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1" r:id="rId3"/>
    <p:sldId id="291" r:id="rId4"/>
    <p:sldId id="288" r:id="rId5"/>
    <p:sldId id="268" r:id="rId6"/>
    <p:sldId id="270" r:id="rId7"/>
    <p:sldId id="290" r:id="rId8"/>
    <p:sldId id="271" r:id="rId9"/>
    <p:sldId id="278" r:id="rId10"/>
    <p:sldId id="277" r:id="rId11"/>
    <p:sldId id="282" r:id="rId12"/>
    <p:sldId id="273" r:id="rId13"/>
    <p:sldId id="275" r:id="rId14"/>
    <p:sldId id="284" r:id="rId15"/>
    <p:sldId id="285" r:id="rId16"/>
    <p:sldId id="286" r:id="rId17"/>
  </p:sldIdLst>
  <p:sldSz cx="9144000" cy="6858000" type="screen4x3"/>
  <p:notesSz cx="6811963" cy="99425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CC6600"/>
    <a:srgbClr val="33CC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126" y="-7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430A26-0DC7-4A95-B322-59AB1DD237A0}" type="datetimeFigureOut">
              <a:rPr lang="de-AT">
                <a:latin typeface="Calibri" panose="020F0502020204030204" pitchFamily="34" charset="0"/>
              </a:rPr>
              <a:pPr>
                <a:defRPr/>
              </a:pPr>
              <a:t>02.09.2014</a:t>
            </a:fld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677627-46A9-46FA-ACAE-E239D9EA7569}" type="slidenum">
              <a:rPr lang="de-AT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15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18B8E0-D755-4F4F-930D-63B2BE54DDE6}" type="datetimeFigureOut">
              <a:rPr lang="de-AT" smtClean="0"/>
              <a:pPr>
                <a:defRPr/>
              </a:pPr>
              <a:t>02.09.2014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331E14-5ACA-47A9-B686-6CE99D107E75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0115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noProof="0" dirty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1394-6900-4191-AF4E-50DDF6E857E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00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  <a:lvl2pPr>
              <a:defRPr>
                <a:latin typeface="Calibri" panose="020F0502020204030204" pitchFamily="34" charset="0"/>
                <a:cs typeface="Arial" pitchFamily="34" charset="0"/>
              </a:defRPr>
            </a:lvl2pPr>
            <a:lvl3pPr>
              <a:defRPr>
                <a:latin typeface="Calibri" panose="020F0502020204030204" pitchFamily="34" charset="0"/>
                <a:cs typeface="Arial" pitchFamily="34" charset="0"/>
              </a:defRPr>
            </a:lvl3pPr>
            <a:lvl4pPr>
              <a:defRPr>
                <a:latin typeface="Calibri" panose="020F0502020204030204" pitchFamily="34" charset="0"/>
                <a:cs typeface="Arial" pitchFamily="34" charset="0"/>
              </a:defRPr>
            </a:lvl4pPr>
            <a:lvl5pPr>
              <a:defRPr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66BB-34B1-476A-8E5D-B1101C0ED6E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685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981075"/>
            <a:ext cx="2160587" cy="53276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981075"/>
            <a:ext cx="6329363" cy="53276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  <a:lvl2pPr>
              <a:defRPr>
                <a:latin typeface="Calibri" panose="020F0502020204030204" pitchFamily="34" charset="0"/>
                <a:cs typeface="Arial" pitchFamily="34" charset="0"/>
              </a:defRPr>
            </a:lvl2pPr>
            <a:lvl3pPr>
              <a:defRPr>
                <a:latin typeface="Calibri" panose="020F0502020204030204" pitchFamily="34" charset="0"/>
                <a:cs typeface="Arial" pitchFamily="34" charset="0"/>
              </a:defRPr>
            </a:lvl3pPr>
            <a:lvl4pPr>
              <a:defRPr>
                <a:latin typeface="Calibri" panose="020F0502020204030204" pitchFamily="34" charset="0"/>
                <a:cs typeface="Arial" pitchFamily="34" charset="0"/>
              </a:defRPr>
            </a:lvl4pPr>
            <a:lvl5pPr>
              <a:defRPr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76468-8278-465B-9D45-3F74506B78D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186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  <a:lvl2pPr>
              <a:defRPr>
                <a:latin typeface="Calibri" panose="020F0502020204030204" pitchFamily="34" charset="0"/>
                <a:cs typeface="Arial" pitchFamily="34" charset="0"/>
              </a:defRPr>
            </a:lvl2pPr>
            <a:lvl3pPr>
              <a:defRPr>
                <a:latin typeface="Calibri" panose="020F0502020204030204" pitchFamily="34" charset="0"/>
                <a:cs typeface="Arial" pitchFamily="34" charset="0"/>
              </a:defRPr>
            </a:lvl3pPr>
            <a:lvl4pPr>
              <a:defRPr>
                <a:latin typeface="Calibri" panose="020F0502020204030204" pitchFamily="34" charset="0"/>
                <a:cs typeface="Arial" pitchFamily="34" charset="0"/>
              </a:defRPr>
            </a:lvl4pPr>
            <a:lvl5pPr>
              <a:defRPr>
                <a:latin typeface="Calibri" panose="020F05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4FF0-4675-4B97-BFCB-7702309E34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18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F5D3-14CF-45CD-A523-B9BF3F4C969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37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60851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60851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3A56-A7DE-4EA2-9657-A24ADACCA02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70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970D-F72E-4E60-98D6-63606544EDE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85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4D51-332F-4C11-B429-54D9F8D0EC1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08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D401E-4426-4CED-940E-35D0BE61B54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927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4312"/>
            <a:ext cx="3008313" cy="801679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84313"/>
            <a:ext cx="5111750" cy="464185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7ADC-F3AF-47CD-A9A1-5B772E25C34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658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473825"/>
            <a:ext cx="8207375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34363" y="6381750"/>
            <a:ext cx="90963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D4BE-67FB-443E-8516-9EB9751CAAF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046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1"/>
          <p:cNvGrpSpPr/>
          <p:nvPr userDrawn="1"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81075"/>
            <a:ext cx="8035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2502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3B96D0-6D8F-47A1-AFE7-9C1D4522A6BF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19" name="Grafik 14" descr="TU-Logo_CMYK_voll_blau tranbsp sch 1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3"/>
          <a:stretch>
            <a:fillRect/>
          </a:stretch>
        </p:blipFill>
        <p:spPr bwMode="auto">
          <a:xfrm>
            <a:off x="71438" y="71438"/>
            <a:ext cx="736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IWAG - Logo links - w auf 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 userDrawn="1"/>
        </p:nvSpPr>
        <p:spPr>
          <a:xfrm>
            <a:off x="6156177" y="209550"/>
            <a:ext cx="2202012" cy="43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270" b="1" dirty="0">
                <a:solidFill>
                  <a:srgbClr val="5F5F5F"/>
                </a:solidFill>
                <a:latin typeface="+mj-lt"/>
                <a:cs typeface="Arial" charset="0"/>
              </a:rPr>
              <a:t>Institute for Water Quality</a:t>
            </a:r>
            <a:r>
              <a:rPr lang="en-GB" sz="1280" b="1" dirty="0">
                <a:solidFill>
                  <a:srgbClr val="5F5F5F"/>
                </a:solidFill>
                <a:latin typeface="+mj-lt"/>
                <a:cs typeface="Arial" charset="0"/>
              </a:rPr>
              <a:t/>
            </a:r>
            <a:br>
              <a:rPr lang="en-GB" sz="1280" b="1" dirty="0">
                <a:solidFill>
                  <a:srgbClr val="5F5F5F"/>
                </a:solidFill>
                <a:latin typeface="+mj-lt"/>
                <a:cs typeface="Arial" charset="0"/>
              </a:rPr>
            </a:br>
            <a:r>
              <a:rPr lang="en-GB" sz="950" dirty="0">
                <a:solidFill>
                  <a:srgbClr val="5F5F5F"/>
                </a:solidFill>
                <a:latin typeface="+mj-lt"/>
                <a:cs typeface="Arial" charset="0"/>
              </a:rPr>
              <a:t>Resources and Waste Management</a:t>
            </a:r>
            <a:endParaRPr lang="en-GB" sz="950" dirty="0">
              <a:latin typeface="+mj-lt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 userDrawn="1"/>
        </p:nvSpPr>
        <p:spPr bwMode="auto">
          <a:xfrm>
            <a:off x="779463" y="104775"/>
            <a:ext cx="3384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80" b="1" dirty="0">
                <a:solidFill>
                  <a:srgbClr val="5F5F5F"/>
                </a:solidFill>
                <a:latin typeface="+mn-lt"/>
                <a:cs typeface="Arial" charset="0"/>
              </a:rPr>
              <a:t>VIENNA UNIVERSITY </a:t>
            </a:r>
            <a:br>
              <a:rPr lang="en-GB" sz="1280" b="1" dirty="0">
                <a:solidFill>
                  <a:srgbClr val="5F5F5F"/>
                </a:solidFill>
                <a:latin typeface="+mn-lt"/>
                <a:cs typeface="Arial" charset="0"/>
              </a:rPr>
            </a:br>
            <a:r>
              <a:rPr lang="en-GB" sz="1280" b="1" dirty="0">
                <a:solidFill>
                  <a:srgbClr val="5F5F5F"/>
                </a:solidFill>
                <a:latin typeface="+mn-lt"/>
                <a:cs typeface="Arial" charset="0"/>
              </a:rPr>
              <a:t>OF TECHNOLOGY</a:t>
            </a:r>
            <a:r>
              <a:rPr lang="en-GB" sz="2100" dirty="0">
                <a:solidFill>
                  <a:srgbClr val="5F5F5F"/>
                </a:solidFill>
                <a:latin typeface="+mn-lt"/>
                <a:cs typeface="Arial" charset="0"/>
              </a:rPr>
              <a:t/>
            </a:r>
            <a:br>
              <a:rPr lang="en-GB" sz="2100" dirty="0">
                <a:solidFill>
                  <a:srgbClr val="5F5F5F"/>
                </a:solidFill>
                <a:latin typeface="+mn-lt"/>
                <a:cs typeface="Arial" charset="0"/>
              </a:rPr>
            </a:br>
            <a:r>
              <a:rPr lang="en-GB" sz="1000" dirty="0" err="1">
                <a:solidFill>
                  <a:srgbClr val="5F5F5F"/>
                </a:solidFill>
                <a:latin typeface="+mn-lt"/>
                <a:cs typeface="Arial" charset="0"/>
              </a:rPr>
              <a:t>Technische</a:t>
            </a:r>
            <a:r>
              <a:rPr lang="en-GB" sz="1000" dirty="0">
                <a:solidFill>
                  <a:srgbClr val="5F5F5F"/>
                </a:solidFill>
                <a:latin typeface="+mn-lt"/>
                <a:cs typeface="Arial" charset="0"/>
              </a:rPr>
              <a:t> </a:t>
            </a:r>
            <a:r>
              <a:rPr lang="en-GB" sz="1000" dirty="0" err="1">
                <a:solidFill>
                  <a:srgbClr val="5F5F5F"/>
                </a:solidFill>
                <a:latin typeface="+mn-lt"/>
                <a:cs typeface="Arial" charset="0"/>
              </a:rPr>
              <a:t>Universität</a:t>
            </a:r>
            <a:r>
              <a:rPr lang="en-GB" sz="1000" dirty="0">
                <a:solidFill>
                  <a:srgbClr val="5F5F5F"/>
                </a:solidFill>
                <a:latin typeface="+mn-lt"/>
                <a:cs typeface="Arial" charset="0"/>
              </a:rPr>
              <a:t> Wien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alibri" panose="020F0502020204030204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Calibri" panose="020F0502020204030204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Calibri" panose="020F0502020204030204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Calibri" panose="020F0502020204030204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Calibri" panose="020F0502020204030204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861593" y="6381750"/>
            <a:ext cx="909637" cy="476250"/>
          </a:xfrm>
        </p:spPr>
        <p:txBody>
          <a:bodyPr/>
          <a:lstStyle/>
          <a:p>
            <a:pPr algn="r">
              <a:defRPr/>
            </a:pPr>
            <a:r>
              <a:rPr lang="de-AT"/>
              <a:t>Name der Veranstaltung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38175"/>
            <a:ext cx="8035925" cy="503238"/>
          </a:xfrm>
        </p:spPr>
        <p:txBody>
          <a:bodyPr/>
          <a:lstStyle/>
          <a:p>
            <a:endParaRPr lang="de-DE" dirty="0" smtClean="0">
              <a:cs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>
              <a:cs typeface="Arial" charset="0"/>
            </a:endParaRPr>
          </a:p>
        </p:txBody>
      </p:sp>
      <p:pic>
        <p:nvPicPr>
          <p:cNvPr id="13317" name="Grafik 6" descr="TU_rendering.mini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uppieren 14"/>
          <p:cNvGrpSpPr>
            <a:grpSpLocks/>
          </p:cNvGrpSpPr>
          <p:nvPr/>
        </p:nvGrpSpPr>
        <p:grpSpPr bwMode="auto">
          <a:xfrm>
            <a:off x="-4764" y="2076450"/>
            <a:ext cx="8642350" cy="4781550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pic>
        <p:nvPicPr>
          <p:cNvPr id="13319" name="Grafik 15" descr="TU_Signe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5582"/>
            <a:ext cx="1441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IWAG - Logo links - w auf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5582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619250" y="420435"/>
            <a:ext cx="352901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sz="2100" dirty="0">
                <a:solidFill>
                  <a:srgbClr val="5F5F5F"/>
                </a:solidFill>
                <a:latin typeface="+mn-lt"/>
                <a:cs typeface="Arial" charset="0"/>
              </a:rPr>
              <a:t>VIENNA UNIVERSITY OF </a:t>
            </a:r>
            <a:br>
              <a:rPr lang="de-AT" sz="2100" dirty="0">
                <a:solidFill>
                  <a:srgbClr val="5F5F5F"/>
                </a:solidFill>
                <a:latin typeface="+mn-lt"/>
                <a:cs typeface="Arial" charset="0"/>
              </a:rPr>
            </a:br>
            <a:r>
              <a:rPr lang="de-AT" sz="2100" dirty="0">
                <a:solidFill>
                  <a:srgbClr val="5F5F5F"/>
                </a:solidFill>
                <a:latin typeface="+mn-lt"/>
                <a:cs typeface="Arial" charset="0"/>
              </a:rPr>
              <a:t>TECHNOLOGY</a:t>
            </a:r>
            <a:br>
              <a:rPr lang="de-AT" sz="2100" dirty="0">
                <a:solidFill>
                  <a:srgbClr val="5F5F5F"/>
                </a:solidFill>
                <a:latin typeface="+mn-lt"/>
                <a:cs typeface="Arial" charset="0"/>
              </a:rPr>
            </a:br>
            <a:r>
              <a:rPr lang="de-AT" sz="1300" dirty="0">
                <a:solidFill>
                  <a:srgbClr val="5F5F5F"/>
                </a:solidFill>
                <a:latin typeface="+mn-lt"/>
                <a:cs typeface="Arial" charset="0"/>
              </a:rPr>
              <a:t>Technische Universität Wien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4067175" y="420435"/>
            <a:ext cx="316865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100" dirty="0">
                <a:solidFill>
                  <a:srgbClr val="5F5F5F"/>
                </a:solidFill>
                <a:latin typeface="+mn-lt"/>
                <a:cs typeface="Arial" charset="0"/>
              </a:rPr>
              <a:t>Institute for </a:t>
            </a:r>
            <a:br>
              <a:rPr lang="en-US" sz="2100" dirty="0">
                <a:solidFill>
                  <a:srgbClr val="5F5F5F"/>
                </a:solidFill>
                <a:latin typeface="+mn-lt"/>
                <a:cs typeface="Arial" charset="0"/>
              </a:rPr>
            </a:br>
            <a:r>
              <a:rPr lang="en-US" sz="2100" dirty="0">
                <a:solidFill>
                  <a:srgbClr val="5F5F5F"/>
                </a:solidFill>
                <a:latin typeface="+mn-lt"/>
                <a:cs typeface="Arial" charset="0"/>
              </a:rPr>
              <a:t>Water Quality</a:t>
            </a:r>
            <a:br>
              <a:rPr lang="en-US" sz="2100" dirty="0">
                <a:solidFill>
                  <a:srgbClr val="5F5F5F"/>
                </a:solidFill>
                <a:latin typeface="+mn-lt"/>
                <a:cs typeface="Arial" charset="0"/>
              </a:rPr>
            </a:br>
            <a:r>
              <a:rPr lang="en-US" sz="1300" dirty="0" smtClean="0">
                <a:solidFill>
                  <a:srgbClr val="5F5F5F"/>
                </a:solidFill>
                <a:latin typeface="+mn-lt"/>
                <a:cs typeface="Arial" charset="0"/>
              </a:rPr>
              <a:t>Resource </a:t>
            </a:r>
            <a:r>
              <a:rPr lang="en-US" sz="1300" dirty="0">
                <a:solidFill>
                  <a:srgbClr val="5F5F5F"/>
                </a:solidFill>
                <a:latin typeface="+mn-lt"/>
                <a:cs typeface="Arial" charset="0"/>
              </a:rPr>
              <a:t>and </a:t>
            </a:r>
            <a:r>
              <a:rPr lang="en-US" sz="1300" dirty="0" smtClean="0">
                <a:solidFill>
                  <a:srgbClr val="5F5F5F"/>
                </a:solidFill>
                <a:latin typeface="+mn-lt"/>
                <a:cs typeface="Arial" charset="0"/>
              </a:rPr>
              <a:t>Waste </a:t>
            </a:r>
            <a:r>
              <a:rPr lang="en-US" sz="1300" dirty="0">
                <a:solidFill>
                  <a:srgbClr val="5F5F5F"/>
                </a:solidFill>
                <a:latin typeface="+mn-lt"/>
                <a:cs typeface="Arial" charset="0"/>
              </a:rPr>
              <a:t>Management</a:t>
            </a: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787398" y="7389813"/>
            <a:ext cx="3673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Calibri" panose="020F0502020204030204" pitchFamily="34" charset="0"/>
            </a:endParaRPr>
          </a:p>
        </p:txBody>
      </p:sp>
      <p:grpSp>
        <p:nvGrpSpPr>
          <p:cNvPr id="18" name="Gruppieren 14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07505" y="2149019"/>
            <a:ext cx="8424936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Phosphorus recovery </a:t>
            </a:r>
            <a:r>
              <a:rPr lang="en-US" sz="2800" b="1" dirty="0">
                <a:solidFill>
                  <a:schemeClr val="bg1"/>
                </a:solidFill>
              </a:rPr>
              <a:t>from </a:t>
            </a:r>
            <a:r>
              <a:rPr lang="en-US" sz="2800" b="1" dirty="0" smtClean="0">
                <a:solidFill>
                  <a:schemeClr val="bg1"/>
                </a:solidFill>
              </a:rPr>
              <a:t>wastewater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omparative </a:t>
            </a:r>
            <a:r>
              <a:rPr lang="en-US" sz="2000" b="1" dirty="0">
                <a:solidFill>
                  <a:schemeClr val="bg1"/>
                </a:solidFill>
              </a:rPr>
              <a:t>assessment </a:t>
            </a:r>
            <a:r>
              <a:rPr lang="en-US" sz="2000" b="1" dirty="0" smtClean="0">
                <a:solidFill>
                  <a:schemeClr val="bg1"/>
                </a:solidFill>
              </a:rPr>
              <a:t>of P recovery </a:t>
            </a:r>
            <a:r>
              <a:rPr lang="en-US" sz="2000" b="1" dirty="0">
                <a:solidFill>
                  <a:schemeClr val="bg1"/>
                </a:solidFill>
              </a:rPr>
              <a:t>potential, </a:t>
            </a:r>
            <a:r>
              <a:rPr lang="en-US" sz="2000" b="1" dirty="0" smtClean="0">
                <a:solidFill>
                  <a:schemeClr val="bg1"/>
                </a:solidFill>
              </a:rPr>
              <a:t>removal </a:t>
            </a:r>
            <a:r>
              <a:rPr lang="en-US" sz="2000" b="1" dirty="0">
                <a:solidFill>
                  <a:schemeClr val="bg1"/>
                </a:solidFill>
              </a:rPr>
              <a:t>of pollutants and costs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de-DE" sz="20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de-AT" sz="11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/>
            <a:endParaRPr lang="de-AT" sz="11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/>
            <a:endParaRPr lang="de-AT" sz="11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/>
            <a:endParaRPr lang="de-AT" sz="11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1" hangingPunct="1"/>
            <a:endParaRPr lang="de-AT" sz="14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1" hangingPunct="1"/>
            <a:endParaRPr lang="de-AT" sz="14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1" hangingPunct="1"/>
            <a:endParaRPr lang="de-AT" sz="2300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 eaLnBrk="1" hangingPunct="1"/>
            <a:endParaRPr lang="de-AT" sz="2300" dirty="0" smtClean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5024"/>
            <a:ext cx="5400599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64088" y="3620050"/>
            <a:ext cx="31681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de-AT" sz="2300" dirty="0">
                <a:solidFill>
                  <a:schemeClr val="bg1"/>
                </a:solidFill>
                <a:cs typeface="Arial" charset="0"/>
              </a:rPr>
              <a:t>SPS 2014 </a:t>
            </a:r>
            <a:r>
              <a:rPr lang="de-AT" sz="2300" dirty="0" smtClean="0">
                <a:solidFill>
                  <a:schemeClr val="bg1"/>
                </a:solidFill>
                <a:cs typeface="Arial" charset="0"/>
              </a:rPr>
              <a:t>Montpellier </a:t>
            </a:r>
            <a:r>
              <a:rPr lang="de-AT" sz="2300" dirty="0">
                <a:solidFill>
                  <a:schemeClr val="bg1"/>
                </a:solidFill>
                <a:cs typeface="Arial" charset="0"/>
              </a:rPr>
              <a:t>1.-3.09.14</a:t>
            </a:r>
          </a:p>
          <a:p>
            <a:pPr algn="ctr" eaLnBrk="1" hangingPunct="1"/>
            <a:endParaRPr lang="de-AT" dirty="0" smtClean="0">
              <a:solidFill>
                <a:schemeClr val="accent3"/>
              </a:solidFill>
              <a:cs typeface="Arial" charset="0"/>
            </a:endParaRPr>
          </a:p>
          <a:p>
            <a:pPr algn="ctr" eaLnBrk="1" hangingPunct="1"/>
            <a:r>
              <a:rPr lang="de-AT" dirty="0" smtClean="0">
                <a:solidFill>
                  <a:schemeClr val="accent3"/>
                </a:solidFill>
                <a:cs typeface="Arial" charset="0"/>
              </a:rPr>
              <a:t>Lukas </a:t>
            </a:r>
            <a:r>
              <a:rPr lang="de-AT" dirty="0">
                <a:solidFill>
                  <a:schemeClr val="accent3"/>
                </a:solidFill>
                <a:cs typeface="Arial" charset="0"/>
              </a:rPr>
              <a:t>Egle</a:t>
            </a:r>
            <a:r>
              <a:rPr lang="de-AT" dirty="0" smtClean="0">
                <a:solidFill>
                  <a:schemeClr val="accent3"/>
                </a:solidFill>
                <a:cs typeface="Arial" charset="0"/>
              </a:rPr>
              <a:t>* </a:t>
            </a:r>
          </a:p>
          <a:p>
            <a:pPr algn="ctr" eaLnBrk="1" hangingPunct="1"/>
            <a:r>
              <a:rPr lang="de-AT" dirty="0" smtClean="0">
                <a:solidFill>
                  <a:schemeClr val="accent3"/>
                </a:solidFill>
                <a:cs typeface="Arial" charset="0"/>
              </a:rPr>
              <a:t>Helmut Rechberger </a:t>
            </a:r>
          </a:p>
          <a:p>
            <a:pPr algn="ctr" eaLnBrk="1" hangingPunct="1"/>
            <a:r>
              <a:rPr lang="de-AT" dirty="0" smtClean="0">
                <a:solidFill>
                  <a:schemeClr val="accent3"/>
                </a:solidFill>
                <a:cs typeface="Arial" charset="0"/>
              </a:rPr>
              <a:t>Matthias </a:t>
            </a:r>
            <a:r>
              <a:rPr lang="de-AT" dirty="0">
                <a:solidFill>
                  <a:schemeClr val="accent3"/>
                </a:solidFill>
                <a:cs typeface="Arial" charset="0"/>
              </a:rPr>
              <a:t>Zessner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</a:t>
            </a:r>
            <a:r>
              <a:rPr lang="en-US" dirty="0" smtClean="0"/>
              <a:t>heavy metals</a:t>
            </a:r>
            <a:r>
              <a:rPr lang="en-US" dirty="0" smtClean="0"/>
              <a:t>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5600"/>
            <a:ext cx="8136904" cy="51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9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 Soil Method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474075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512" y="1528104"/>
            <a:ext cx="8250238" cy="11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accent2"/>
                </a:solidFill>
              </a:rPr>
              <a:t>Number of applications of a recycling fertilizer until a tolerable heavy metal concentration will exceed in a defined reference soil</a:t>
            </a:r>
            <a:endParaRPr lang="en-US" sz="2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Costs (I)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8228806" y="7268604"/>
            <a:ext cx="909637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10" name="Foliennummernplatzhalter 4"/>
          <p:cNvSpPr txBox="1">
            <a:spLocks/>
          </p:cNvSpPr>
          <p:nvPr/>
        </p:nvSpPr>
        <p:spPr>
          <a:xfrm>
            <a:off x="8234363" y="7015829"/>
            <a:ext cx="909637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251520" y="1413141"/>
            <a:ext cx="856773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smtClean="0">
                <a:solidFill>
                  <a:schemeClr val="accent2"/>
                </a:solidFill>
                <a:latin typeface="+mj-lt"/>
              </a:rPr>
              <a:t>Basis of </a:t>
            </a:r>
            <a:r>
              <a:rPr lang="de-DE" sz="2000" b="1" dirty="0" err="1" smtClean="0">
                <a:solidFill>
                  <a:schemeClr val="accent2"/>
                </a:solidFill>
                <a:latin typeface="+mj-lt"/>
              </a:rPr>
              <a:t>calculation</a:t>
            </a:r>
            <a:r>
              <a:rPr lang="de-DE" sz="2000" b="1" dirty="0" smtClean="0">
                <a:solidFill>
                  <a:schemeClr val="accent2"/>
                </a:solidFill>
                <a:latin typeface="+mj-lt"/>
              </a:rPr>
              <a:t>: </a:t>
            </a:r>
            <a:r>
              <a:rPr lang="de-DE" sz="2000" dirty="0" smtClean="0">
                <a:solidFill>
                  <a:schemeClr val="accent2"/>
                </a:solidFill>
                <a:latin typeface="+mj-lt"/>
              </a:rPr>
              <a:t>Annual costs </a:t>
            </a:r>
            <a:r>
              <a:rPr lang="de-DE" sz="2000" b="1" u="sng" dirty="0" err="1" smtClean="0">
                <a:solidFill>
                  <a:schemeClr val="accent2"/>
                </a:solidFill>
                <a:latin typeface="+mj-lt"/>
              </a:rPr>
              <a:t>without</a:t>
            </a:r>
            <a:r>
              <a:rPr lang="de-DE" sz="2000" b="1" u="sng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000" dirty="0" smtClean="0">
                <a:solidFill>
                  <a:schemeClr val="accent2"/>
                </a:solidFill>
                <a:latin typeface="+mj-lt"/>
              </a:rPr>
              <a:t>savings and revenues</a:t>
            </a:r>
            <a:endParaRPr lang="de-DE" sz="2000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de-DE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 smtClean="0">
                <a:solidFill>
                  <a:srgbClr val="669900"/>
                </a:solidFill>
                <a:latin typeface="+mn-lt"/>
              </a:rPr>
              <a:t>Sludge Water/Effluent </a:t>
            </a:r>
            <a:r>
              <a:rPr lang="de-DE" dirty="0">
                <a:solidFill>
                  <a:schemeClr val="accent2"/>
                </a:solidFill>
                <a:latin typeface="+mj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b="1" dirty="0" smtClean="0">
                <a:solidFill>
                  <a:srgbClr val="0070C0"/>
                </a:solidFill>
                <a:latin typeface="+mn-lt"/>
              </a:rPr>
              <a:t>Sewage sludge: </a:t>
            </a:r>
            <a:r>
              <a:rPr lang="de-DE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de-DE" dirty="0" smtClean="0">
                <a:solidFill>
                  <a:schemeClr val="accent2"/>
                </a:solidFill>
                <a:latin typeface="+mj-lt"/>
              </a:rPr>
              <a:t>100.000 PE</a:t>
            </a:r>
            <a:endParaRPr lang="de-DE" dirty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b="1" dirty="0" smtClean="0">
                <a:solidFill>
                  <a:srgbClr val="C00000"/>
                </a:solidFill>
                <a:latin typeface="+mn-lt"/>
              </a:rPr>
              <a:t>Sewage </a:t>
            </a:r>
            <a:r>
              <a:rPr lang="de-DE" b="1" dirty="0" err="1" smtClean="0">
                <a:solidFill>
                  <a:srgbClr val="C00000"/>
                </a:solidFill>
                <a:latin typeface="+mn-lt"/>
              </a:rPr>
              <a:t>sludge</a:t>
            </a:r>
            <a:r>
              <a:rPr lang="de-DE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ash</a:t>
            </a:r>
            <a:r>
              <a:rPr lang="de-DE" b="1" dirty="0" smtClean="0">
                <a:solidFill>
                  <a:srgbClr val="FF9900"/>
                </a:solidFill>
                <a:latin typeface="+mn-lt"/>
              </a:rPr>
              <a:t>/</a:t>
            </a:r>
            <a:r>
              <a:rPr lang="de-DE" b="1" dirty="0" err="1" smtClean="0">
                <a:solidFill>
                  <a:srgbClr val="FF9900"/>
                </a:solidFill>
                <a:latin typeface="+mn-lt"/>
              </a:rPr>
              <a:t>industrial</a:t>
            </a:r>
            <a:r>
              <a:rPr lang="de-DE" b="1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FF9900"/>
                </a:solidFill>
                <a:latin typeface="+mn-lt"/>
              </a:rPr>
              <a:t>processes</a:t>
            </a:r>
            <a:r>
              <a:rPr lang="de-DE" b="1" dirty="0" smtClean="0">
                <a:solidFill>
                  <a:srgbClr val="C00000"/>
                </a:solidFill>
                <a:latin typeface="+mn-lt"/>
              </a:rPr>
              <a:t>: 	</a:t>
            </a:r>
            <a:r>
              <a:rPr lang="de-DE" dirty="0" smtClean="0">
                <a:solidFill>
                  <a:schemeClr val="accent2"/>
                </a:solidFill>
                <a:latin typeface="+mj-lt"/>
              </a:rPr>
              <a:t>30.000 </a:t>
            </a:r>
            <a:r>
              <a:rPr lang="de-DE" dirty="0">
                <a:solidFill>
                  <a:schemeClr val="accent2"/>
                </a:solidFill>
                <a:latin typeface="+mj-lt"/>
              </a:rPr>
              <a:t>t </a:t>
            </a:r>
            <a:r>
              <a:rPr lang="de-DE" dirty="0" smtClean="0">
                <a:solidFill>
                  <a:schemeClr val="accent2"/>
                </a:solidFill>
                <a:latin typeface="+mj-lt"/>
              </a:rPr>
              <a:t>ash</a:t>
            </a:r>
            <a:endParaRPr lang="de-DE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/>
          <a:stretch/>
        </p:blipFill>
        <p:spPr bwMode="auto">
          <a:xfrm>
            <a:off x="100820" y="2636912"/>
            <a:ext cx="886913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7308304" y="2657684"/>
            <a:ext cx="1510954" cy="1419388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971600" y="6165304"/>
            <a:ext cx="59766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971600" y="5877272"/>
            <a:ext cx="5976664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Costs</a:t>
            </a:r>
            <a:r>
              <a:rPr lang="de-DE" dirty="0" smtClean="0"/>
              <a:t> (II)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0" y="2564904"/>
            <a:ext cx="8280920" cy="409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3"/>
          <p:cNvSpPr>
            <a:spLocks noChangeArrowheads="1"/>
          </p:cNvSpPr>
          <p:nvPr/>
        </p:nvSpPr>
        <p:spPr bwMode="auto">
          <a:xfrm>
            <a:off x="-36512" y="1412776"/>
            <a:ext cx="901700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+mn-lt"/>
              </a:rPr>
              <a:t>Basis of calculation: </a:t>
            </a:r>
            <a:r>
              <a:rPr lang="en-US" altLang="en-US" sz="2100" dirty="0" smtClean="0">
                <a:solidFill>
                  <a:schemeClr val="accent2"/>
                </a:solidFill>
                <a:latin typeface="+mn-lt"/>
              </a:rPr>
              <a:t> Costs for recycling technologies regarding the whole process chain with possible savings and revenues. </a:t>
            </a:r>
            <a:r>
              <a:rPr lang="en-US" altLang="en-US" sz="2100" b="1" dirty="0" smtClean="0">
                <a:solidFill>
                  <a:schemeClr val="accent2"/>
                </a:solidFill>
                <a:latin typeface="+mn-lt"/>
              </a:rPr>
              <a:t>Result</a:t>
            </a:r>
            <a:r>
              <a:rPr lang="en-US" altLang="en-US" sz="2100" dirty="0" smtClean="0">
                <a:solidFill>
                  <a:schemeClr val="accent2"/>
                </a:solidFill>
                <a:latin typeface="+mn-lt"/>
              </a:rPr>
              <a:t>: Additional costs for </a:t>
            </a:r>
            <a:r>
              <a:rPr lang="en-US" sz="2100" dirty="0" smtClean="0">
                <a:solidFill>
                  <a:schemeClr val="accent2"/>
                </a:solidFill>
                <a:latin typeface="+mn-lt"/>
              </a:rPr>
              <a:t>sanitary environmental engineering </a:t>
            </a:r>
            <a:r>
              <a:rPr lang="en-US" altLang="en-US" sz="2100" dirty="0" smtClean="0">
                <a:solidFill>
                  <a:schemeClr val="accent2"/>
                </a:solidFill>
                <a:latin typeface="+mn-lt"/>
              </a:rPr>
              <a:t>(reference costs without P-Recycling: 11,1 €/PE*</a:t>
            </a:r>
            <a:r>
              <a:rPr lang="en-US" altLang="en-US" sz="2100" dirty="0" err="1" smtClean="0">
                <a:solidFill>
                  <a:schemeClr val="accent2"/>
                </a:solidFill>
                <a:latin typeface="+mn-lt"/>
              </a:rPr>
              <a:t>yr</a:t>
            </a:r>
            <a:r>
              <a:rPr lang="en-US" altLang="en-US" sz="2100" dirty="0" smtClean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70C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6516216" y="2204864"/>
            <a:ext cx="504056" cy="3192701"/>
          </a:xfrm>
          <a:prstGeom prst="leftBrac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5292080" y="32036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monoincineration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68144" y="4162824"/>
            <a:ext cx="1142201" cy="1066375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7101772" y="4282045"/>
            <a:ext cx="1030852" cy="1001240"/>
          </a:xfrm>
          <a:prstGeom prst="ellipse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2843808" y="4144296"/>
            <a:ext cx="1296144" cy="1588959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Take Home Messages (I)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sp>
        <p:nvSpPr>
          <p:cNvPr id="6" name="Rechteck 8"/>
          <p:cNvSpPr>
            <a:spLocks noGrp="1" noChangeArrowheads="1"/>
          </p:cNvSpPr>
          <p:nvPr>
            <p:ph idx="1"/>
          </p:nvPr>
        </p:nvSpPr>
        <p:spPr bwMode="auto">
          <a:xfrm>
            <a:off x="250825" y="1556792"/>
            <a:ext cx="825023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b="1" u="sng" dirty="0" smtClean="0">
                <a:solidFill>
                  <a:schemeClr val="accent2"/>
                </a:solidFill>
                <a:latin typeface="+mn-lt"/>
              </a:rPr>
              <a:t>Remarkable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 but often </a:t>
            </a:r>
            <a:r>
              <a:rPr lang="en-US" altLang="en-US" sz="2400" b="1" u="sng" dirty="0" smtClean="0">
                <a:solidFill>
                  <a:schemeClr val="accent2"/>
                </a:solidFill>
                <a:latin typeface="+mn-lt"/>
              </a:rPr>
              <a:t>unexploited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 P potential 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Comprehensive </a:t>
            </a:r>
            <a:r>
              <a:rPr lang="en-US" altLang="en-US" sz="2400" dirty="0">
                <a:solidFill>
                  <a:schemeClr val="accent2"/>
                </a:solidFill>
                <a:latin typeface="+mn-lt"/>
              </a:rPr>
              <a:t>assessment of a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 technology in context with preconditions in sanitary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environmental engineering 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Basis for optimized P-management has been created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b="1" dirty="0" smtClean="0">
                <a:solidFill>
                  <a:srgbClr val="92D050"/>
                </a:solidFill>
                <a:latin typeface="+mn-lt"/>
              </a:rPr>
              <a:t>Sludge water: 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simple technologies, economic operation is possible, advantages for WWTPs, very good final products 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 but low recycling potential (20–30%) related to WWTP influent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Sewage Sludge: 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Manifold different approaches with varying results, often limited recycling </a:t>
            </a:r>
            <a:r>
              <a:rPr lang="en-US" alt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potential 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(50–70</a:t>
            </a:r>
            <a:r>
              <a:rPr lang="en-US" altLang="en-US" sz="24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%) related to WWTP </a:t>
            </a:r>
            <a:r>
              <a:rPr lang="en-US" altLang="en-US" sz="2400" dirty="0" smtClean="0">
                <a:solidFill>
                  <a:schemeClr val="accent2"/>
                </a:solidFill>
                <a:latin typeface="+mn-lt"/>
                <a:sym typeface="Wingdings" pitchFamily="2" charset="2"/>
              </a:rPr>
              <a:t>influent, possible waste by-products (further treatment), complex approaches, resource intensive and expensive (&gt; 10 €/kg P)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401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Take Home </a:t>
            </a:r>
            <a:r>
              <a:rPr lang="de-DE" dirty="0" smtClean="0"/>
              <a:t>Messages (II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56792"/>
            <a:ext cx="8250238" cy="4824536"/>
          </a:xfrm>
        </p:spPr>
        <p:txBody>
          <a:bodyPr/>
          <a:lstStyle/>
          <a:p>
            <a:pPr marL="0" lvl="1" indent="0" eaLnBrk="1" hangingPunct="1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b="1" dirty="0" smtClean="0">
                <a:solidFill>
                  <a:srgbClr val="C00000"/>
                </a:solidFill>
                <a:sym typeface="Wingdings" pitchFamily="2" charset="2"/>
              </a:rPr>
              <a:t>Sewage sludge ash: </a:t>
            </a:r>
            <a:r>
              <a:rPr lang="en-US" altLang="en-US" kern="1200" dirty="0" smtClean="0">
                <a:solidFill>
                  <a:schemeClr val="accent2"/>
                </a:solidFill>
                <a:sym typeface="Wingdings" pitchFamily="2" charset="2"/>
              </a:rPr>
              <a:t>Fundamental decision: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Maximum of heavy metal removal – lower P recycling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Maximum of P recycling – no or incomplete HM-removal</a:t>
            </a:r>
          </a:p>
          <a:p>
            <a:pPr marL="285750" lvl="1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kern="1200" dirty="0" smtClean="0">
                <a:solidFill>
                  <a:schemeClr val="accent2"/>
                </a:solidFill>
              </a:rPr>
              <a:t>Avoiding </a:t>
            </a:r>
            <a:r>
              <a:rPr lang="en-US" altLang="en-US" kern="1200" dirty="0">
                <a:solidFill>
                  <a:schemeClr val="accent2"/>
                </a:solidFill>
              </a:rPr>
              <a:t>i</a:t>
            </a:r>
            <a:r>
              <a:rPr lang="en-US" altLang="en-US" kern="1200" dirty="0" smtClean="0">
                <a:solidFill>
                  <a:schemeClr val="accent2"/>
                </a:solidFill>
              </a:rPr>
              <a:t>ncineration with wastes poor in P but “dope” the ash with additional P-rich wastes e.g., meat and bone meal</a:t>
            </a:r>
          </a:p>
          <a:p>
            <a:pPr marL="285750" lvl="1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kern="1200" dirty="0" smtClean="0">
                <a:solidFill>
                  <a:schemeClr val="accent2"/>
                </a:solidFill>
              </a:rPr>
              <a:t>High recycling potential: 70–</a:t>
            </a:r>
            <a:r>
              <a:rPr lang="en-US" altLang="en-US" kern="1200" dirty="0" smtClean="0">
                <a:solidFill>
                  <a:schemeClr val="accent2"/>
                </a:solidFill>
                <a:sym typeface="Wingdings" pitchFamily="2" charset="2"/>
              </a:rPr>
              <a:t>85 % related to WWTP influent</a:t>
            </a:r>
            <a:endParaRPr lang="en-US" altLang="en-US" kern="1200" dirty="0" smtClean="0">
              <a:solidFill>
                <a:schemeClr val="accent2"/>
              </a:solidFill>
            </a:endParaRPr>
          </a:p>
          <a:p>
            <a:pPr marL="285750" lvl="1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kern="1200" dirty="0" smtClean="0">
                <a:solidFill>
                  <a:schemeClr val="accent2"/>
                </a:solidFill>
              </a:rPr>
              <a:t>Additional costs: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With heavy HM removal: +30 % for 60 % of wastewater P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accent2"/>
                </a:solidFill>
                <a:latin typeface="+mn-lt"/>
              </a:rPr>
              <a:t>Without or partially HM removal: + 10 % to recover 80 % of wastewater P</a:t>
            </a:r>
          </a:p>
          <a:p>
            <a:pPr marL="285750" lvl="1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altLang="en-US" kern="1200" dirty="0" smtClean="0">
                <a:solidFill>
                  <a:schemeClr val="accent2"/>
                </a:solidFill>
              </a:rPr>
              <a:t>Big advantage for ash: temporary storage and direct use in already existing industries (e.g. fertilizer industry)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07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8234363" y="6381750"/>
            <a:ext cx="909637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0" y="3933056"/>
            <a:ext cx="9170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4800" b="1" dirty="0" err="1" smtClean="0">
                <a:solidFill>
                  <a:schemeClr val="accent2"/>
                </a:solidFill>
                <a:latin typeface="+mn-lt"/>
              </a:rPr>
              <a:t>Thank</a:t>
            </a:r>
            <a:r>
              <a:rPr lang="de-DE" altLang="en-US" sz="48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en-US" sz="4800" b="1" dirty="0" err="1">
                <a:solidFill>
                  <a:schemeClr val="accent2"/>
                </a:solidFill>
                <a:latin typeface="+mn-lt"/>
              </a:rPr>
              <a:t>y</a:t>
            </a:r>
            <a:r>
              <a:rPr lang="de-DE" altLang="en-US" sz="4800" b="1" dirty="0" err="1" smtClean="0">
                <a:solidFill>
                  <a:schemeClr val="accent2"/>
                </a:solidFill>
                <a:latin typeface="+mn-lt"/>
              </a:rPr>
              <a:t>ou</a:t>
            </a:r>
            <a:r>
              <a:rPr lang="de-DE" altLang="en-US" sz="4800" b="1" dirty="0" smtClean="0">
                <a:solidFill>
                  <a:schemeClr val="accent2"/>
                </a:solidFill>
                <a:latin typeface="+mn-lt"/>
              </a:rPr>
              <a:t> for </a:t>
            </a:r>
            <a:r>
              <a:rPr lang="de-DE" altLang="en-US" sz="4800" b="1" dirty="0" err="1" smtClean="0">
                <a:solidFill>
                  <a:schemeClr val="accent2"/>
                </a:solidFill>
                <a:latin typeface="+mn-lt"/>
              </a:rPr>
              <a:t>your</a:t>
            </a:r>
            <a:r>
              <a:rPr lang="de-DE" altLang="en-US" sz="4800" b="1" dirty="0" smtClean="0">
                <a:solidFill>
                  <a:schemeClr val="accent2"/>
                </a:solidFill>
                <a:latin typeface="+mn-lt"/>
              </a:rPr>
              <a:t> Attention!</a:t>
            </a:r>
            <a:endParaRPr lang="de-DE" altLang="en-US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0" y="4869160"/>
            <a:ext cx="91709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Study </a:t>
            </a:r>
            <a:r>
              <a:rPr lang="de-AT" altLang="en-US" sz="1800" b="1" dirty="0">
                <a:solidFill>
                  <a:schemeClr val="accent2"/>
                </a:solidFill>
                <a:latin typeface="+mn-lt"/>
              </a:rPr>
              <a:t>„</a:t>
            </a: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P-Recycling from Waste Water“</a:t>
            </a:r>
            <a:endParaRPr lang="de-AT" altLang="en-US" sz="1800" b="1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Vienna University of Technology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Institute for Water </a:t>
            </a:r>
            <a:r>
              <a:rPr lang="de-AT" altLang="en-US" sz="1800" b="1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uality, </a:t>
            </a:r>
            <a:r>
              <a:rPr lang="de-AT" altLang="en-US" sz="1800" b="1" dirty="0" err="1">
                <a:solidFill>
                  <a:schemeClr val="accent2"/>
                </a:solidFill>
                <a:latin typeface="+mn-lt"/>
              </a:rPr>
              <a:t>R</a:t>
            </a:r>
            <a:r>
              <a:rPr lang="de-AT" altLang="en-US" sz="1800" b="1" dirty="0" err="1" smtClean="0">
                <a:solidFill>
                  <a:schemeClr val="accent2"/>
                </a:solidFill>
                <a:latin typeface="+mn-lt"/>
              </a:rPr>
              <a:t>esource</a:t>
            </a: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 and Waste Management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AT" altLang="en-US" sz="1800" b="1" dirty="0" smtClean="0">
                <a:solidFill>
                  <a:schemeClr val="accent2"/>
                </a:solidFill>
                <a:latin typeface="+mn-lt"/>
              </a:rPr>
              <a:t>E-Mail: l.egle@iwag.tuwien.ac.at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altLang="en-US" sz="2800" b="1" dirty="0" smtClean="0">
                <a:solidFill>
                  <a:srgbClr val="FF0000"/>
                </a:solidFill>
              </a:rPr>
              <a:t>http</a:t>
            </a:r>
            <a:r>
              <a:rPr lang="de-AT" altLang="en-US" sz="2800" b="1" dirty="0">
                <a:solidFill>
                  <a:srgbClr val="FF0000"/>
                </a:solidFill>
              </a:rPr>
              <a:t>://iwr.tuwien.ac.at/wasser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09531"/>
            <a:ext cx="3600400" cy="24807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73" y="2030801"/>
            <a:ext cx="3409688" cy="2118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3" y="1745635"/>
            <a:ext cx="3339699" cy="23074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50000"/>
          <a:stretch/>
        </p:blipFill>
        <p:spPr bwMode="auto">
          <a:xfrm>
            <a:off x="-108521" y="921381"/>
            <a:ext cx="3149385" cy="20450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Technische Universität W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53"/>
          <a:stretch>
            <a:fillRect/>
          </a:stretch>
        </p:blipFill>
        <p:spPr bwMode="auto">
          <a:xfrm>
            <a:off x="0" y="6092825"/>
            <a:ext cx="7778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U:\Internes\Logos\_Logos IWAG und TU aktuell 2011\_IWAG u TU Logo dt - we auf bl - Schrift g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>
            <a:fillRect/>
          </a:stretch>
        </p:blipFill>
        <p:spPr bwMode="auto">
          <a:xfrm>
            <a:off x="8388350" y="6151563"/>
            <a:ext cx="6873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250825" y="1556792"/>
            <a:ext cx="8250238" cy="515778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500" dirty="0" smtClean="0">
                <a:latin typeface="+mn-lt"/>
                <a:cs typeface="Arial" charset="0"/>
              </a:rPr>
              <a:t>National P budgets exhibit great P potential in wastewater and meat and bone meal</a:t>
            </a:r>
            <a:endParaRPr lang="en-US" sz="2500" dirty="0">
              <a:latin typeface="+mn-lt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500" dirty="0" smtClean="0">
                <a:latin typeface="+mn-lt"/>
                <a:cs typeface="Arial" charset="0"/>
              </a:rPr>
              <a:t>Great progress in the recovery of wastewater P</a:t>
            </a:r>
          </a:p>
          <a:p>
            <a:pPr>
              <a:spcBef>
                <a:spcPts val="300"/>
              </a:spcBef>
            </a:pPr>
            <a:r>
              <a:rPr lang="en-US" sz="2500" dirty="0" smtClean="0">
                <a:cs typeface="Arial" charset="0"/>
              </a:rPr>
              <a:t>Manifold technological approaches are available</a:t>
            </a:r>
            <a:endParaRPr lang="en-US" sz="2500" dirty="0"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500" dirty="0" smtClean="0">
                <a:cs typeface="Arial" charset="0"/>
              </a:rPr>
              <a:t>Unfortunately, comparability is often not given (Decision makers, politics)</a:t>
            </a:r>
          </a:p>
          <a:p>
            <a:pPr>
              <a:spcBef>
                <a:spcPts val="300"/>
              </a:spcBef>
            </a:pPr>
            <a:r>
              <a:rPr lang="en-US" sz="2500" dirty="0" smtClean="0">
                <a:cs typeface="Arial" charset="0"/>
              </a:rPr>
              <a:t>Study </a:t>
            </a:r>
            <a:r>
              <a:rPr lang="en-US" sz="2500" dirty="0">
                <a:cs typeface="Arial" charset="0"/>
              </a:rPr>
              <a:t>„P-Recycling from Waste Water“ at the Vienna Technical University</a:t>
            </a:r>
          </a:p>
          <a:p>
            <a:pPr>
              <a:spcBef>
                <a:spcPts val="300"/>
              </a:spcBef>
            </a:pPr>
            <a:r>
              <a:rPr lang="en-US" sz="2500" dirty="0" smtClean="0">
                <a:latin typeface="+mn-lt"/>
                <a:cs typeface="Arial" charset="0"/>
              </a:rPr>
              <a:t>Integrated comparative technological, environmental and economic assessment</a:t>
            </a:r>
          </a:p>
          <a:p>
            <a:pPr>
              <a:spcBef>
                <a:spcPts val="300"/>
              </a:spcBef>
            </a:pPr>
            <a:r>
              <a:rPr lang="en-US" sz="2500" dirty="0" smtClean="0">
                <a:latin typeface="+mn-lt"/>
                <a:cs typeface="Arial" charset="0"/>
              </a:rPr>
              <a:t>Todays focus: </a:t>
            </a:r>
            <a:r>
              <a:rPr lang="en-US" sz="2500" b="1" dirty="0" smtClean="0">
                <a:latin typeface="+mn-lt"/>
                <a:cs typeface="Arial" charset="0"/>
              </a:rPr>
              <a:t>① P recovery potential </a:t>
            </a:r>
            <a:r>
              <a:rPr lang="en-US" sz="2500" b="1" dirty="0">
                <a:latin typeface="+mn-lt"/>
                <a:cs typeface="Arial" charset="0"/>
              </a:rPr>
              <a:t>②</a:t>
            </a:r>
            <a:r>
              <a:rPr lang="en-US" sz="2500" b="1" dirty="0" smtClean="0">
                <a:cs typeface="Arial" charset="0"/>
              </a:rPr>
              <a:t> </a:t>
            </a:r>
            <a:r>
              <a:rPr lang="en-US" sz="2500" b="1" dirty="0" smtClean="0">
                <a:latin typeface="+mn-lt"/>
                <a:cs typeface="Arial" charset="0"/>
              </a:rPr>
              <a:t>heavy metal depollution and </a:t>
            </a:r>
            <a:r>
              <a:rPr lang="en-US" sz="2500" b="1" dirty="0">
                <a:latin typeface="+mn-lt"/>
                <a:cs typeface="Arial" charset="0"/>
              </a:rPr>
              <a:t>③</a:t>
            </a:r>
            <a:r>
              <a:rPr lang="en-US" sz="2500" b="1" dirty="0" smtClean="0">
                <a:cs typeface="Arial" charset="0"/>
              </a:rPr>
              <a:t> </a:t>
            </a:r>
            <a:r>
              <a:rPr lang="en-US" sz="2500" b="1" dirty="0" smtClean="0">
                <a:latin typeface="+mn-lt"/>
                <a:cs typeface="Arial" charset="0"/>
              </a:rPr>
              <a:t>costs</a:t>
            </a:r>
            <a:endParaRPr lang="en-US" sz="2500" b="1" dirty="0">
              <a:latin typeface="+mn-lt"/>
              <a:cs typeface="Arial" charset="0"/>
            </a:endParaRPr>
          </a:p>
          <a:p>
            <a:pPr>
              <a:spcBef>
                <a:spcPts val="300"/>
              </a:spcBef>
            </a:pPr>
            <a:endParaRPr lang="en-US" dirty="0" smtClean="0">
              <a:latin typeface="+mn-lt"/>
              <a:cs typeface="Arial" charset="0"/>
            </a:endParaRPr>
          </a:p>
          <a:p>
            <a:pPr>
              <a:spcBef>
                <a:spcPts val="300"/>
              </a:spcBef>
            </a:pPr>
            <a:endParaRPr lang="en-US" dirty="0" smtClean="0">
              <a:latin typeface="+mn-lt"/>
              <a:cs typeface="Arial" charset="0"/>
            </a:endParaRPr>
          </a:p>
          <a:p>
            <a:pPr>
              <a:spcBef>
                <a:spcPts val="300"/>
              </a:spcBef>
            </a:pPr>
            <a:endParaRPr lang="en-US" dirty="0" smtClean="0">
              <a:latin typeface="+mn-lt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E1D60-C318-4BD4-911E-2E4E3E98FC7A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Urban P potential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24893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43151" y="3755935"/>
            <a:ext cx="4601977" cy="298543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Latest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</a:rPr>
              <a:t>data</a:t>
            </a:r>
            <a:r>
              <a:rPr lang="de-DE" sz="2800" b="1" dirty="0" smtClean="0">
                <a:solidFill>
                  <a:schemeClr val="bg1"/>
                </a:solidFill>
              </a:rPr>
              <a:t> Austria</a:t>
            </a:r>
            <a:endParaRPr lang="de-DE" sz="36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900" u="sng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2400" u="sng" dirty="0" smtClean="0">
                <a:solidFill>
                  <a:schemeClr val="bg1"/>
                </a:solidFill>
                <a:latin typeface="+mn-lt"/>
              </a:rPr>
              <a:t>Mineral </a:t>
            </a:r>
            <a:r>
              <a:rPr lang="de-DE" sz="2400" u="sng" dirty="0" err="1" smtClean="0">
                <a:solidFill>
                  <a:schemeClr val="bg1"/>
                </a:solidFill>
                <a:latin typeface="+mn-lt"/>
              </a:rPr>
              <a:t>fertilizer</a:t>
            </a:r>
            <a:r>
              <a:rPr lang="de-DE" sz="2400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u="sng" dirty="0" err="1" smtClean="0">
                <a:solidFill>
                  <a:schemeClr val="bg1"/>
                </a:solidFill>
                <a:latin typeface="+mn-lt"/>
              </a:rPr>
              <a:t>application</a:t>
            </a:r>
            <a:endParaRPr lang="de-DE" sz="2400" u="sng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11.400 t P/a </a:t>
            </a:r>
            <a:r>
              <a:rPr lang="de-DE" sz="2400" b="1" kern="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or</a:t>
            </a:r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1,4 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kg </a:t>
            </a:r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P/inh.*a</a:t>
            </a:r>
            <a:endParaRPr lang="de-AT" sz="2400" b="1" kern="0" dirty="0" smtClean="0">
              <a:solidFill>
                <a:schemeClr val="bg1"/>
              </a:solidFill>
              <a:latin typeface="+mn-lt"/>
              <a:cs typeface="Arial" pitchFamily="34" charset="0"/>
              <a:sym typeface="Wingdings"/>
            </a:endParaRPr>
          </a:p>
          <a:p>
            <a:pPr algn="ctr"/>
            <a:r>
              <a:rPr lang="de-AT" sz="2400" u="sng" dirty="0" err="1">
                <a:solidFill>
                  <a:schemeClr val="bg1"/>
                </a:solidFill>
                <a:latin typeface="+mn-lt"/>
                <a:sym typeface="Wingdings"/>
              </a:rPr>
              <a:t>Sewage</a:t>
            </a:r>
            <a:r>
              <a:rPr lang="de-AT" sz="2400" u="sng" dirty="0">
                <a:solidFill>
                  <a:schemeClr val="bg1"/>
                </a:solidFill>
                <a:latin typeface="+mn-lt"/>
                <a:sym typeface="Wingdings"/>
              </a:rPr>
              <a:t> </a:t>
            </a:r>
            <a:r>
              <a:rPr lang="de-AT" sz="2400" u="sng" dirty="0" err="1">
                <a:solidFill>
                  <a:schemeClr val="bg1"/>
                </a:solidFill>
                <a:latin typeface="+mn-lt"/>
                <a:sym typeface="Wingdings"/>
              </a:rPr>
              <a:t>Sludge</a:t>
            </a:r>
            <a:endParaRPr lang="de-AT" sz="2400" u="sng" dirty="0">
              <a:solidFill>
                <a:schemeClr val="bg1"/>
              </a:solidFill>
              <a:latin typeface="+mn-lt"/>
              <a:sym typeface="Wingdings"/>
            </a:endParaRPr>
          </a:p>
          <a:p>
            <a:pPr algn="ctr"/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6.600 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t P/a </a:t>
            </a:r>
            <a:r>
              <a:rPr lang="de-DE" sz="2400" b="1" kern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or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0,80 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kg P/inh.*a</a:t>
            </a:r>
            <a:endParaRPr lang="de-AT" sz="2400" b="1" kern="0" dirty="0">
              <a:solidFill>
                <a:schemeClr val="bg1"/>
              </a:solidFill>
              <a:latin typeface="+mn-lt"/>
              <a:cs typeface="Arial" pitchFamily="34" charset="0"/>
              <a:sym typeface="Wingdings"/>
            </a:endParaRPr>
          </a:p>
          <a:p>
            <a:pPr algn="ctr"/>
            <a:r>
              <a:rPr lang="de-AT" sz="2400" u="sng" dirty="0">
                <a:solidFill>
                  <a:schemeClr val="bg1"/>
                </a:solidFill>
                <a:latin typeface="+mn-lt"/>
                <a:sym typeface="Wingdings"/>
              </a:rPr>
              <a:t>Meat </a:t>
            </a:r>
            <a:r>
              <a:rPr lang="de-AT" sz="2400" u="sng" dirty="0" err="1">
                <a:solidFill>
                  <a:schemeClr val="bg1"/>
                </a:solidFill>
                <a:latin typeface="+mn-lt"/>
                <a:sym typeface="Wingdings"/>
              </a:rPr>
              <a:t>and</a:t>
            </a:r>
            <a:r>
              <a:rPr lang="de-AT" sz="2400" u="sng" dirty="0">
                <a:solidFill>
                  <a:schemeClr val="bg1"/>
                </a:solidFill>
                <a:latin typeface="+mn-lt"/>
                <a:sym typeface="Wingdings"/>
              </a:rPr>
              <a:t> </a:t>
            </a:r>
            <a:r>
              <a:rPr lang="de-AT" sz="2400" u="sng" dirty="0" err="1">
                <a:solidFill>
                  <a:schemeClr val="bg1"/>
                </a:solidFill>
                <a:latin typeface="+mn-lt"/>
                <a:sym typeface="Wingdings"/>
              </a:rPr>
              <a:t>Bone</a:t>
            </a:r>
            <a:r>
              <a:rPr lang="de-AT" sz="2400" u="sng" dirty="0">
                <a:solidFill>
                  <a:schemeClr val="bg1"/>
                </a:solidFill>
                <a:latin typeface="+mn-lt"/>
                <a:sym typeface="Wingdings"/>
              </a:rPr>
              <a:t> </a:t>
            </a:r>
            <a:r>
              <a:rPr lang="de-AT" sz="2400" u="sng" dirty="0" err="1">
                <a:solidFill>
                  <a:schemeClr val="bg1"/>
                </a:solidFill>
                <a:latin typeface="+mn-lt"/>
                <a:sym typeface="Wingdings"/>
              </a:rPr>
              <a:t>Meal</a:t>
            </a:r>
            <a:endParaRPr lang="de-AT" sz="2400" u="sng" dirty="0">
              <a:solidFill>
                <a:schemeClr val="bg1"/>
              </a:solidFill>
              <a:latin typeface="+mn-lt"/>
              <a:sym typeface="Wingdings"/>
            </a:endParaRPr>
          </a:p>
          <a:p>
            <a:pPr algn="ctr"/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~4.000 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t P/a </a:t>
            </a:r>
            <a:r>
              <a:rPr lang="de-DE" sz="2400" b="1" kern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or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~0,50 </a:t>
            </a:r>
            <a:r>
              <a:rPr lang="de-DE" sz="24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kg P/inh.*</a:t>
            </a:r>
            <a:r>
              <a:rPr lang="de-DE" sz="24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</a:t>
            </a:r>
            <a:endParaRPr lang="de-AT" sz="2400" b="1" kern="0" dirty="0">
              <a:solidFill>
                <a:schemeClr val="bg1"/>
              </a:solidFill>
              <a:latin typeface="+mn-lt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344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09538"/>
            <a:ext cx="8035925" cy="503238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: P </a:t>
            </a:r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/>
              <a:t>technologies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89931"/>
            <a:ext cx="7835158" cy="36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46138" r="16746" b="29735"/>
          <a:stretch/>
        </p:blipFill>
        <p:spPr bwMode="auto">
          <a:xfrm>
            <a:off x="35496" y="5229200"/>
            <a:ext cx="8521575" cy="15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charset="0"/>
              </a:rPr>
              <a:t>Methodology: Material Flow Analysis (MFA)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E1D60-C318-4BD4-911E-2E4E3E98FC7A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512" y="1528104"/>
            <a:ext cx="8250238" cy="11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de-AT" sz="2400" kern="0" dirty="0" smtClean="0"/>
              <a:t>Reference </a:t>
            </a:r>
            <a:r>
              <a:rPr lang="de-AT" sz="2400" kern="0" dirty="0" err="1" smtClean="0"/>
              <a:t>processes</a:t>
            </a:r>
            <a:r>
              <a:rPr lang="de-AT" sz="2400" kern="0" dirty="0" smtClean="0"/>
              <a:t> und </a:t>
            </a:r>
            <a:r>
              <a:rPr lang="de-AT" sz="2400" kern="0" dirty="0" err="1" smtClean="0"/>
              <a:t>reference</a:t>
            </a:r>
            <a:r>
              <a:rPr lang="de-AT" sz="2400" kern="0" dirty="0"/>
              <a:t> </a:t>
            </a:r>
            <a:r>
              <a:rPr lang="de-AT" sz="2400" kern="0" dirty="0" err="1" smtClean="0"/>
              <a:t>system</a:t>
            </a:r>
            <a:r>
              <a:rPr lang="de-AT" sz="2400" kern="0" dirty="0" smtClean="0"/>
              <a:t> (100.000 PE)</a:t>
            </a:r>
          </a:p>
          <a:p>
            <a:pPr>
              <a:spcBef>
                <a:spcPts val="0"/>
              </a:spcBef>
            </a:pPr>
            <a:r>
              <a:rPr lang="de-AT" sz="2400" kern="0" dirty="0" smtClean="0"/>
              <a:t>Modular </a:t>
            </a:r>
            <a:r>
              <a:rPr lang="de-AT" sz="2400" kern="0" dirty="0" err="1" smtClean="0"/>
              <a:t>system</a:t>
            </a:r>
            <a:endParaRPr lang="en-US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2" y="2276872"/>
            <a:ext cx="8038158" cy="440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Path of P and heavy metals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6552728" cy="2448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2581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9041"/>
            <a:ext cx="8496944" cy="506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Methodology</a:t>
            </a:r>
            <a:r>
              <a:rPr lang="de-DE" dirty="0" smtClean="0"/>
              <a:t>: </a:t>
            </a:r>
            <a:r>
              <a:rPr lang="de-DE" dirty="0" err="1" smtClean="0"/>
              <a:t>Costs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5442"/>
            <a:ext cx="4896544" cy="27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50825" y="1556792"/>
            <a:ext cx="8250238" cy="515778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500" dirty="0" smtClean="0">
                <a:latin typeface="+mn-lt"/>
                <a:cs typeface="Arial" charset="0"/>
              </a:rPr>
              <a:t>MFA is the basis for resource- and energy</a:t>
            </a:r>
            <a:r>
              <a:rPr lang="en-US" sz="2500" dirty="0">
                <a:latin typeface="+mn-lt"/>
                <a:cs typeface="Arial" charset="0"/>
              </a:rPr>
              <a:t> </a:t>
            </a:r>
            <a:r>
              <a:rPr lang="en-US" sz="2500" dirty="0" smtClean="0">
                <a:latin typeface="+mn-lt"/>
                <a:cs typeface="Arial" charset="0"/>
              </a:rPr>
              <a:t>demand, occurring products and </a:t>
            </a:r>
            <a:r>
              <a:rPr lang="en-US" sz="2500" dirty="0" smtClean="0">
                <a:latin typeface="+mn-lt"/>
                <a:cs typeface="Arial" charset="0"/>
              </a:rPr>
              <a:t>wastes (life-cycle-inventory)</a:t>
            </a:r>
            <a:endParaRPr lang="en-US" sz="2500" dirty="0">
              <a:latin typeface="+mn-lt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500" dirty="0" smtClean="0">
                <a:latin typeface="+mn-lt"/>
                <a:cs typeface="Arial" charset="0"/>
              </a:rPr>
              <a:t>Investment costs from feasibility studies and other calculations (high uncertainty)</a:t>
            </a:r>
          </a:p>
          <a:p>
            <a:pPr>
              <a:spcBef>
                <a:spcPts val="300"/>
              </a:spcBef>
            </a:pPr>
            <a:r>
              <a:rPr lang="en-US" sz="2500" dirty="0" smtClean="0">
                <a:cs typeface="Arial" charset="0"/>
              </a:rPr>
              <a:t>Revenue for the product was calculated for the contained nutrients (no market so far → high uncertainty)</a:t>
            </a:r>
            <a:endParaRPr lang="en-US" sz="2500" dirty="0"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500" dirty="0" smtClean="0">
                <a:cs typeface="Arial" charset="0"/>
              </a:rPr>
              <a:t>Breakdown of costs</a:t>
            </a:r>
          </a:p>
          <a:p>
            <a:pPr lvl="1">
              <a:spcBef>
                <a:spcPts val="300"/>
              </a:spcBef>
            </a:pPr>
            <a:r>
              <a:rPr lang="en-US" sz="2100" dirty="0" smtClean="0">
                <a:cs typeface="Arial" charset="0"/>
              </a:rPr>
              <a:t>Running costs</a:t>
            </a:r>
          </a:p>
          <a:p>
            <a:pPr lvl="1">
              <a:spcBef>
                <a:spcPts val="300"/>
              </a:spcBef>
            </a:pPr>
            <a:r>
              <a:rPr lang="en-US" sz="2100" dirty="0" smtClean="0">
                <a:cs typeface="Arial" charset="0"/>
              </a:rPr>
              <a:t>Annual costs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latin typeface="+mn-lt"/>
                <a:cs typeface="Arial" charset="0"/>
              </a:rPr>
              <a:t>Take into account the </a:t>
            </a:r>
            <a:br>
              <a:rPr lang="en-US" b="1" dirty="0" smtClean="0">
                <a:latin typeface="+mn-lt"/>
                <a:cs typeface="Arial" charset="0"/>
              </a:rPr>
            </a:br>
            <a:r>
              <a:rPr lang="en-US" b="1" dirty="0" smtClean="0">
                <a:latin typeface="+mn-lt"/>
                <a:cs typeface="Arial" charset="0"/>
              </a:rPr>
              <a:t>whole system</a:t>
            </a:r>
          </a:p>
          <a:p>
            <a:pPr>
              <a:spcBef>
                <a:spcPts val="300"/>
              </a:spcBef>
            </a:pPr>
            <a:endParaRPr lang="en-US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0825" y="980728"/>
            <a:ext cx="8035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0000"/>
                </a:solidFill>
                <a:latin typeface="Calibri" pitchFamily="34" charset="0"/>
              </a:defRPr>
            </a:lvl9pPr>
          </a:lstStyle>
          <a:p>
            <a:r>
              <a:rPr lang="de-AT" kern="0" dirty="0" err="1" smtClean="0"/>
              <a:t>Result</a:t>
            </a:r>
            <a:r>
              <a:rPr lang="de-AT" kern="0" dirty="0" smtClean="0"/>
              <a:t>: P </a:t>
            </a:r>
            <a:r>
              <a:rPr lang="de-AT" kern="0" dirty="0" err="1" smtClean="0"/>
              <a:t>recovery</a:t>
            </a:r>
            <a:r>
              <a:rPr lang="de-AT" kern="0" dirty="0" smtClean="0"/>
              <a:t> </a:t>
            </a:r>
            <a:r>
              <a:rPr lang="de-AT" kern="0" dirty="0"/>
              <a:t>p</a:t>
            </a:r>
            <a:r>
              <a:rPr lang="de-AT" kern="0" dirty="0" smtClean="0"/>
              <a:t>otential</a:t>
            </a:r>
            <a:endParaRPr lang="en-US" kern="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8234363" y="6381750"/>
            <a:ext cx="909637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288032" y="148478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669900"/>
                </a:solidFill>
                <a:latin typeface="+mj-lt"/>
              </a:rPr>
              <a:t>Sludge Water</a:t>
            </a:r>
            <a:r>
              <a:rPr lang="en-US" altLang="en-US" sz="2000" dirty="0" smtClean="0">
                <a:latin typeface="+mj-lt"/>
              </a:rPr>
              <a:t>: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20–30 % with respect to WWTP influent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National: ~16 %</a:t>
            </a:r>
          </a:p>
          <a:p>
            <a:r>
              <a:rPr lang="en-US" altLang="en-US" sz="2000" b="1" dirty="0" smtClean="0">
                <a:solidFill>
                  <a:srgbClr val="0070C0"/>
                </a:solidFill>
                <a:latin typeface="+mj-lt"/>
                <a:sym typeface="Wingdings" pitchFamily="2" charset="2"/>
              </a:rPr>
              <a:t>Sewage sludge: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40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–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70 % with respect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 to WWTP influent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National: 30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–36 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%</a:t>
            </a:r>
          </a:p>
          <a:p>
            <a:r>
              <a:rPr lang="en-US" altLang="en-US" sz="2000" b="1" dirty="0" smtClean="0">
                <a:solidFill>
                  <a:srgbClr val="C00000"/>
                </a:solidFill>
                <a:latin typeface="+mj-lt"/>
                <a:sym typeface="Wingdings" pitchFamily="2" charset="2"/>
              </a:rPr>
              <a:t>Sewage sludge ash: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65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–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85% with respect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to WWTP influent 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National: 62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rPr>
              <a:t>–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81 %</a:t>
            </a:r>
            <a:endParaRPr lang="en-US" altLang="en-US" sz="2000" b="1" dirty="0">
              <a:solidFill>
                <a:srgbClr val="000066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4100"/>
            <a:ext cx="7974632" cy="405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</a:t>
            </a:r>
            <a:r>
              <a:rPr lang="en-US" dirty="0" smtClean="0"/>
              <a:t>heavy metals </a:t>
            </a:r>
            <a:r>
              <a:rPr lang="en-US" dirty="0" smtClean="0"/>
              <a:t>(I)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24FF0-4675-4B97-BFCB-7702309E3486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8" y="2852936"/>
            <a:ext cx="8316416" cy="277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79512" y="1528104"/>
            <a:ext cx="8250238" cy="11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kern="0" dirty="0" smtClean="0"/>
              <a:t>No heavy metal removal necessary in </a:t>
            </a:r>
            <a:r>
              <a:rPr lang="en-US" altLang="en-US" sz="2400" b="1" dirty="0" smtClean="0">
                <a:solidFill>
                  <a:srgbClr val="669900"/>
                </a:solidFill>
              </a:rPr>
              <a:t>sludge water</a:t>
            </a:r>
            <a:endParaRPr lang="en-US" sz="2400" kern="0" dirty="0" smtClean="0"/>
          </a:p>
          <a:p>
            <a:pPr>
              <a:spcBef>
                <a:spcPts val="0"/>
              </a:spcBef>
            </a:pPr>
            <a:r>
              <a:rPr lang="en-US" sz="2400" kern="0" dirty="0" smtClean="0"/>
              <a:t>Very good heavy metal removal with almost all recycling technologies from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n-US" altLang="en-US" sz="2400" b="1" dirty="0" smtClean="0">
                <a:solidFill>
                  <a:srgbClr val="0070C0"/>
                </a:solidFill>
                <a:sym typeface="Wingdings" pitchFamily="2" charset="2"/>
              </a:rPr>
              <a:t>ewage sludge </a:t>
            </a:r>
            <a:r>
              <a:rPr lang="en-US" altLang="en-US" sz="2400" kern="0" dirty="0" smtClean="0">
                <a:sym typeface="Wingdings" pitchFamily="2" charset="2"/>
              </a:rPr>
              <a:t>(except MEPHREC®*)</a:t>
            </a:r>
            <a:endParaRPr lang="en-US" kern="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179512" y="5776576"/>
            <a:ext cx="8250238" cy="11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kern="0" dirty="0" smtClean="0"/>
              <a:t>Strongly differing results for technologies to recycling P from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s</a:t>
            </a:r>
            <a:r>
              <a:rPr lang="en-US" altLang="en-US" sz="2400" b="1" dirty="0" smtClean="0">
                <a:solidFill>
                  <a:srgbClr val="C00000"/>
                </a:solidFill>
                <a:sym typeface="Wingdings" pitchFamily="2" charset="2"/>
              </a:rPr>
              <a:t>ewage sludge ash</a:t>
            </a:r>
            <a:endParaRPr lang="en-US" sz="2400" kern="0" dirty="0" smtClean="0"/>
          </a:p>
        </p:txBody>
      </p:sp>
      <p:sp>
        <p:nvSpPr>
          <p:cNvPr id="8" name="Pfeil nach rechts 7"/>
          <p:cNvSpPr/>
          <p:nvPr/>
        </p:nvSpPr>
        <p:spPr>
          <a:xfrm>
            <a:off x="3557274" y="6165304"/>
            <a:ext cx="1656184" cy="527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Office PowerPoint</Application>
  <PresentationFormat>Bildschirmpräsentation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PowerPoint-Präsentation</vt:lpstr>
      <vt:lpstr>Introduction</vt:lpstr>
      <vt:lpstr>Exkurs: Urban P potential</vt:lpstr>
      <vt:lpstr>Overview: P recovery technologies</vt:lpstr>
      <vt:lpstr>Methodology: Material Flow Analysis (MFA)</vt:lpstr>
      <vt:lpstr>Example: Path of P and heavy metals</vt:lpstr>
      <vt:lpstr>Methodology: Costs</vt:lpstr>
      <vt:lpstr>PowerPoint-Präsentation</vt:lpstr>
      <vt:lpstr>Removal of heavy metals (I)</vt:lpstr>
      <vt:lpstr>Removal of heavy metals (II)</vt:lpstr>
      <vt:lpstr>Reference Soil Method </vt:lpstr>
      <vt:lpstr>Costs (I) </vt:lpstr>
      <vt:lpstr>Costs (II)</vt:lpstr>
      <vt:lpstr>Take Home Messages (I)</vt:lpstr>
      <vt:lpstr>Take Home Messages (II)</vt:lpstr>
      <vt:lpstr>PowerPoint-Präsentation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 Thaler</dc:creator>
  <cp:lastModifiedBy>Norbert Kreuzinger</cp:lastModifiedBy>
  <cp:revision>154</cp:revision>
  <cp:lastPrinted>2013-10-08T09:32:00Z</cp:lastPrinted>
  <dcterms:created xsi:type="dcterms:W3CDTF">2010-01-25T09:44:01Z</dcterms:created>
  <dcterms:modified xsi:type="dcterms:W3CDTF">2014-09-02T21:39:18Z</dcterms:modified>
</cp:coreProperties>
</file>