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2" r:id="rId2"/>
    <p:sldId id="448" r:id="rId3"/>
    <p:sldId id="476" r:id="rId4"/>
    <p:sldId id="464" r:id="rId5"/>
    <p:sldId id="465" r:id="rId6"/>
    <p:sldId id="479" r:id="rId7"/>
    <p:sldId id="470" r:id="rId8"/>
    <p:sldId id="498" r:id="rId9"/>
    <p:sldId id="471" r:id="rId10"/>
    <p:sldId id="472" r:id="rId11"/>
    <p:sldId id="480" r:id="rId12"/>
    <p:sldId id="473" r:id="rId13"/>
    <p:sldId id="484" r:id="rId14"/>
    <p:sldId id="477" r:id="rId15"/>
    <p:sldId id="503" r:id="rId16"/>
    <p:sldId id="499" r:id="rId17"/>
    <p:sldId id="478" r:id="rId18"/>
    <p:sldId id="469" r:id="rId19"/>
    <p:sldId id="475" r:id="rId20"/>
    <p:sldId id="474" r:id="rId21"/>
    <p:sldId id="490" r:id="rId22"/>
    <p:sldId id="489" r:id="rId23"/>
    <p:sldId id="483" r:id="rId24"/>
    <p:sldId id="466" r:id="rId25"/>
    <p:sldId id="467" r:id="rId26"/>
    <p:sldId id="485" r:id="rId27"/>
    <p:sldId id="486" r:id="rId28"/>
    <p:sldId id="487" r:id="rId29"/>
    <p:sldId id="491" r:id="rId30"/>
    <p:sldId id="501" r:id="rId31"/>
    <p:sldId id="488" r:id="rId32"/>
    <p:sldId id="502" r:id="rId33"/>
    <p:sldId id="492" r:id="rId34"/>
    <p:sldId id="496" r:id="rId35"/>
    <p:sldId id="497" r:id="rId36"/>
    <p:sldId id="459" r:id="rId37"/>
    <p:sldId id="494" r:id="rId38"/>
    <p:sldId id="495" r:id="rId39"/>
    <p:sldId id="493" r:id="rId40"/>
    <p:sldId id="445" r:id="rId41"/>
    <p:sldId id="500" r:id="rId42"/>
    <p:sldId id="482" r:id="rId43"/>
    <p:sldId id="27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7CC"/>
    <a:srgbClr val="CA0491"/>
    <a:srgbClr val="018ECD"/>
    <a:srgbClr val="44693D"/>
    <a:srgbClr val="78BE20"/>
    <a:srgbClr val="2DCCD3"/>
    <a:srgbClr val="007377"/>
    <a:srgbClr val="00A9CE"/>
    <a:srgbClr val="CCFF66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88571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288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9BA218-FAA2-4E88-BB18-A036DE4972A5}" type="datetimeFigureOut">
              <a:rPr lang="en-AU"/>
              <a:pPr>
                <a:defRPr/>
              </a:pPr>
              <a:t>1/09/2014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9CB209-F713-4D4D-B648-79496425EFF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393D8D-1B5B-4D03-B399-3A1E5A07A707}" type="datetimeFigureOut">
              <a:rPr lang="en-AU"/>
              <a:pPr>
                <a:defRPr/>
              </a:pPr>
              <a:t>1/09/2014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93AF5E-1EBD-4FD3-810E-5A45AB6822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C1755-9CDD-4BFA-AC52-54235283B188}" type="slidenum">
              <a:rPr lang="en-AU" smtClean="0">
                <a:latin typeface="Arial" pitchFamily="34" charset="0"/>
              </a:rPr>
              <a:pPr/>
              <a:t>7</a:t>
            </a:fld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1772816"/>
            <a:ext cx="8467494" cy="10800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3483359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23528" y="4887515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3990" y="5888434"/>
            <a:ext cx="9167813" cy="996950"/>
            <a:chOff x="0" y="1556792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0" y="1556792"/>
              <a:ext cx="9167813" cy="996950"/>
              <a:chOff x="-7938" y="5668963"/>
              <a:chExt cx="9167813" cy="996950"/>
            </a:xfrm>
          </p:grpSpPr>
          <p:sp>
            <p:nvSpPr>
              <p:cNvPr id="21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</p:grpSp>
        <p:pic>
          <p:nvPicPr>
            <p:cNvPr id="28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44408" y="1700808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9"/>
          <p:cNvGrpSpPr/>
          <p:nvPr userDrawn="1"/>
        </p:nvGrpSpPr>
        <p:grpSpPr bwMode="auto">
          <a:xfrm>
            <a:off x="323528" y="1844824"/>
            <a:ext cx="814388" cy="95250"/>
            <a:chOff x="3495675" y="5969000"/>
            <a:chExt cx="814388" cy="95250"/>
          </a:xfrm>
          <a:solidFill>
            <a:schemeClr val="accent1"/>
          </a:solidFill>
        </p:grpSpPr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495675" y="5997575"/>
              <a:ext cx="98425" cy="66675"/>
            </a:xfrm>
            <a:custGeom>
              <a:avLst/>
              <a:gdLst>
                <a:gd name="T0" fmla="*/ 31 w 31"/>
                <a:gd name="T1" fmla="*/ 0 h 21"/>
                <a:gd name="T2" fmla="*/ 25 w 31"/>
                <a:gd name="T3" fmla="*/ 21 h 21"/>
                <a:gd name="T4" fmla="*/ 19 w 31"/>
                <a:gd name="T5" fmla="*/ 21 h 21"/>
                <a:gd name="T6" fmla="*/ 16 w 31"/>
                <a:gd name="T7" fmla="*/ 9 h 21"/>
                <a:gd name="T8" fmla="*/ 15 w 31"/>
                <a:gd name="T9" fmla="*/ 7 h 21"/>
                <a:gd name="T10" fmla="*/ 15 w 31"/>
                <a:gd name="T11" fmla="*/ 7 h 21"/>
                <a:gd name="T12" fmla="*/ 15 w 31"/>
                <a:gd name="T13" fmla="*/ 9 h 21"/>
                <a:gd name="T14" fmla="*/ 12 w 31"/>
                <a:gd name="T15" fmla="*/ 21 h 21"/>
                <a:gd name="T16" fmla="*/ 6 w 31"/>
                <a:gd name="T17" fmla="*/ 21 h 21"/>
                <a:gd name="T18" fmla="*/ 0 w 31"/>
                <a:gd name="T19" fmla="*/ 0 h 21"/>
                <a:gd name="T20" fmla="*/ 5 w 31"/>
                <a:gd name="T21" fmla="*/ 0 h 21"/>
                <a:gd name="T22" fmla="*/ 8 w 31"/>
                <a:gd name="T23" fmla="*/ 13 h 21"/>
                <a:gd name="T24" fmla="*/ 9 w 31"/>
                <a:gd name="T25" fmla="*/ 16 h 21"/>
                <a:gd name="T26" fmla="*/ 9 w 31"/>
                <a:gd name="T27" fmla="*/ 16 h 21"/>
                <a:gd name="T28" fmla="*/ 10 w 31"/>
                <a:gd name="T29" fmla="*/ 13 h 21"/>
                <a:gd name="T30" fmla="*/ 13 w 31"/>
                <a:gd name="T31" fmla="*/ 0 h 21"/>
                <a:gd name="T32" fmla="*/ 18 w 31"/>
                <a:gd name="T33" fmla="*/ 0 h 21"/>
                <a:gd name="T34" fmla="*/ 21 w 31"/>
                <a:gd name="T35" fmla="*/ 13 h 21"/>
                <a:gd name="T36" fmla="*/ 22 w 31"/>
                <a:gd name="T37" fmla="*/ 16 h 21"/>
                <a:gd name="T38" fmla="*/ 22 w 31"/>
                <a:gd name="T39" fmla="*/ 16 h 21"/>
                <a:gd name="T40" fmla="*/ 23 w 31"/>
                <a:gd name="T41" fmla="*/ 12 h 21"/>
                <a:gd name="T42" fmla="*/ 26 w 31"/>
                <a:gd name="T43" fmla="*/ 0 h 21"/>
                <a:gd name="T44" fmla="*/ 31 w 31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29" y="7"/>
                    <a:pt x="27" y="14"/>
                    <a:pt x="25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14"/>
                    <a:pt x="1" y="7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7" y="9"/>
                    <a:pt x="8" y="13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5"/>
                    <a:pt x="23" y="13"/>
                    <a:pt x="23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3603625" y="5997575"/>
              <a:ext cx="98425" cy="66675"/>
            </a:xfrm>
            <a:custGeom>
              <a:avLst/>
              <a:gdLst>
                <a:gd name="T0" fmla="*/ 31 w 31"/>
                <a:gd name="T1" fmla="*/ 0 h 21"/>
                <a:gd name="T2" fmla="*/ 25 w 31"/>
                <a:gd name="T3" fmla="*/ 21 h 21"/>
                <a:gd name="T4" fmla="*/ 19 w 31"/>
                <a:gd name="T5" fmla="*/ 21 h 21"/>
                <a:gd name="T6" fmla="*/ 16 w 31"/>
                <a:gd name="T7" fmla="*/ 9 h 21"/>
                <a:gd name="T8" fmla="*/ 15 w 31"/>
                <a:gd name="T9" fmla="*/ 7 h 21"/>
                <a:gd name="T10" fmla="*/ 15 w 31"/>
                <a:gd name="T11" fmla="*/ 7 h 21"/>
                <a:gd name="T12" fmla="*/ 15 w 31"/>
                <a:gd name="T13" fmla="*/ 9 h 21"/>
                <a:gd name="T14" fmla="*/ 12 w 31"/>
                <a:gd name="T15" fmla="*/ 21 h 21"/>
                <a:gd name="T16" fmla="*/ 6 w 31"/>
                <a:gd name="T17" fmla="*/ 21 h 21"/>
                <a:gd name="T18" fmla="*/ 0 w 31"/>
                <a:gd name="T19" fmla="*/ 0 h 21"/>
                <a:gd name="T20" fmla="*/ 5 w 31"/>
                <a:gd name="T21" fmla="*/ 0 h 21"/>
                <a:gd name="T22" fmla="*/ 8 w 31"/>
                <a:gd name="T23" fmla="*/ 13 h 21"/>
                <a:gd name="T24" fmla="*/ 9 w 31"/>
                <a:gd name="T25" fmla="*/ 16 h 21"/>
                <a:gd name="T26" fmla="*/ 9 w 31"/>
                <a:gd name="T27" fmla="*/ 16 h 21"/>
                <a:gd name="T28" fmla="*/ 10 w 31"/>
                <a:gd name="T29" fmla="*/ 13 h 21"/>
                <a:gd name="T30" fmla="*/ 13 w 31"/>
                <a:gd name="T31" fmla="*/ 0 h 21"/>
                <a:gd name="T32" fmla="*/ 18 w 31"/>
                <a:gd name="T33" fmla="*/ 0 h 21"/>
                <a:gd name="T34" fmla="*/ 22 w 31"/>
                <a:gd name="T35" fmla="*/ 13 h 21"/>
                <a:gd name="T36" fmla="*/ 22 w 31"/>
                <a:gd name="T37" fmla="*/ 16 h 21"/>
                <a:gd name="T38" fmla="*/ 22 w 31"/>
                <a:gd name="T39" fmla="*/ 16 h 21"/>
                <a:gd name="T40" fmla="*/ 23 w 31"/>
                <a:gd name="T41" fmla="*/ 12 h 21"/>
                <a:gd name="T42" fmla="*/ 26 w 31"/>
                <a:gd name="T43" fmla="*/ 0 h 21"/>
                <a:gd name="T44" fmla="*/ 31 w 31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29" y="7"/>
                    <a:pt x="27" y="14"/>
                    <a:pt x="25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14"/>
                    <a:pt x="2" y="7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7" y="9"/>
                    <a:pt x="8" y="13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5"/>
                    <a:pt x="23" y="13"/>
                    <a:pt x="23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711575" y="5997575"/>
              <a:ext cx="98425" cy="66675"/>
            </a:xfrm>
            <a:custGeom>
              <a:avLst/>
              <a:gdLst>
                <a:gd name="T0" fmla="*/ 31 w 31"/>
                <a:gd name="T1" fmla="*/ 0 h 21"/>
                <a:gd name="T2" fmla="*/ 25 w 31"/>
                <a:gd name="T3" fmla="*/ 21 h 21"/>
                <a:gd name="T4" fmla="*/ 19 w 31"/>
                <a:gd name="T5" fmla="*/ 21 h 21"/>
                <a:gd name="T6" fmla="*/ 16 w 31"/>
                <a:gd name="T7" fmla="*/ 9 h 21"/>
                <a:gd name="T8" fmla="*/ 15 w 31"/>
                <a:gd name="T9" fmla="*/ 7 h 21"/>
                <a:gd name="T10" fmla="*/ 15 w 31"/>
                <a:gd name="T11" fmla="*/ 7 h 21"/>
                <a:gd name="T12" fmla="*/ 15 w 31"/>
                <a:gd name="T13" fmla="*/ 9 h 21"/>
                <a:gd name="T14" fmla="*/ 12 w 31"/>
                <a:gd name="T15" fmla="*/ 21 h 21"/>
                <a:gd name="T16" fmla="*/ 6 w 31"/>
                <a:gd name="T17" fmla="*/ 21 h 21"/>
                <a:gd name="T18" fmla="*/ 0 w 31"/>
                <a:gd name="T19" fmla="*/ 0 h 21"/>
                <a:gd name="T20" fmla="*/ 5 w 31"/>
                <a:gd name="T21" fmla="*/ 0 h 21"/>
                <a:gd name="T22" fmla="*/ 8 w 31"/>
                <a:gd name="T23" fmla="*/ 13 h 21"/>
                <a:gd name="T24" fmla="*/ 9 w 31"/>
                <a:gd name="T25" fmla="*/ 16 h 21"/>
                <a:gd name="T26" fmla="*/ 9 w 31"/>
                <a:gd name="T27" fmla="*/ 16 h 21"/>
                <a:gd name="T28" fmla="*/ 10 w 31"/>
                <a:gd name="T29" fmla="*/ 13 h 21"/>
                <a:gd name="T30" fmla="*/ 13 w 31"/>
                <a:gd name="T31" fmla="*/ 0 h 21"/>
                <a:gd name="T32" fmla="*/ 18 w 31"/>
                <a:gd name="T33" fmla="*/ 0 h 21"/>
                <a:gd name="T34" fmla="*/ 22 w 31"/>
                <a:gd name="T35" fmla="*/ 13 h 21"/>
                <a:gd name="T36" fmla="*/ 22 w 31"/>
                <a:gd name="T37" fmla="*/ 16 h 21"/>
                <a:gd name="T38" fmla="*/ 22 w 31"/>
                <a:gd name="T39" fmla="*/ 16 h 21"/>
                <a:gd name="T40" fmla="*/ 23 w 31"/>
                <a:gd name="T41" fmla="*/ 12 h 21"/>
                <a:gd name="T42" fmla="*/ 26 w 31"/>
                <a:gd name="T43" fmla="*/ 0 h 21"/>
                <a:gd name="T44" fmla="*/ 31 w 31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29" y="7"/>
                    <a:pt x="27" y="14"/>
                    <a:pt x="25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14"/>
                    <a:pt x="2" y="7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7" y="9"/>
                    <a:pt x="8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5"/>
                    <a:pt x="23" y="13"/>
                    <a:pt x="23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819525" y="6042025"/>
              <a:ext cx="19050" cy="222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851275" y="5997575"/>
              <a:ext cx="50800" cy="66675"/>
            </a:xfrm>
            <a:custGeom>
              <a:avLst/>
              <a:gdLst>
                <a:gd name="T0" fmla="*/ 16 w 16"/>
                <a:gd name="T1" fmla="*/ 20 h 21"/>
                <a:gd name="T2" fmla="*/ 10 w 16"/>
                <a:gd name="T3" fmla="*/ 21 h 21"/>
                <a:gd name="T4" fmla="*/ 0 w 16"/>
                <a:gd name="T5" fmla="*/ 11 h 21"/>
                <a:gd name="T6" fmla="*/ 10 w 16"/>
                <a:gd name="T7" fmla="*/ 0 h 21"/>
                <a:gd name="T8" fmla="*/ 16 w 16"/>
                <a:gd name="T9" fmla="*/ 1 h 21"/>
                <a:gd name="T10" fmla="*/ 14 w 16"/>
                <a:gd name="T11" fmla="*/ 5 h 21"/>
                <a:gd name="T12" fmla="*/ 11 w 16"/>
                <a:gd name="T13" fmla="*/ 4 h 21"/>
                <a:gd name="T14" fmla="*/ 6 w 16"/>
                <a:gd name="T15" fmla="*/ 10 h 21"/>
                <a:gd name="T16" fmla="*/ 11 w 16"/>
                <a:gd name="T17" fmla="*/ 17 h 21"/>
                <a:gd name="T18" fmla="*/ 15 w 16"/>
                <a:gd name="T19" fmla="*/ 16 h 21"/>
                <a:gd name="T20" fmla="*/ 16 w 16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6" y="20"/>
                  </a:moveTo>
                  <a:cubicBezTo>
                    <a:pt x="14" y="21"/>
                    <a:pt x="12" y="21"/>
                    <a:pt x="10" y="21"/>
                  </a:cubicBezTo>
                  <a:cubicBezTo>
                    <a:pt x="3" y="21"/>
                    <a:pt x="0" y="17"/>
                    <a:pt x="0" y="11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7" y="4"/>
                    <a:pt x="6" y="6"/>
                    <a:pt x="6" y="10"/>
                  </a:cubicBezTo>
                  <a:cubicBezTo>
                    <a:pt x="6" y="15"/>
                    <a:pt x="7" y="17"/>
                    <a:pt x="11" y="17"/>
                  </a:cubicBezTo>
                  <a:cubicBezTo>
                    <a:pt x="12" y="17"/>
                    <a:pt x="14" y="17"/>
                    <a:pt x="15" y="16"/>
                  </a:cubicBez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911600" y="5997575"/>
              <a:ext cx="47625" cy="66675"/>
            </a:xfrm>
            <a:custGeom>
              <a:avLst/>
              <a:gdLst>
                <a:gd name="T0" fmla="*/ 6 w 15"/>
                <a:gd name="T1" fmla="*/ 21 h 21"/>
                <a:gd name="T2" fmla="*/ 0 w 15"/>
                <a:gd name="T3" fmla="*/ 20 h 21"/>
                <a:gd name="T4" fmla="*/ 1 w 15"/>
                <a:gd name="T5" fmla="*/ 16 h 21"/>
                <a:gd name="T6" fmla="*/ 6 w 15"/>
                <a:gd name="T7" fmla="*/ 17 h 21"/>
                <a:gd name="T8" fmla="*/ 9 w 15"/>
                <a:gd name="T9" fmla="*/ 15 h 21"/>
                <a:gd name="T10" fmla="*/ 6 w 15"/>
                <a:gd name="T11" fmla="*/ 12 h 21"/>
                <a:gd name="T12" fmla="*/ 0 w 15"/>
                <a:gd name="T13" fmla="*/ 6 h 21"/>
                <a:gd name="T14" fmla="*/ 8 w 15"/>
                <a:gd name="T15" fmla="*/ 0 h 21"/>
                <a:gd name="T16" fmla="*/ 13 w 15"/>
                <a:gd name="T17" fmla="*/ 0 h 21"/>
                <a:gd name="T18" fmla="*/ 13 w 15"/>
                <a:gd name="T19" fmla="*/ 4 h 21"/>
                <a:gd name="T20" fmla="*/ 9 w 15"/>
                <a:gd name="T21" fmla="*/ 4 h 21"/>
                <a:gd name="T22" fmla="*/ 6 w 15"/>
                <a:gd name="T23" fmla="*/ 6 h 21"/>
                <a:gd name="T24" fmla="*/ 9 w 15"/>
                <a:gd name="T25" fmla="*/ 9 h 21"/>
                <a:gd name="T26" fmla="*/ 15 w 15"/>
                <a:gd name="T27" fmla="*/ 14 h 21"/>
                <a:gd name="T28" fmla="*/ 6 w 15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1">
                  <a:moveTo>
                    <a:pt x="6" y="21"/>
                  </a:moveTo>
                  <a:cubicBezTo>
                    <a:pt x="4" y="21"/>
                    <a:pt x="2" y="21"/>
                    <a:pt x="0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7"/>
                    <a:pt x="5" y="17"/>
                    <a:pt x="6" y="17"/>
                  </a:cubicBezTo>
                  <a:cubicBezTo>
                    <a:pt x="8" y="17"/>
                    <a:pt x="9" y="16"/>
                    <a:pt x="9" y="15"/>
                  </a:cubicBezTo>
                  <a:cubicBezTo>
                    <a:pt x="9" y="14"/>
                    <a:pt x="8" y="13"/>
                    <a:pt x="6" y="12"/>
                  </a:cubicBezTo>
                  <a:cubicBezTo>
                    <a:pt x="3" y="11"/>
                    <a:pt x="0" y="10"/>
                    <a:pt x="0" y="6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0" y="0"/>
                    <a:pt x="12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7"/>
                    <a:pt x="7" y="8"/>
                    <a:pt x="9" y="9"/>
                  </a:cubicBezTo>
                  <a:cubicBezTo>
                    <a:pt x="13" y="10"/>
                    <a:pt x="15" y="11"/>
                    <a:pt x="15" y="14"/>
                  </a:cubicBezTo>
                  <a:cubicBezTo>
                    <a:pt x="15" y="18"/>
                    <a:pt x="11" y="21"/>
                    <a:pt x="6" y="2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3965575" y="5969000"/>
              <a:ext cx="28575" cy="95250"/>
            </a:xfrm>
            <a:custGeom>
              <a:avLst/>
              <a:gdLst>
                <a:gd name="T0" fmla="*/ 4 w 9"/>
                <a:gd name="T1" fmla="*/ 30 h 30"/>
                <a:gd name="T2" fmla="*/ 4 w 9"/>
                <a:gd name="T3" fmla="*/ 13 h 30"/>
                <a:gd name="T4" fmla="*/ 0 w 9"/>
                <a:gd name="T5" fmla="*/ 13 h 30"/>
                <a:gd name="T6" fmla="*/ 0 w 9"/>
                <a:gd name="T7" fmla="*/ 9 h 30"/>
                <a:gd name="T8" fmla="*/ 9 w 9"/>
                <a:gd name="T9" fmla="*/ 9 h 30"/>
                <a:gd name="T10" fmla="*/ 9 w 9"/>
                <a:gd name="T11" fmla="*/ 30 h 30"/>
                <a:gd name="T12" fmla="*/ 4 w 9"/>
                <a:gd name="T13" fmla="*/ 30 h 30"/>
                <a:gd name="T14" fmla="*/ 6 w 9"/>
                <a:gd name="T15" fmla="*/ 6 h 30"/>
                <a:gd name="T16" fmla="*/ 3 w 9"/>
                <a:gd name="T17" fmla="*/ 3 h 30"/>
                <a:gd name="T18" fmla="*/ 6 w 9"/>
                <a:gd name="T19" fmla="*/ 0 h 30"/>
                <a:gd name="T20" fmla="*/ 9 w 9"/>
                <a:gd name="T21" fmla="*/ 3 h 30"/>
                <a:gd name="T22" fmla="*/ 6 w 9"/>
                <a:gd name="T2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30">
                  <a:moveTo>
                    <a:pt x="4" y="30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0"/>
                    <a:pt x="9" y="30"/>
                    <a:pt x="9" y="30"/>
                  </a:cubicBezTo>
                  <a:lnTo>
                    <a:pt x="4" y="30"/>
                  </a:lnTo>
                  <a:close/>
                  <a:moveTo>
                    <a:pt x="6" y="6"/>
                  </a:moveTo>
                  <a:cubicBezTo>
                    <a:pt x="4" y="6"/>
                    <a:pt x="3" y="5"/>
                    <a:pt x="3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5"/>
                    <a:pt x="8" y="6"/>
                    <a:pt x="6" y="6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013200" y="5997575"/>
              <a:ext cx="39687" cy="66675"/>
            </a:xfrm>
            <a:custGeom>
              <a:avLst/>
              <a:gdLst>
                <a:gd name="T0" fmla="*/ 11 w 12"/>
                <a:gd name="T1" fmla="*/ 5 h 21"/>
                <a:gd name="T2" fmla="*/ 9 w 12"/>
                <a:gd name="T3" fmla="*/ 5 h 21"/>
                <a:gd name="T4" fmla="*/ 5 w 12"/>
                <a:gd name="T5" fmla="*/ 8 h 21"/>
                <a:gd name="T6" fmla="*/ 5 w 12"/>
                <a:gd name="T7" fmla="*/ 21 h 21"/>
                <a:gd name="T8" fmla="*/ 0 w 12"/>
                <a:gd name="T9" fmla="*/ 21 h 21"/>
                <a:gd name="T10" fmla="*/ 0 w 12"/>
                <a:gd name="T11" fmla="*/ 0 h 21"/>
                <a:gd name="T12" fmla="*/ 4 w 12"/>
                <a:gd name="T13" fmla="*/ 0 h 21"/>
                <a:gd name="T14" fmla="*/ 4 w 12"/>
                <a:gd name="T15" fmla="*/ 4 h 21"/>
                <a:gd name="T16" fmla="*/ 10 w 12"/>
                <a:gd name="T17" fmla="*/ 0 h 21"/>
                <a:gd name="T18" fmla="*/ 12 w 12"/>
                <a:gd name="T19" fmla="*/ 0 h 21"/>
                <a:gd name="T20" fmla="*/ 11 w 12"/>
                <a:gd name="T2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1">
                  <a:moveTo>
                    <a:pt x="11" y="5"/>
                  </a:moveTo>
                  <a:cubicBezTo>
                    <a:pt x="11" y="5"/>
                    <a:pt x="10" y="5"/>
                    <a:pt x="9" y="5"/>
                  </a:cubicBezTo>
                  <a:cubicBezTo>
                    <a:pt x="8" y="5"/>
                    <a:pt x="7" y="6"/>
                    <a:pt x="5" y="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4062413" y="5997575"/>
              <a:ext cx="66675" cy="6667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10 w 21"/>
                <a:gd name="T5" fmla="*/ 0 h 21"/>
                <a:gd name="T6" fmla="*/ 21 w 21"/>
                <a:gd name="T7" fmla="*/ 10 h 21"/>
                <a:gd name="T8" fmla="*/ 10 w 21"/>
                <a:gd name="T9" fmla="*/ 21 h 21"/>
                <a:gd name="T10" fmla="*/ 10 w 21"/>
                <a:gd name="T11" fmla="*/ 4 h 21"/>
                <a:gd name="T12" fmla="*/ 5 w 21"/>
                <a:gd name="T13" fmla="*/ 10 h 21"/>
                <a:gd name="T14" fmla="*/ 10 w 21"/>
                <a:gd name="T15" fmla="*/ 17 h 21"/>
                <a:gd name="T16" fmla="*/ 15 w 21"/>
                <a:gd name="T17" fmla="*/ 11 h 21"/>
                <a:gd name="T18" fmla="*/ 10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3" y="21"/>
                    <a:pt x="0" y="17"/>
                    <a:pt x="0" y="11"/>
                  </a:cubicBezTo>
                  <a:cubicBezTo>
                    <a:pt x="0" y="4"/>
                    <a:pt x="3" y="0"/>
                    <a:pt x="10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17"/>
                    <a:pt x="17" y="21"/>
                    <a:pt x="10" y="21"/>
                  </a:cubicBezTo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4"/>
                    <a:pt x="6" y="17"/>
                    <a:pt x="10" y="17"/>
                  </a:cubicBezTo>
                  <a:cubicBezTo>
                    <a:pt x="14" y="17"/>
                    <a:pt x="15" y="14"/>
                    <a:pt x="15" y="11"/>
                  </a:cubicBezTo>
                  <a:cubicBezTo>
                    <a:pt x="15" y="6"/>
                    <a:pt x="14" y="4"/>
                    <a:pt x="10" y="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4141788" y="6042025"/>
              <a:ext cx="19050" cy="222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176713" y="5997575"/>
              <a:ext cx="57150" cy="66675"/>
            </a:xfrm>
            <a:custGeom>
              <a:avLst/>
              <a:gdLst>
                <a:gd name="T0" fmla="*/ 14 w 18"/>
                <a:gd name="T1" fmla="*/ 21 h 21"/>
                <a:gd name="T2" fmla="*/ 13 w 18"/>
                <a:gd name="T3" fmla="*/ 19 h 21"/>
                <a:gd name="T4" fmla="*/ 7 w 18"/>
                <a:gd name="T5" fmla="*/ 21 h 21"/>
                <a:gd name="T6" fmla="*/ 0 w 18"/>
                <a:gd name="T7" fmla="*/ 15 h 21"/>
                <a:gd name="T8" fmla="*/ 10 w 18"/>
                <a:gd name="T9" fmla="*/ 8 h 21"/>
                <a:gd name="T10" fmla="*/ 13 w 18"/>
                <a:gd name="T11" fmla="*/ 8 h 21"/>
                <a:gd name="T12" fmla="*/ 13 w 18"/>
                <a:gd name="T13" fmla="*/ 7 h 21"/>
                <a:gd name="T14" fmla="*/ 8 w 18"/>
                <a:gd name="T15" fmla="*/ 4 h 21"/>
                <a:gd name="T16" fmla="*/ 2 w 18"/>
                <a:gd name="T17" fmla="*/ 5 h 21"/>
                <a:gd name="T18" fmla="*/ 2 w 18"/>
                <a:gd name="T19" fmla="*/ 1 h 21"/>
                <a:gd name="T20" fmla="*/ 9 w 18"/>
                <a:gd name="T21" fmla="*/ 0 h 21"/>
                <a:gd name="T22" fmla="*/ 18 w 18"/>
                <a:gd name="T23" fmla="*/ 7 h 21"/>
                <a:gd name="T24" fmla="*/ 18 w 18"/>
                <a:gd name="T25" fmla="*/ 21 h 21"/>
                <a:gd name="T26" fmla="*/ 14 w 18"/>
                <a:gd name="T27" fmla="*/ 21 h 21"/>
                <a:gd name="T28" fmla="*/ 13 w 18"/>
                <a:gd name="T29" fmla="*/ 12 h 21"/>
                <a:gd name="T30" fmla="*/ 10 w 18"/>
                <a:gd name="T31" fmla="*/ 12 h 21"/>
                <a:gd name="T32" fmla="*/ 5 w 18"/>
                <a:gd name="T33" fmla="*/ 15 h 21"/>
                <a:gd name="T34" fmla="*/ 8 w 18"/>
                <a:gd name="T35" fmla="*/ 17 h 21"/>
                <a:gd name="T36" fmla="*/ 13 w 18"/>
                <a:gd name="T37" fmla="*/ 15 h 21"/>
                <a:gd name="T38" fmla="*/ 13 w 18"/>
                <a:gd name="T3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1">
                  <a:moveTo>
                    <a:pt x="14" y="21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0" y="21"/>
                    <a:pt x="7" y="21"/>
                  </a:cubicBezTo>
                  <a:cubicBezTo>
                    <a:pt x="3" y="21"/>
                    <a:pt x="0" y="19"/>
                    <a:pt x="0" y="15"/>
                  </a:cubicBezTo>
                  <a:cubicBezTo>
                    <a:pt x="0" y="10"/>
                    <a:pt x="4" y="8"/>
                    <a:pt x="10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8" y="4"/>
                  </a:cubicBezTo>
                  <a:cubicBezTo>
                    <a:pt x="6" y="4"/>
                    <a:pt x="4" y="4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5" y="0"/>
                    <a:pt x="18" y="2"/>
                    <a:pt x="18" y="7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4" y="21"/>
                  </a:lnTo>
                  <a:close/>
                  <a:moveTo>
                    <a:pt x="13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5" y="13"/>
                    <a:pt x="5" y="15"/>
                  </a:cubicBezTo>
                  <a:cubicBezTo>
                    <a:pt x="5" y="16"/>
                    <a:pt x="6" y="17"/>
                    <a:pt x="8" y="17"/>
                  </a:cubicBezTo>
                  <a:cubicBezTo>
                    <a:pt x="10" y="17"/>
                    <a:pt x="11" y="17"/>
                    <a:pt x="13" y="15"/>
                  </a:cubicBezTo>
                  <a:lnTo>
                    <a:pt x="13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4252913" y="5997575"/>
              <a:ext cx="57150" cy="66675"/>
            </a:xfrm>
            <a:custGeom>
              <a:avLst/>
              <a:gdLst>
                <a:gd name="T0" fmla="*/ 14 w 18"/>
                <a:gd name="T1" fmla="*/ 21 h 21"/>
                <a:gd name="T2" fmla="*/ 14 w 18"/>
                <a:gd name="T3" fmla="*/ 18 h 21"/>
                <a:gd name="T4" fmla="*/ 7 w 18"/>
                <a:gd name="T5" fmla="*/ 21 h 21"/>
                <a:gd name="T6" fmla="*/ 0 w 18"/>
                <a:gd name="T7" fmla="*/ 13 h 21"/>
                <a:gd name="T8" fmla="*/ 0 w 18"/>
                <a:gd name="T9" fmla="*/ 0 h 21"/>
                <a:gd name="T10" fmla="*/ 5 w 18"/>
                <a:gd name="T11" fmla="*/ 0 h 21"/>
                <a:gd name="T12" fmla="*/ 5 w 18"/>
                <a:gd name="T13" fmla="*/ 12 h 21"/>
                <a:gd name="T14" fmla="*/ 8 w 18"/>
                <a:gd name="T15" fmla="*/ 17 h 21"/>
                <a:gd name="T16" fmla="*/ 13 w 18"/>
                <a:gd name="T17" fmla="*/ 14 h 21"/>
                <a:gd name="T18" fmla="*/ 13 w 18"/>
                <a:gd name="T19" fmla="*/ 0 h 21"/>
                <a:gd name="T20" fmla="*/ 18 w 18"/>
                <a:gd name="T21" fmla="*/ 0 h 21"/>
                <a:gd name="T22" fmla="*/ 18 w 18"/>
                <a:gd name="T23" fmla="*/ 21 h 21"/>
                <a:gd name="T24" fmla="*/ 14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4" y="21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2" y="20"/>
                    <a:pt x="10" y="21"/>
                    <a:pt x="7" y="21"/>
                  </a:cubicBezTo>
                  <a:cubicBezTo>
                    <a:pt x="2" y="21"/>
                    <a:pt x="0" y="18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5"/>
                    <a:pt x="6" y="17"/>
                    <a:pt x="8" y="17"/>
                  </a:cubicBezTo>
                  <a:cubicBezTo>
                    <a:pt x="10" y="17"/>
                    <a:pt x="11" y="16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3990" y="4896544"/>
            <a:ext cx="9167813" cy="996950"/>
            <a:chOff x="12699" y="5653088"/>
            <a:chExt cx="9167813" cy="996950"/>
          </a:xfrm>
        </p:grpSpPr>
        <p:pic>
          <p:nvPicPr>
            <p:cNvPr id="24" name="Picture 4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27" y="5949280"/>
              <a:ext cx="1024111" cy="520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oup 22"/>
            <p:cNvGrpSpPr>
              <a:grpSpLocks/>
            </p:cNvGrpSpPr>
            <p:nvPr userDrawn="1"/>
          </p:nvGrpSpPr>
          <p:grpSpPr bwMode="auto">
            <a:xfrm rot="10800000">
              <a:off x="12699" y="5653088"/>
              <a:ext cx="9167813" cy="996950"/>
              <a:chOff x="-7938" y="5668963"/>
              <a:chExt cx="9167813" cy="996950"/>
            </a:xfrm>
          </p:grpSpPr>
          <p:sp>
            <p:nvSpPr>
              <p:cNvPr id="42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43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44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>
              <a:off x="6736555" y="6237312"/>
              <a:ext cx="22677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err="1" smtClean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www.adelaide.edu.au</a:t>
              </a:r>
              <a:r>
                <a:rPr lang="en-AU" sz="11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/fertiliser</a:t>
              </a:r>
              <a:endParaRPr lang="en-AU" sz="1100" dirty="0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7" name="Picture 4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819" y="5877272"/>
              <a:ext cx="1008112" cy="51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TextBox 49"/>
          <p:cNvSpPr txBox="1"/>
          <p:nvPr userDrawn="1"/>
        </p:nvSpPr>
        <p:spPr>
          <a:xfrm>
            <a:off x="323528" y="6021288"/>
            <a:ext cx="2267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www.csiro.au</a:t>
            </a:r>
            <a:endParaRPr lang="en-AU" sz="11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E578-3A69-40B2-9A11-7CF79BA01A46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888434"/>
            <a:ext cx="9167813" cy="996950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1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9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0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1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2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5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7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8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19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6013705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23813" y="4880322"/>
            <a:ext cx="9167813" cy="996950"/>
            <a:chOff x="12699" y="5653088"/>
            <a:chExt cx="9167813" cy="996950"/>
          </a:xfrm>
        </p:grpSpPr>
        <p:pic>
          <p:nvPicPr>
            <p:cNvPr id="26" name="Picture 4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27" y="5949280"/>
              <a:ext cx="1024111" cy="520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" name="Group 22"/>
            <p:cNvGrpSpPr>
              <a:grpSpLocks/>
            </p:cNvGrpSpPr>
            <p:nvPr userDrawn="1"/>
          </p:nvGrpSpPr>
          <p:grpSpPr bwMode="auto">
            <a:xfrm rot="10800000">
              <a:off x="12699" y="5653088"/>
              <a:ext cx="9167813" cy="996950"/>
              <a:chOff x="-7938" y="5668963"/>
              <a:chExt cx="9167813" cy="996950"/>
            </a:xfrm>
          </p:grpSpPr>
          <p:sp>
            <p:nvSpPr>
              <p:cNvPr id="31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32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>
                  <a:latin typeface="+mn-lt"/>
                  <a:cs typeface="+mn-cs"/>
                </a:endParaRPr>
              </a:p>
            </p:txBody>
          </p:sp>
        </p:grpSp>
        <p:sp>
          <p:nvSpPr>
            <p:cNvPr id="29" name="TextBox 28"/>
            <p:cNvSpPr txBox="1"/>
            <p:nvPr userDrawn="1"/>
          </p:nvSpPr>
          <p:spPr>
            <a:xfrm>
              <a:off x="6948264" y="6316420"/>
              <a:ext cx="2232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err="1" smtClean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www.adelaide.edu.au</a:t>
              </a:r>
              <a:r>
                <a:rPr lang="en-AU" sz="1100" dirty="0" smtClean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/fertiliser</a:t>
              </a:r>
              <a:endParaRPr lang="en-AU" sz="1100" dirty="0">
                <a:solidFill>
                  <a:schemeClr val="accent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30" name="Picture 40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819" y="5877272"/>
              <a:ext cx="1008112" cy="51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588" y="6367463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  <a:cs typeface="+mn-cs"/>
            </a:endParaRPr>
          </a:p>
        </p:txBody>
      </p:sp>
      <p:sp>
        <p:nvSpPr>
          <p:cNvPr id="12" name="Freeform 9"/>
          <p:cNvSpPr>
            <a:spLocks noEditPoints="1"/>
          </p:cNvSpPr>
          <p:nvPr userDrawn="1"/>
        </p:nvSpPr>
        <p:spPr bwMode="auto">
          <a:xfrm>
            <a:off x="1691680" y="6367463"/>
            <a:ext cx="7452320" cy="388937"/>
          </a:xfrm>
          <a:custGeom>
            <a:avLst/>
            <a:gdLst>
              <a:gd name="T0" fmla="*/ 2486 w 2880"/>
              <a:gd name="T1" fmla="*/ 0 h 122"/>
              <a:gd name="T2" fmla="*/ 0 w 2880"/>
              <a:gd name="T3" fmla="*/ 0 h 122"/>
              <a:gd name="T4" fmla="*/ 0 w 2880"/>
              <a:gd name="T5" fmla="*/ 13 h 122"/>
              <a:gd name="T6" fmla="*/ 2289 w 2880"/>
              <a:gd name="T7" fmla="*/ 13 h 122"/>
              <a:gd name="T8" fmla="*/ 2486 w 2880"/>
              <a:gd name="T9" fmla="*/ 0 h 122"/>
              <a:gd name="T10" fmla="*/ 2880 w 2880"/>
              <a:gd name="T11" fmla="*/ 0 h 122"/>
              <a:gd name="T12" fmla="*/ 2486 w 2880"/>
              <a:gd name="T13" fmla="*/ 0 h 122"/>
              <a:gd name="T14" fmla="*/ 2813 w 2880"/>
              <a:gd name="T15" fmla="*/ 122 h 122"/>
              <a:gd name="T16" fmla="*/ 2880 w 2880"/>
              <a:gd name="T17" fmla="*/ 122 h 122"/>
              <a:gd name="T18" fmla="*/ 2880 w 2880"/>
              <a:gd name="T1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122">
                <a:moveTo>
                  <a:pt x="248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289" y="13"/>
                  <a:pt x="2289" y="13"/>
                  <a:pt x="2289" y="13"/>
                </a:cubicBezTo>
                <a:cubicBezTo>
                  <a:pt x="2418" y="13"/>
                  <a:pt x="2459" y="10"/>
                  <a:pt x="2486" y="0"/>
                </a:cubicBezTo>
                <a:moveTo>
                  <a:pt x="2880" y="0"/>
                </a:moveTo>
                <a:cubicBezTo>
                  <a:pt x="2486" y="0"/>
                  <a:pt x="2486" y="0"/>
                  <a:pt x="2486" y="0"/>
                </a:cubicBezTo>
                <a:cubicBezTo>
                  <a:pt x="2554" y="56"/>
                  <a:pt x="2645" y="122"/>
                  <a:pt x="2813" y="122"/>
                </a:cubicBezTo>
                <a:cubicBezTo>
                  <a:pt x="2854" y="122"/>
                  <a:pt x="2880" y="122"/>
                  <a:pt x="2880" y="122"/>
                </a:cubicBezTo>
                <a:cubicBezTo>
                  <a:pt x="2880" y="0"/>
                  <a:pt x="2880" y="0"/>
                  <a:pt x="2880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7893050" y="6110288"/>
            <a:ext cx="1250950" cy="601662"/>
          </a:xfrm>
          <a:custGeom>
            <a:avLst/>
            <a:gdLst>
              <a:gd name="T0" fmla="*/ 331 w 394"/>
              <a:gd name="T1" fmla="*/ 0 h 189"/>
              <a:gd name="T2" fmla="*/ 0 w 394"/>
              <a:gd name="T3" fmla="*/ 81 h 189"/>
              <a:gd name="T4" fmla="*/ 327 w 394"/>
              <a:gd name="T5" fmla="*/ 189 h 189"/>
              <a:gd name="T6" fmla="*/ 394 w 394"/>
              <a:gd name="T7" fmla="*/ 189 h 189"/>
              <a:gd name="T8" fmla="*/ 394 w 394"/>
              <a:gd name="T9" fmla="*/ 0 h 189"/>
              <a:gd name="T10" fmla="*/ 331 w 394"/>
              <a:gd name="T1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189">
                <a:moveTo>
                  <a:pt x="331" y="0"/>
                </a:moveTo>
                <a:cubicBezTo>
                  <a:pt x="130" y="0"/>
                  <a:pt x="56" y="60"/>
                  <a:pt x="0" y="81"/>
                </a:cubicBezTo>
                <a:cubicBezTo>
                  <a:pt x="89" y="131"/>
                  <a:pt x="159" y="189"/>
                  <a:pt x="327" y="189"/>
                </a:cubicBezTo>
                <a:cubicBezTo>
                  <a:pt x="368" y="189"/>
                  <a:pt x="394" y="189"/>
                  <a:pt x="394" y="189"/>
                </a:cubicBezTo>
                <a:cubicBezTo>
                  <a:pt x="394" y="0"/>
                  <a:pt x="394" y="0"/>
                  <a:pt x="394" y="0"/>
                </a:cubicBezTo>
                <a:lnTo>
                  <a:pt x="331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  <a:cs typeface="+mn-cs"/>
            </a:endParaRPr>
          </a:p>
        </p:txBody>
      </p:sp>
      <p:pic>
        <p:nvPicPr>
          <p:cNvPr id="1044" name="Picture 7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9788" y="6191250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74638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  <a:endParaRPr lang="en-A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9512" y="1340768"/>
            <a:ext cx="84613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AU" smtClean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5813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3636963"/>
            <a:ext cx="9142413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  <a:cs typeface="+mn-cs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050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5850"/>
            <a:ext cx="91678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" name="Freeform 11"/>
          <p:cNvSpPr>
            <a:spLocks/>
          </p:cNvSpPr>
          <p:nvPr userDrawn="1"/>
        </p:nvSpPr>
        <p:spPr bwMode="auto">
          <a:xfrm rot="10800000">
            <a:off x="-7937" y="6040338"/>
            <a:ext cx="1250950" cy="601662"/>
          </a:xfrm>
          <a:custGeom>
            <a:avLst/>
            <a:gdLst>
              <a:gd name="T0" fmla="*/ 331 w 394"/>
              <a:gd name="T1" fmla="*/ 0 h 189"/>
              <a:gd name="T2" fmla="*/ 0 w 394"/>
              <a:gd name="T3" fmla="*/ 81 h 189"/>
              <a:gd name="T4" fmla="*/ 327 w 394"/>
              <a:gd name="T5" fmla="*/ 189 h 189"/>
              <a:gd name="T6" fmla="*/ 394 w 394"/>
              <a:gd name="T7" fmla="*/ 189 h 189"/>
              <a:gd name="T8" fmla="*/ 394 w 394"/>
              <a:gd name="T9" fmla="*/ 0 h 189"/>
              <a:gd name="T10" fmla="*/ 331 w 394"/>
              <a:gd name="T1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189">
                <a:moveTo>
                  <a:pt x="331" y="0"/>
                </a:moveTo>
                <a:cubicBezTo>
                  <a:pt x="130" y="0"/>
                  <a:pt x="56" y="60"/>
                  <a:pt x="0" y="81"/>
                </a:cubicBezTo>
                <a:cubicBezTo>
                  <a:pt x="89" y="131"/>
                  <a:pt x="159" y="189"/>
                  <a:pt x="327" y="189"/>
                </a:cubicBezTo>
                <a:cubicBezTo>
                  <a:pt x="368" y="189"/>
                  <a:pt x="394" y="189"/>
                  <a:pt x="394" y="189"/>
                </a:cubicBezTo>
                <a:cubicBezTo>
                  <a:pt x="394" y="0"/>
                  <a:pt x="394" y="0"/>
                  <a:pt x="394" y="0"/>
                </a:cubicBezTo>
                <a:lnTo>
                  <a:pt x="331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latin typeface="+mn-lt"/>
              <a:cs typeface="+mn-cs"/>
            </a:endParaRPr>
          </a:p>
        </p:txBody>
      </p:sp>
      <p:pic>
        <p:nvPicPr>
          <p:cNvPr id="22" name="Picture 4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63" y="6250297"/>
            <a:ext cx="615305" cy="31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2" r:id="rId9"/>
    <p:sldLayoutId id="214748376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2159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rcs.usda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wmf"/><Relationship Id="rId10" Type="http://schemas.openxmlformats.org/officeDocument/2006/relationships/image" Target="../media/image38.jpeg"/><Relationship Id="rId4" Type="http://schemas.openxmlformats.org/officeDocument/2006/relationships/image" Target="../media/image32.wmf"/><Relationship Id="rId9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07704" y="6093296"/>
            <a:ext cx="4751387" cy="144463"/>
          </a:xfrm>
        </p:spPr>
        <p:txBody>
          <a:bodyPr/>
          <a:lstStyle/>
          <a:p>
            <a:pPr eaLnBrk="1" hangingPunct="1"/>
            <a:r>
              <a:rPr lang="en-AU" cap="none" dirty="0" smtClean="0"/>
              <a:t>Agriculture Flagship</a:t>
            </a:r>
          </a:p>
        </p:txBody>
      </p:sp>
      <p:sp>
        <p:nvSpPr>
          <p:cNvPr id="4100" name="Footer Placeholder 2"/>
          <p:cNvSpPr txBox="1">
            <a:spLocks/>
          </p:cNvSpPr>
          <p:nvPr/>
        </p:nvSpPr>
        <p:spPr bwMode="auto">
          <a:xfrm>
            <a:off x="360363" y="4508500"/>
            <a:ext cx="84597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3" name="Footer Placeholder 2"/>
          <p:cNvSpPr txBox="1">
            <a:spLocks/>
          </p:cNvSpPr>
          <p:nvPr/>
        </p:nvSpPr>
        <p:spPr bwMode="auto">
          <a:xfrm>
            <a:off x="3275856" y="3933056"/>
            <a:ext cx="2088232" cy="39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Mike McLaughlin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811" y="2348880"/>
            <a:ext cx="8035677" cy="10795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AU" sz="3600" dirty="0" smtClean="0"/>
              <a:t>Opportunities with phosphorus and threats with cadmium in fertilizers</a:t>
            </a:r>
            <a:endParaRPr lang="en-A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548491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  <a:latin typeface="+mn-lt"/>
              </a:rPr>
              <a:t>The University of Adelaide Fertiliser Technology Research Centre</a:t>
            </a:r>
            <a:endParaRPr lang="en-AU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29" y="274638"/>
            <a:ext cx="8461375" cy="852487"/>
          </a:xfrm>
        </p:spPr>
        <p:txBody>
          <a:bodyPr/>
          <a:lstStyle/>
          <a:p>
            <a:r>
              <a:rPr lang="en-AU" dirty="0" smtClean="0"/>
              <a:t>Global coverage of highly sorbing soils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949280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2"/>
              </a:rPr>
              <a:t>www.nrcs.usda.gov</a:t>
            </a:r>
            <a:endParaRPr lang="en-AU" dirty="0"/>
          </a:p>
        </p:txBody>
      </p:sp>
      <p:pic>
        <p:nvPicPr>
          <p:cNvPr id="62467" name="Picture 3" descr="C:\APPT\Pictures\phosphorus_ma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19769"/>
            <a:ext cx="8064896" cy="521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http://www.isric.org/sites/default/files/images/Epipetric_Calcisol_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62766" cy="4097686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07169" y="188640"/>
            <a:ext cx="6445151" cy="852487"/>
          </a:xfrm>
        </p:spPr>
        <p:txBody>
          <a:bodyPr/>
          <a:lstStyle/>
          <a:p>
            <a:r>
              <a:rPr lang="en-AU" dirty="0" smtClean="0"/>
              <a:t>Soils with strong P precipitation</a:t>
            </a:r>
            <a:endParaRPr lang="en-AU" dirty="0"/>
          </a:p>
        </p:txBody>
      </p:sp>
      <p:pic>
        <p:nvPicPr>
          <p:cNvPr id="76804" name="Picture 4" descr="http://0.static.wix.com/media/293438f5877d2d3a2eb27a024bda4fed.wix_mp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2880320" cy="4330367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40768"/>
            <a:ext cx="4536504" cy="186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23928" y="4581128"/>
            <a:ext cx="1368425" cy="95410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800" dirty="0" smtClean="0">
                <a:solidFill>
                  <a:schemeClr val="bg1"/>
                </a:solidFill>
                <a:latin typeface="Arial Narrow" pitchFamily="34" charset="0"/>
              </a:rPr>
              <a:t>CaCO</a:t>
            </a:r>
            <a:r>
              <a:rPr lang="en-AU" sz="2800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en-AU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AU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MgCO</a:t>
            </a:r>
            <a:r>
              <a:rPr lang="en-AU" sz="2800" baseline="-25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3</a:t>
            </a:r>
            <a:endParaRPr lang="en-AU" sz="2800" baseline="-25000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8197" y="4149080"/>
            <a:ext cx="2064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err="1" smtClean="0"/>
              <a:t>Calcisols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err="1" smtClean="0"/>
              <a:t>Calcarosols</a:t>
            </a:r>
            <a:endParaRPr lang="en-A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6165304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Source: </a:t>
            </a:r>
            <a:r>
              <a:rPr lang="en-AU" sz="1400" dirty="0" err="1" smtClean="0">
                <a:solidFill>
                  <a:schemeClr val="bg1"/>
                </a:solidFill>
              </a:rPr>
              <a:t>Jorge.Mataix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581128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Source: ISRIC</a:t>
            </a:r>
            <a:endParaRPr lang="en-A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fao.org/docrep/003/y1899e/y1899e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5356"/>
            <a:ext cx="7848872" cy="55099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177" y="416273"/>
            <a:ext cx="7525271" cy="852487"/>
          </a:xfrm>
        </p:spPr>
        <p:txBody>
          <a:bodyPr/>
          <a:lstStyle/>
          <a:p>
            <a:r>
              <a:rPr lang="en-AU" dirty="0" smtClean="0"/>
              <a:t>Global coverage of calcareous soils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30491" y="5949280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Source: FAO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600" y="260648"/>
            <a:ext cx="7525271" cy="8524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is P “fixation” a real problem?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947" name="Picture 3" descr="C:\APPT\Pictures\Phosphorus_Loa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313"/>
            <a:ext cx="9144000" cy="4585374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2195736" y="1772816"/>
            <a:ext cx="5544616" cy="1152128"/>
            <a:chOff x="2195736" y="1772816"/>
            <a:chExt cx="5544616" cy="1152128"/>
          </a:xfrm>
        </p:grpSpPr>
        <p:sp>
          <p:nvSpPr>
            <p:cNvPr id="6" name="TextBox 5"/>
            <p:cNvSpPr txBox="1"/>
            <p:nvPr/>
          </p:nvSpPr>
          <p:spPr>
            <a:xfrm>
              <a:off x="4572000" y="1772816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</a:rPr>
                <a:t>X</a:t>
              </a:r>
              <a:endParaRPr lang="en-AU" sz="4800" b="1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08304" y="2093947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</a:rPr>
                <a:t>X</a:t>
              </a:r>
              <a:endParaRPr lang="en-AU" sz="48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5736" y="1988840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</a:rPr>
                <a:t>X</a:t>
              </a:r>
              <a:endParaRPr lang="en-AU" sz="4800" b="1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75656" y="1772816"/>
            <a:ext cx="6768752" cy="2631197"/>
            <a:chOff x="1475656" y="1772816"/>
            <a:chExt cx="6768752" cy="2631197"/>
          </a:xfrm>
        </p:grpSpPr>
        <p:sp>
          <p:nvSpPr>
            <p:cNvPr id="9" name="TextBox 8"/>
            <p:cNvSpPr txBox="1"/>
            <p:nvPr/>
          </p:nvSpPr>
          <p:spPr>
            <a:xfrm>
              <a:off x="2843808" y="3356992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  <a:sym typeface="Symbol"/>
                </a:rPr>
                <a:t></a:t>
              </a:r>
              <a:endParaRPr lang="en-AU" sz="4800" b="1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0032" y="314096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  <a:sym typeface="Symbol"/>
                </a:rPr>
                <a:t></a:t>
              </a:r>
              <a:endParaRPr lang="en-AU" sz="48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60" y="3573016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  <a:sym typeface="Symbol"/>
                </a:rPr>
                <a:t></a:t>
              </a:r>
              <a:endParaRPr lang="en-AU" sz="4800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32240" y="2420888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  <a:sym typeface="Symbol"/>
                </a:rPr>
                <a:t></a:t>
              </a:r>
              <a:endParaRPr lang="en-AU" sz="4800" b="1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5656" y="1772816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  <a:sym typeface="Symbol"/>
                </a:rPr>
                <a:t></a:t>
              </a:r>
              <a:endParaRPr lang="en-AU" sz="48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728" y="2670011"/>
              <a:ext cx="432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 smtClean="0">
                  <a:latin typeface="+mj-lt"/>
                  <a:sym typeface="Symbol"/>
                </a:rPr>
                <a:t></a:t>
              </a:r>
              <a:endParaRPr lang="en-AU" sz="4800" b="1" dirty="0">
                <a:latin typeface="+mj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552" y="5805264"/>
            <a:ext cx="7390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Source: </a:t>
            </a:r>
            <a:r>
              <a:rPr lang="en-AU" sz="1600" dirty="0" err="1" smtClean="0"/>
              <a:t>Vorosmarty</a:t>
            </a:r>
            <a:r>
              <a:rPr lang="en-AU" sz="1600" dirty="0" smtClean="0"/>
              <a:t> CJ, McIntyre PB</a:t>
            </a:r>
            <a:r>
              <a:rPr lang="en-AU" sz="1600" i="1" dirty="0" smtClean="0"/>
              <a:t>, et al. (2010) Nature </a:t>
            </a:r>
            <a:r>
              <a:rPr lang="en-AU" sz="1600" b="1" i="1" dirty="0" smtClean="0"/>
              <a:t>467(7315), 555-561. </a:t>
            </a:r>
          </a:p>
          <a:p>
            <a:endParaRPr lang="en-AU" sz="1600" dirty="0" smtClean="0"/>
          </a:p>
          <a:p>
            <a:r>
              <a:rPr lang="en-AU" sz="1600" dirty="0" smtClean="0"/>
              <a:t> 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3608" y="2636912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Opportunities to improve efficiency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71287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3200" dirty="0" smtClean="0">
                <a:latin typeface="+mn-lt"/>
              </a:rPr>
              <a:t>The largest and biggest gains in P efficiency in agriculture are achieved by modifying the application rate</a:t>
            </a:r>
          </a:p>
          <a:p>
            <a:pPr marL="536575" indent="-536575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3200" dirty="0" smtClean="0">
                <a:latin typeface="+mn-lt"/>
              </a:rPr>
              <a:t>If the crop/animal system does not need P to attain the desired production, add less (or no) P (until </a:t>
            </a:r>
            <a:r>
              <a:rPr lang="en-AU" sz="3200" u="sng" dirty="0" smtClean="0">
                <a:latin typeface="+mn-lt"/>
              </a:rPr>
              <a:t>economic </a:t>
            </a:r>
            <a:r>
              <a:rPr lang="en-AU" sz="3200" dirty="0" smtClean="0">
                <a:latin typeface="+mn-lt"/>
              </a:rPr>
              <a:t>responses to P are </a:t>
            </a:r>
            <a:r>
              <a:rPr lang="en-AU" sz="3200" u="sng" dirty="0" smtClean="0">
                <a:latin typeface="+mn-lt"/>
              </a:rPr>
              <a:t>predicted</a:t>
            </a:r>
            <a:r>
              <a:rPr lang="en-AU" sz="3200" dirty="0" smtClean="0">
                <a:latin typeface="+mn-lt"/>
              </a:rPr>
              <a:t>)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endParaRPr lang="en-AU" sz="3200" dirty="0" smtClean="0">
              <a:latin typeface="+mn-lt"/>
            </a:endParaRP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endParaRPr lang="en-AU" sz="3200" dirty="0" smtClean="0"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552" y="404664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Opportunities to improve P efficiency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msue.anr.msu.edu/uploads/images/Plant%20Ag/12-28Fig1GE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2423"/>
            <a:ext cx="7211656" cy="470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6021288"/>
            <a:ext cx="330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+mj-lt"/>
              </a:rPr>
              <a:t>Source: http://msue.anr.msu.edu</a:t>
            </a:r>
            <a:endParaRPr lang="en-AU" dirty="0">
              <a:latin typeface="+mj-lt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75656" y="260648"/>
            <a:ext cx="6912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Fertilizer P recommendations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71600" y="-27384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latin typeface="+mj-lt"/>
              </a:rPr>
              <a:t>The fate of added </a:t>
            </a:r>
            <a:r>
              <a:rPr lang="en-AU" sz="3600" b="1" dirty="0" smtClean="0">
                <a:latin typeface="+mj-lt"/>
              </a:rPr>
              <a:t>fertilizer P </a:t>
            </a:r>
            <a:r>
              <a:rPr lang="en-AU" sz="3600" b="1" dirty="0">
                <a:latin typeface="+mj-lt"/>
              </a:rPr>
              <a:t>in soil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33513" y="2862313"/>
            <a:ext cx="1296987" cy="1223962"/>
            <a:chOff x="2381" y="1797"/>
            <a:chExt cx="817" cy="771"/>
          </a:xfrm>
        </p:grpSpPr>
        <p:sp>
          <p:nvSpPr>
            <p:cNvPr id="17447" name="Oval 4"/>
            <p:cNvSpPr>
              <a:spLocks noChangeArrowheads="1"/>
            </p:cNvSpPr>
            <p:nvPr/>
          </p:nvSpPr>
          <p:spPr bwMode="auto">
            <a:xfrm>
              <a:off x="2381" y="1797"/>
              <a:ext cx="817" cy="771"/>
            </a:xfrm>
            <a:prstGeom prst="ellipse">
              <a:avLst/>
            </a:prstGeom>
            <a:solidFill>
              <a:srgbClr val="00FFFF">
                <a:alpha val="4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Text Box 5"/>
            <p:cNvSpPr txBox="1">
              <a:spLocks noChangeArrowheads="1"/>
            </p:cNvSpPr>
            <p:nvPr/>
          </p:nvSpPr>
          <p:spPr bwMode="auto">
            <a:xfrm>
              <a:off x="2579" y="1939"/>
              <a:ext cx="410" cy="442"/>
            </a:xfrm>
            <a:prstGeom prst="rect">
              <a:avLst/>
            </a:prstGeom>
            <a:solidFill>
              <a:srgbClr val="00FFFF">
                <a:alpha val="4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/>
                <a:t>Soil</a:t>
              </a:r>
              <a:br>
                <a:rPr lang="en-AU"/>
              </a:br>
              <a:r>
                <a:rPr lang="en-AU"/>
                <a:t>soln</a:t>
              </a:r>
            </a:p>
          </p:txBody>
        </p:sp>
      </p:grp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2081213" y="156691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407324" y="980728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/>
              <a:t>Fertilizer </a:t>
            </a:r>
            <a:r>
              <a:rPr lang="en-AU" dirty="0" smtClean="0"/>
              <a:t>P</a:t>
            </a:r>
            <a:br>
              <a:rPr lang="en-AU" dirty="0" smtClean="0"/>
            </a:br>
            <a:r>
              <a:rPr lang="en-AU" dirty="0" smtClean="0"/>
              <a:t>(if required)</a:t>
            </a:r>
            <a:endParaRPr lang="en-AU" dirty="0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V="1">
            <a:off x="2728913" y="2700388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38563" y="2359075"/>
            <a:ext cx="1223962" cy="701675"/>
            <a:chOff x="3833" y="1888"/>
            <a:chExt cx="771" cy="442"/>
          </a:xfrm>
        </p:grpSpPr>
        <p:sp>
          <p:nvSpPr>
            <p:cNvPr id="17445" name="Rectangle 10"/>
            <p:cNvSpPr>
              <a:spLocks noChangeArrowheads="1"/>
            </p:cNvSpPr>
            <p:nvPr/>
          </p:nvSpPr>
          <p:spPr bwMode="auto">
            <a:xfrm>
              <a:off x="3833" y="1888"/>
              <a:ext cx="771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Text Box 11"/>
            <p:cNvSpPr txBox="1">
              <a:spLocks noChangeArrowheads="1"/>
            </p:cNvSpPr>
            <p:nvPr/>
          </p:nvSpPr>
          <p:spPr bwMode="auto">
            <a:xfrm>
              <a:off x="3847" y="1888"/>
              <a:ext cx="7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/>
                <a:t>Microbial</a:t>
              </a:r>
              <a:br>
                <a:rPr lang="en-AU"/>
              </a:br>
              <a:r>
                <a:rPr lang="en-AU"/>
                <a:t>P</a:t>
              </a:r>
            </a:p>
          </p:txBody>
        </p:sp>
      </p:grpSp>
      <p:sp>
        <p:nvSpPr>
          <p:cNvPr id="17416" name="Line 14"/>
          <p:cNvSpPr>
            <a:spLocks noChangeShapeType="1"/>
          </p:cNvSpPr>
          <p:nvPr/>
        </p:nvSpPr>
        <p:spPr bwMode="auto">
          <a:xfrm flipV="1">
            <a:off x="2730500" y="2862313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5940425" y="4295825"/>
            <a:ext cx="2089150" cy="19446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>
                  <a:alpha val="9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6373813" y="465618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/>
              <a:t>Organic </a:t>
            </a:r>
            <a:br>
              <a:rPr lang="en-AU"/>
            </a:br>
            <a:r>
              <a:rPr lang="en-AU"/>
              <a:t>P</a:t>
            </a: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3203575" y="4295825"/>
            <a:ext cx="2160588" cy="19446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20"/>
          <p:cNvSpPr txBox="1">
            <a:spLocks noChangeArrowheads="1"/>
          </p:cNvSpPr>
          <p:nvPr/>
        </p:nvSpPr>
        <p:spPr bwMode="auto">
          <a:xfrm>
            <a:off x="3595688" y="4656188"/>
            <a:ext cx="1300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/>
              <a:t>Inorganic </a:t>
            </a:r>
            <a:br>
              <a:rPr lang="en-AU"/>
            </a:br>
            <a:r>
              <a:rPr lang="en-AU"/>
              <a:t>P</a:t>
            </a:r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2700338" y="379258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auto">
          <a:xfrm>
            <a:off x="2627313" y="393705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auto">
          <a:xfrm flipV="1">
            <a:off x="4067175" y="307186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4225925" y="311472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25" name="Line 25"/>
          <p:cNvSpPr>
            <a:spLocks noChangeShapeType="1"/>
          </p:cNvSpPr>
          <p:nvPr/>
        </p:nvSpPr>
        <p:spPr bwMode="auto">
          <a:xfrm>
            <a:off x="5148263" y="3000425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26" name="Line 26"/>
          <p:cNvSpPr>
            <a:spLocks noChangeShapeType="1"/>
          </p:cNvSpPr>
          <p:nvPr/>
        </p:nvSpPr>
        <p:spPr bwMode="auto">
          <a:xfrm>
            <a:off x="5003800" y="3059163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3708400" y="1128763"/>
            <a:ext cx="1223963" cy="647700"/>
          </a:xfrm>
          <a:prstGeom prst="rect">
            <a:avLst/>
          </a:prstGeom>
          <a:solidFill>
            <a:srgbClr val="00FF0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29"/>
          <p:cNvSpPr txBox="1">
            <a:spLocks noChangeArrowheads="1"/>
          </p:cNvSpPr>
          <p:nvPr/>
        </p:nvSpPr>
        <p:spPr bwMode="auto">
          <a:xfrm>
            <a:off x="3914775" y="1128763"/>
            <a:ext cx="83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/>
              <a:t>Plant </a:t>
            </a:r>
            <a:br>
              <a:rPr lang="en-AU"/>
            </a:br>
            <a:r>
              <a:rPr lang="en-AU"/>
              <a:t>P</a:t>
            </a:r>
          </a:p>
        </p:txBody>
      </p:sp>
      <p:sp>
        <p:nvSpPr>
          <p:cNvPr id="17429" name="Line 30"/>
          <p:cNvSpPr>
            <a:spLocks noChangeShapeType="1"/>
          </p:cNvSpPr>
          <p:nvPr/>
        </p:nvSpPr>
        <p:spPr bwMode="auto">
          <a:xfrm flipV="1">
            <a:off x="2382838" y="1776463"/>
            <a:ext cx="12239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 flipV="1">
            <a:off x="2484438" y="1847900"/>
            <a:ext cx="12239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31" name="Line 32"/>
          <p:cNvSpPr>
            <a:spLocks noChangeShapeType="1"/>
          </p:cNvSpPr>
          <p:nvPr/>
        </p:nvSpPr>
        <p:spPr bwMode="auto">
          <a:xfrm>
            <a:off x="5003800" y="1705025"/>
            <a:ext cx="2232025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2" name="Line 33"/>
          <p:cNvSpPr>
            <a:spLocks noChangeShapeType="1"/>
          </p:cNvSpPr>
          <p:nvPr/>
        </p:nvSpPr>
        <p:spPr bwMode="auto">
          <a:xfrm>
            <a:off x="4845050" y="1805038"/>
            <a:ext cx="2232025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34" name="Line 39"/>
          <p:cNvSpPr>
            <a:spLocks noChangeShapeType="1"/>
          </p:cNvSpPr>
          <p:nvPr/>
        </p:nvSpPr>
        <p:spPr bwMode="auto">
          <a:xfrm>
            <a:off x="4932363" y="46561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5" name="Line 40"/>
          <p:cNvSpPr>
            <a:spLocks noChangeShapeType="1"/>
          </p:cNvSpPr>
          <p:nvPr/>
        </p:nvSpPr>
        <p:spPr bwMode="auto">
          <a:xfrm>
            <a:off x="7596188" y="46561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6" name="Line 41"/>
          <p:cNvSpPr>
            <a:spLocks noChangeShapeType="1"/>
          </p:cNvSpPr>
          <p:nvPr/>
        </p:nvSpPr>
        <p:spPr bwMode="auto">
          <a:xfrm flipV="1">
            <a:off x="5148263" y="465618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7" name="Line 42"/>
          <p:cNvSpPr>
            <a:spLocks noChangeShapeType="1"/>
          </p:cNvSpPr>
          <p:nvPr/>
        </p:nvSpPr>
        <p:spPr bwMode="auto">
          <a:xfrm flipV="1">
            <a:off x="7812088" y="465618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40" name="Text Box 47"/>
          <p:cNvSpPr txBox="1">
            <a:spLocks noChangeArrowheads="1"/>
          </p:cNvSpPr>
          <p:nvPr/>
        </p:nvSpPr>
        <p:spPr bwMode="auto">
          <a:xfrm>
            <a:off x="4284663" y="501655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400" dirty="0">
                <a:sym typeface="Wingdings 2" pitchFamily="18" charset="2"/>
              </a:rPr>
              <a:t></a:t>
            </a:r>
          </a:p>
        </p:txBody>
      </p:sp>
      <p:sp>
        <p:nvSpPr>
          <p:cNvPr id="17441" name="Text Box 48"/>
          <p:cNvSpPr txBox="1">
            <a:spLocks noChangeArrowheads="1"/>
          </p:cNvSpPr>
          <p:nvPr/>
        </p:nvSpPr>
        <p:spPr bwMode="auto">
          <a:xfrm>
            <a:off x="6948488" y="523245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400">
                <a:sym typeface="Wingdings 2" pitchFamily="18" charset="2"/>
              </a:rPr>
              <a:t></a:t>
            </a:r>
          </a:p>
        </p:txBody>
      </p:sp>
      <p:grpSp>
        <p:nvGrpSpPr>
          <p:cNvPr id="4" name="Group 55"/>
          <p:cNvGrpSpPr/>
          <p:nvPr/>
        </p:nvGrpSpPr>
        <p:grpSpPr>
          <a:xfrm>
            <a:off x="539750" y="2568625"/>
            <a:ext cx="719138" cy="792163"/>
            <a:chOff x="539750" y="2568625"/>
            <a:chExt cx="719138" cy="792163"/>
          </a:xfrm>
        </p:grpSpPr>
        <p:sp>
          <p:nvSpPr>
            <p:cNvPr id="17438" name="Text Box 45"/>
            <p:cNvSpPr txBox="1">
              <a:spLocks noChangeArrowheads="1"/>
            </p:cNvSpPr>
            <p:nvPr/>
          </p:nvSpPr>
          <p:spPr bwMode="auto">
            <a:xfrm>
              <a:off x="611188" y="2568625"/>
              <a:ext cx="6477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4400" dirty="0">
                  <a:sym typeface="Wingdings 2" pitchFamily="18" charset="2"/>
                </a:rPr>
                <a:t></a:t>
              </a:r>
            </a:p>
          </p:txBody>
        </p:sp>
        <p:sp>
          <p:nvSpPr>
            <p:cNvPr id="17442" name="Line 22"/>
            <p:cNvSpPr>
              <a:spLocks noChangeShapeType="1"/>
            </p:cNvSpPr>
            <p:nvPr/>
          </p:nvSpPr>
          <p:spPr bwMode="auto">
            <a:xfrm>
              <a:off x="539750" y="3360788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688012" y="655688"/>
            <a:ext cx="3204468" cy="1528941"/>
            <a:chOff x="5688012" y="655688"/>
            <a:chExt cx="3204468" cy="1528941"/>
          </a:xfrm>
        </p:grpSpPr>
        <p:sp>
          <p:nvSpPr>
            <p:cNvPr id="17443" name="TextBox 40"/>
            <p:cNvSpPr txBox="1">
              <a:spLocks noChangeArrowheads="1"/>
            </p:cNvSpPr>
            <p:nvPr/>
          </p:nvSpPr>
          <p:spPr bwMode="auto">
            <a:xfrm>
              <a:off x="5832474" y="984300"/>
              <a:ext cx="306000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AU" dirty="0"/>
                <a:t>Erosion</a:t>
              </a:r>
            </a:p>
            <a:p>
              <a:pPr marL="457200" indent="-457200">
                <a:buFontTx/>
                <a:buAutoNum type="arabicPeriod"/>
              </a:pPr>
              <a:r>
                <a:rPr lang="en-AU" dirty="0" smtClean="0"/>
                <a:t>Leaching/runoff</a:t>
              </a:r>
              <a:endParaRPr lang="en-AU" dirty="0"/>
            </a:p>
            <a:p>
              <a:pPr marL="457200" indent="-457200">
                <a:buFontTx/>
                <a:buAutoNum type="arabicPeriod"/>
              </a:pPr>
              <a:r>
                <a:rPr lang="en-AU" dirty="0"/>
                <a:t>Strong sorption or ppt</a:t>
              </a:r>
            </a:p>
            <a:p>
              <a:pPr marL="457200" indent="-457200">
                <a:buFontTx/>
                <a:buAutoNum type="arabicPeriod"/>
              </a:pPr>
              <a:r>
                <a:rPr lang="en-AU" dirty="0"/>
                <a:t>Occlusion in OM</a:t>
              </a:r>
            </a:p>
          </p:txBody>
        </p:sp>
        <p:sp>
          <p:nvSpPr>
            <p:cNvPr id="17444" name="TextBox 39"/>
            <p:cNvSpPr txBox="1">
              <a:spLocks noChangeArrowheads="1"/>
            </p:cNvSpPr>
            <p:nvPr/>
          </p:nvSpPr>
          <p:spPr bwMode="auto">
            <a:xfrm>
              <a:off x="5688012" y="655688"/>
              <a:ext cx="21589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b="1"/>
                <a:t>Inefficiency terms</a:t>
              </a:r>
            </a:p>
          </p:txBody>
        </p:sp>
      </p:grpSp>
      <p:sp>
        <p:nvSpPr>
          <p:cNvPr id="41" name="Line 24"/>
          <p:cNvSpPr>
            <a:spLocks noChangeShapeType="1"/>
          </p:cNvSpPr>
          <p:nvPr/>
        </p:nvSpPr>
        <p:spPr bwMode="auto">
          <a:xfrm flipH="1" flipV="1">
            <a:off x="4283968" y="1920305"/>
            <a:ext cx="22348" cy="339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627784" y="1844824"/>
            <a:ext cx="432048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47664" y="4581128"/>
            <a:ext cx="432048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2"/>
          <p:cNvGrpSpPr/>
          <p:nvPr/>
        </p:nvGrpSpPr>
        <p:grpSpPr>
          <a:xfrm>
            <a:off x="2627784" y="620688"/>
            <a:ext cx="936104" cy="720080"/>
            <a:chOff x="2627784" y="620688"/>
            <a:chExt cx="936104" cy="72008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627784" y="692696"/>
              <a:ext cx="432048" cy="4320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627784" y="1340768"/>
              <a:ext cx="9361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915816" y="6206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rgbClr val="FF0000"/>
                  </a:solidFill>
                </a:rPr>
                <a:t>?</a:t>
              </a:r>
              <a:endParaRPr lang="en-A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611560" y="3315072"/>
            <a:ext cx="1439490" cy="2854003"/>
            <a:chOff x="611560" y="3315072"/>
            <a:chExt cx="1439490" cy="2854003"/>
          </a:xfrm>
        </p:grpSpPr>
        <p:sp>
          <p:nvSpPr>
            <p:cNvPr id="17433" name="Line 34"/>
            <p:cNvSpPr>
              <a:spLocks noChangeShapeType="1"/>
            </p:cNvSpPr>
            <p:nvPr/>
          </p:nvSpPr>
          <p:spPr bwMode="auto">
            <a:xfrm>
              <a:off x="2051050" y="4295825"/>
              <a:ext cx="0" cy="187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611560" y="3315072"/>
              <a:ext cx="1295028" cy="2247578"/>
              <a:chOff x="611560" y="3315072"/>
              <a:chExt cx="1295028" cy="2247578"/>
            </a:xfrm>
          </p:grpSpPr>
          <p:sp>
            <p:nvSpPr>
              <p:cNvPr id="17439" name="Text Box 46"/>
              <p:cNvSpPr txBox="1">
                <a:spLocks noChangeArrowheads="1"/>
              </p:cNvSpPr>
              <p:nvPr/>
            </p:nvSpPr>
            <p:spPr bwMode="auto">
              <a:xfrm>
                <a:off x="1258888" y="4800650"/>
                <a:ext cx="6477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4400" dirty="0">
                    <a:sym typeface="Wingdings 2" pitchFamily="18" charset="2"/>
                  </a:rPr>
                  <a:t></a:t>
                </a:r>
              </a:p>
            </p:txBody>
          </p:sp>
          <p:sp>
            <p:nvSpPr>
              <p:cNvPr id="54" name="Text Box 46"/>
              <p:cNvSpPr txBox="1">
                <a:spLocks noChangeArrowheads="1"/>
              </p:cNvSpPr>
              <p:nvPr/>
            </p:nvSpPr>
            <p:spPr bwMode="auto">
              <a:xfrm>
                <a:off x="611560" y="3315072"/>
                <a:ext cx="6477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4400" dirty="0">
                    <a:sym typeface="Wingdings 2" pitchFamily="18" charset="2"/>
                  </a:rPr>
                  <a:t>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2411760" y="4149080"/>
            <a:ext cx="2664296" cy="1800200"/>
            <a:chOff x="2411760" y="4149080"/>
            <a:chExt cx="2664296" cy="180020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2411760" y="4149080"/>
              <a:ext cx="432048" cy="4320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644008" y="5517232"/>
              <a:ext cx="432048" cy="4320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75856" y="3068960"/>
            <a:ext cx="4536504" cy="2736304"/>
            <a:chOff x="3275856" y="3068960"/>
            <a:chExt cx="4536504" cy="2736304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3563888" y="3356992"/>
              <a:ext cx="432048" cy="4320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3275856" y="3068960"/>
              <a:ext cx="216024" cy="57606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7380312" y="5373216"/>
              <a:ext cx="432048" cy="4320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932040" y="3501008"/>
              <a:ext cx="432048" cy="4320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0" grpId="0"/>
      <p:bldP spid="17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288" y="1124744"/>
            <a:ext cx="9115425" cy="4975240"/>
            <a:chOff x="14288" y="1343372"/>
            <a:chExt cx="9115425" cy="4975240"/>
          </a:xfrm>
        </p:grpSpPr>
        <p:pic>
          <p:nvPicPr>
            <p:cNvPr id="7065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8" y="1343372"/>
              <a:ext cx="9115425" cy="45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27584" y="5949280"/>
              <a:ext cx="748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>
                  <a:latin typeface="+mj-lt"/>
                </a:rPr>
                <a:t>Yeates</a:t>
              </a:r>
              <a:r>
                <a:rPr lang="en-AU" dirty="0" smtClean="0">
                  <a:latin typeface="+mj-lt"/>
                </a:rPr>
                <a:t> JS, Clarke MF (1993) </a:t>
              </a:r>
              <a:r>
                <a:rPr lang="en-AU" i="1" dirty="0" smtClean="0">
                  <a:latin typeface="+mj-lt"/>
                </a:rPr>
                <a:t>Fertilizer Research </a:t>
              </a:r>
              <a:r>
                <a:rPr lang="en-AU" b="1" i="1" dirty="0" smtClean="0">
                  <a:latin typeface="+mj-lt"/>
                </a:rPr>
                <a:t>36(2), 141-150.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Field evidence of efficiency of slow release P</a:t>
            </a:r>
            <a:endParaRPr lang="en-AU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836712"/>
            <a:ext cx="9144000" cy="5256584"/>
            <a:chOff x="0" y="1196752"/>
            <a:chExt cx="9144000" cy="5256584"/>
          </a:xfrm>
        </p:grpSpPr>
        <p:sp>
          <p:nvSpPr>
            <p:cNvPr id="15" name="Rectangle 14"/>
            <p:cNvSpPr/>
            <p:nvPr/>
          </p:nvSpPr>
          <p:spPr>
            <a:xfrm>
              <a:off x="0" y="1196752"/>
              <a:ext cx="9144000" cy="5256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1681754"/>
              <a:ext cx="9144000" cy="4216423"/>
              <a:chOff x="0" y="1681754"/>
              <a:chExt cx="9144000" cy="421642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511329" y="5621178"/>
                <a:ext cx="31627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200" dirty="0" smtClean="0">
                    <a:latin typeface="+mj-lt"/>
                  </a:rPr>
                  <a:t>Source: Water Corporation of Western Australia</a:t>
                </a:r>
                <a:endParaRPr lang="en-AU" sz="1200" dirty="0">
                  <a:latin typeface="+mj-lt"/>
                </a:endParaRPr>
              </a:p>
            </p:txBody>
          </p:sp>
          <p:pic>
            <p:nvPicPr>
              <p:cNvPr id="12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681754"/>
                <a:ext cx="9144000" cy="3899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827584" y="3543399"/>
                <a:ext cx="273630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chemeClr val="bg2"/>
                    </a:solidFill>
                  </a:rPr>
                  <a:t>Slow release P</a:t>
                </a:r>
              </a:p>
            </p:txBody>
          </p:sp>
          <p:sp>
            <p:nvSpPr>
              <p:cNvPr id="10" name="TextBox 5"/>
              <p:cNvSpPr txBox="1">
                <a:spLocks noChangeArrowheads="1"/>
              </p:cNvSpPr>
              <p:nvPr/>
            </p:nvSpPr>
            <p:spPr bwMode="auto">
              <a:xfrm>
                <a:off x="6876256" y="3645024"/>
                <a:ext cx="15039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dirty="0" smtClean="0">
                    <a:solidFill>
                      <a:schemeClr val="bg2"/>
                    </a:solidFill>
                  </a:rPr>
                  <a:t>Soluble P</a:t>
                </a:r>
                <a:endParaRPr lang="en-AU" sz="2400" dirty="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16632"/>
            <a:ext cx="7776864" cy="8524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evidence of cultivar P efficiency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86" name="Picture 6" descr="https://grdc.com.au/Media-Centre/Ground-Cover-Supplements/GCS101/~/media/57C5FD8BD4C049CBBD3711ED8CB635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256584" cy="3942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71519" y="5949280"/>
            <a:ext cx="2457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+mj-lt"/>
              </a:rPr>
              <a:t>Source: Glenn Macdonald and GRDC</a:t>
            </a:r>
            <a:endParaRPr lang="en-AU" sz="1200" dirty="0">
              <a:latin typeface="+mj-lt"/>
            </a:endParaRPr>
          </a:p>
        </p:txBody>
      </p:sp>
      <p:pic>
        <p:nvPicPr>
          <p:cNvPr id="7" name="Picture 4" descr="S:\Science\AgFood&amp;Wine\research\crop nutrition\MCDONALD\Bill\Barley Tumby 2011 Photos\Sloop 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182211" cy="313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91680" y="262389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Overview</a:t>
            </a:r>
            <a:endParaRPr lang="en-AU" sz="3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412776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1200"/>
              </a:spcBef>
              <a:buClr>
                <a:srgbClr val="92D050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Reactions of added fertilizer P in soils</a:t>
            </a:r>
          </a:p>
          <a:p>
            <a:pPr marL="361950" indent="-361950">
              <a:spcBef>
                <a:spcPts val="1200"/>
              </a:spcBef>
              <a:buClr>
                <a:srgbClr val="92D050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The (partial) myth of P fixation</a:t>
            </a:r>
          </a:p>
          <a:p>
            <a:pPr marL="361950" indent="-361950">
              <a:spcBef>
                <a:spcPts val="1200"/>
              </a:spcBef>
              <a:buClr>
                <a:srgbClr val="92D050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Opportunities for P efficiency gains</a:t>
            </a:r>
          </a:p>
          <a:p>
            <a:pPr marL="361950" indent="-361950">
              <a:spcBef>
                <a:spcPts val="1200"/>
              </a:spcBef>
              <a:buClr>
                <a:srgbClr val="92D050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The need for science to develop/validate new P efficiency technologies in agriculture</a:t>
            </a:r>
          </a:p>
          <a:p>
            <a:pPr marL="361950" indent="-3619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Reactions of added fertilizer Cd in soils</a:t>
            </a:r>
          </a:p>
          <a:p>
            <a:pPr marL="361950" indent="-3619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Management of fertilizer Cd in </a:t>
            </a:r>
            <a:r>
              <a:rPr lang="en-AU" sz="2400" dirty="0" err="1" smtClean="0">
                <a:latin typeface="+mn-lt"/>
              </a:rPr>
              <a:t>agroecosystems</a:t>
            </a:r>
            <a:endParaRPr lang="en-AU" sz="2400" dirty="0" smtClean="0">
              <a:latin typeface="+mn-lt"/>
            </a:endParaRPr>
          </a:p>
          <a:p>
            <a:pPr marL="361950" indent="-36195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Are risks due to fertilizer Cd receding?</a:t>
            </a:r>
          </a:p>
          <a:p>
            <a:pPr marL="361950" indent="-361950">
              <a:spcBef>
                <a:spcPts val="1200"/>
              </a:spcBef>
              <a:buClr>
                <a:srgbClr val="0297CC"/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Summary</a:t>
            </a:r>
          </a:p>
          <a:p>
            <a:pPr marL="361950" indent="-361950">
              <a:spcBef>
                <a:spcPts val="1200"/>
              </a:spcBef>
              <a:buClr>
                <a:srgbClr val="0297CC"/>
              </a:buClr>
              <a:buFont typeface="Wingdings" pitchFamily="2" charset="2"/>
              <a:buChar char="l"/>
            </a:pPr>
            <a:endParaRPr lang="en-AU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57127"/>
            <a:ext cx="80645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2325540" y="1196752"/>
            <a:ext cx="202331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Granular </a:t>
            </a:r>
            <a:r>
              <a:rPr lang="en-US" sz="2400" dirty="0" smtClean="0">
                <a:latin typeface="Times New Roman" pitchFamily="18" charset="0"/>
              </a:rPr>
              <a:t>MAP</a:t>
            </a:r>
            <a:endParaRPr lang="en-AU" sz="2400" dirty="0">
              <a:latin typeface="Times New Roman" pitchFamily="18" charset="0"/>
            </a:endParaRPr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636844" y="1196752"/>
            <a:ext cx="165622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Fluid </a:t>
            </a:r>
            <a:r>
              <a:rPr lang="en-US" sz="2400" dirty="0" smtClean="0">
                <a:latin typeface="Times New Roman" pitchFamily="18" charset="0"/>
              </a:rPr>
              <a:t>MAP</a:t>
            </a:r>
            <a:endParaRPr lang="en-AU" sz="2400" dirty="0">
              <a:latin typeface="Times New Roman" pitchFamily="18" charset="0"/>
            </a:endParaRPr>
          </a:p>
        </p:txBody>
      </p:sp>
      <p:sp>
        <p:nvSpPr>
          <p:cNvPr id="5" name="AutoShape 57"/>
          <p:cNvSpPr>
            <a:spLocks noChangeArrowheads="1"/>
          </p:cNvSpPr>
          <p:nvPr/>
        </p:nvSpPr>
        <p:spPr bwMode="auto">
          <a:xfrm>
            <a:off x="2962275" y="1692052"/>
            <a:ext cx="133350" cy="715962"/>
          </a:xfrm>
          <a:prstGeom prst="downArrow">
            <a:avLst>
              <a:gd name="adj1" fmla="val 50000"/>
              <a:gd name="adj2" fmla="val 134226"/>
            </a:avLst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8"/>
          <p:cNvSpPr>
            <a:spLocks noChangeArrowheads="1"/>
          </p:cNvSpPr>
          <p:nvPr/>
        </p:nvSpPr>
        <p:spPr bwMode="auto">
          <a:xfrm>
            <a:off x="5181600" y="1692052"/>
            <a:ext cx="133350" cy="715962"/>
          </a:xfrm>
          <a:prstGeom prst="downArrow">
            <a:avLst>
              <a:gd name="adj1" fmla="val 50000"/>
              <a:gd name="adj2" fmla="val 134226"/>
            </a:avLst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74638"/>
            <a:ext cx="8461375" cy="8524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evidence of efficiency of formulations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6426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+mj-lt"/>
              </a:rPr>
              <a:t>Source : Bob Holloway</a:t>
            </a:r>
            <a:br>
              <a:rPr lang="en-AU" sz="1400" dirty="0" smtClean="0">
                <a:latin typeface="+mj-lt"/>
              </a:rPr>
            </a:br>
            <a:r>
              <a:rPr lang="en-AU" sz="1400" dirty="0" smtClean="0">
                <a:latin typeface="+mj-lt"/>
              </a:rPr>
              <a:t>Holloway et al. 2001 </a:t>
            </a:r>
            <a:r>
              <a:rPr lang="en-AU" sz="1400" i="1" dirty="0" smtClean="0">
                <a:latin typeface="+mj-lt"/>
              </a:rPr>
              <a:t>Plant and Soil </a:t>
            </a:r>
            <a:r>
              <a:rPr lang="en-AU" sz="1400" b="1" i="1" dirty="0" smtClean="0">
                <a:latin typeface="+mj-lt"/>
              </a:rPr>
              <a:t>236, 209-219.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bioag.novozymes.com/en/products/canada/aboutphosphate/phosphate-fertilizer/application/PublishingImages/the-popup-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600400" cy="26604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2719953"/>
            <a:ext cx="2075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  <a:latin typeface="+mj-lt"/>
              </a:rPr>
              <a:t>Source: bioag.novozymes.com</a:t>
            </a:r>
            <a:endParaRPr lang="en-A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1289050" y="4633491"/>
            <a:ext cx="6376988" cy="1743075"/>
          </a:xfrm>
          <a:prstGeom prst="rect">
            <a:avLst/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032"/>
          <p:cNvSpPr>
            <a:spLocks noChangeArrowheads="1"/>
          </p:cNvSpPr>
          <p:nvPr/>
        </p:nvSpPr>
        <p:spPr bwMode="auto">
          <a:xfrm>
            <a:off x="1863725" y="5468516"/>
            <a:ext cx="1270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033"/>
          <p:cNvSpPr>
            <a:spLocks noChangeArrowheads="1"/>
          </p:cNvSpPr>
          <p:nvPr/>
        </p:nvSpPr>
        <p:spPr bwMode="auto">
          <a:xfrm>
            <a:off x="2876550" y="5482803"/>
            <a:ext cx="125413" cy="141288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034"/>
          <p:cNvSpPr>
            <a:spLocks noChangeArrowheads="1"/>
          </p:cNvSpPr>
          <p:nvPr/>
        </p:nvSpPr>
        <p:spPr bwMode="auto">
          <a:xfrm>
            <a:off x="3884613" y="5471691"/>
            <a:ext cx="1270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35"/>
          <p:cNvSpPr>
            <a:spLocks noChangeArrowheads="1"/>
          </p:cNvSpPr>
          <p:nvPr/>
        </p:nvSpPr>
        <p:spPr bwMode="auto">
          <a:xfrm>
            <a:off x="4897438" y="5485978"/>
            <a:ext cx="1270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36"/>
          <p:cNvSpPr>
            <a:spLocks noChangeArrowheads="1"/>
          </p:cNvSpPr>
          <p:nvPr/>
        </p:nvSpPr>
        <p:spPr bwMode="auto">
          <a:xfrm>
            <a:off x="5907088" y="5511378"/>
            <a:ext cx="1270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37"/>
          <p:cNvSpPr>
            <a:spLocks noChangeArrowheads="1"/>
          </p:cNvSpPr>
          <p:nvPr/>
        </p:nvSpPr>
        <p:spPr bwMode="auto">
          <a:xfrm>
            <a:off x="6918325" y="5525666"/>
            <a:ext cx="1270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65"/>
          <p:cNvGrpSpPr>
            <a:grpSpLocks/>
          </p:cNvGrpSpPr>
          <p:nvPr/>
        </p:nvGrpSpPr>
        <p:grpSpPr bwMode="auto">
          <a:xfrm>
            <a:off x="1431925" y="4927178"/>
            <a:ext cx="6064250" cy="1214438"/>
            <a:chOff x="700" y="1456"/>
            <a:chExt cx="2822" cy="486"/>
          </a:xfrm>
        </p:grpSpPr>
        <p:sp>
          <p:nvSpPr>
            <p:cNvPr id="12" name="Oval 1066"/>
            <p:cNvSpPr>
              <a:spLocks noChangeArrowheads="1"/>
            </p:cNvSpPr>
            <p:nvPr/>
          </p:nvSpPr>
          <p:spPr bwMode="auto">
            <a:xfrm>
              <a:off x="700" y="1456"/>
              <a:ext cx="469" cy="46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67"/>
            <p:cNvSpPr>
              <a:spLocks noChangeArrowheads="1"/>
            </p:cNvSpPr>
            <p:nvPr/>
          </p:nvSpPr>
          <p:spPr bwMode="auto">
            <a:xfrm>
              <a:off x="1171" y="1462"/>
              <a:ext cx="469" cy="46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68"/>
            <p:cNvSpPr>
              <a:spLocks noChangeArrowheads="1"/>
            </p:cNvSpPr>
            <p:nvPr/>
          </p:nvSpPr>
          <p:spPr bwMode="auto">
            <a:xfrm>
              <a:off x="1641" y="1457"/>
              <a:ext cx="469" cy="46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69"/>
            <p:cNvSpPr>
              <a:spLocks noChangeArrowheads="1"/>
            </p:cNvSpPr>
            <p:nvPr/>
          </p:nvSpPr>
          <p:spPr bwMode="auto">
            <a:xfrm>
              <a:off x="2112" y="1463"/>
              <a:ext cx="469" cy="46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070"/>
            <p:cNvSpPr>
              <a:spLocks noChangeArrowheads="1"/>
            </p:cNvSpPr>
            <p:nvPr/>
          </p:nvSpPr>
          <p:spPr bwMode="auto">
            <a:xfrm>
              <a:off x="2582" y="1473"/>
              <a:ext cx="469" cy="46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71"/>
            <p:cNvSpPr>
              <a:spLocks noChangeArrowheads="1"/>
            </p:cNvSpPr>
            <p:nvPr/>
          </p:nvSpPr>
          <p:spPr bwMode="auto">
            <a:xfrm>
              <a:off x="3053" y="1479"/>
              <a:ext cx="469" cy="46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40"/>
          <p:cNvGrpSpPr>
            <a:grpSpLocks/>
          </p:cNvGrpSpPr>
          <p:nvPr/>
        </p:nvGrpSpPr>
        <p:grpSpPr bwMode="auto">
          <a:xfrm>
            <a:off x="1258888" y="4638253"/>
            <a:ext cx="6380162" cy="1743075"/>
            <a:chOff x="1259632" y="4869160"/>
            <a:chExt cx="6380264" cy="1742571"/>
          </a:xfrm>
        </p:grpSpPr>
        <p:grpSp>
          <p:nvGrpSpPr>
            <p:cNvPr id="19" name="Group 1085"/>
            <p:cNvGrpSpPr>
              <a:grpSpLocks/>
            </p:cNvGrpSpPr>
            <p:nvPr/>
          </p:nvGrpSpPr>
          <p:grpSpPr bwMode="auto">
            <a:xfrm>
              <a:off x="1259632" y="4869160"/>
              <a:ext cx="6380264" cy="1742571"/>
              <a:chOff x="3075" y="2017"/>
              <a:chExt cx="2969" cy="697"/>
            </a:xfrm>
          </p:grpSpPr>
          <p:grpSp>
            <p:nvGrpSpPr>
              <p:cNvPr id="21" name="Group 1086"/>
              <p:cNvGrpSpPr>
                <a:grpSpLocks/>
              </p:cNvGrpSpPr>
              <p:nvPr/>
            </p:nvGrpSpPr>
            <p:grpSpPr bwMode="auto">
              <a:xfrm>
                <a:off x="3075" y="2017"/>
                <a:ext cx="2969" cy="697"/>
                <a:chOff x="732" y="1417"/>
                <a:chExt cx="2969" cy="697"/>
              </a:xfrm>
            </p:grpSpPr>
            <p:sp>
              <p:nvSpPr>
                <p:cNvPr id="29" name="Rectangle 1087"/>
                <p:cNvSpPr>
                  <a:spLocks noChangeArrowheads="1"/>
                </p:cNvSpPr>
                <p:nvPr/>
              </p:nvSpPr>
              <p:spPr bwMode="auto">
                <a:xfrm>
                  <a:off x="732" y="1417"/>
                  <a:ext cx="2969" cy="697"/>
                </a:xfrm>
                <a:prstGeom prst="rect">
                  <a:avLst/>
                </a:prstGeom>
                <a:solidFill>
                  <a:srgbClr val="9933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r>
                    <a:rPr lang="en-AU"/>
                    <a:t> </a:t>
                  </a:r>
                </a:p>
              </p:txBody>
            </p:sp>
            <p:sp>
              <p:nvSpPr>
                <p:cNvPr id="30" name="Oval 1088"/>
                <p:cNvSpPr>
                  <a:spLocks noChangeArrowheads="1"/>
                </p:cNvSpPr>
                <p:nvPr/>
              </p:nvSpPr>
              <p:spPr bwMode="auto">
                <a:xfrm>
                  <a:off x="1000" y="1751"/>
                  <a:ext cx="59" cy="5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1089"/>
                <p:cNvSpPr>
                  <a:spLocks noChangeArrowheads="1"/>
                </p:cNvSpPr>
                <p:nvPr/>
              </p:nvSpPr>
              <p:spPr bwMode="auto">
                <a:xfrm>
                  <a:off x="1471" y="1757"/>
                  <a:ext cx="59" cy="5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1090"/>
                <p:cNvSpPr>
                  <a:spLocks noChangeArrowheads="1"/>
                </p:cNvSpPr>
                <p:nvPr/>
              </p:nvSpPr>
              <p:spPr bwMode="auto">
                <a:xfrm>
                  <a:off x="1941" y="1752"/>
                  <a:ext cx="59" cy="5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091"/>
                <p:cNvSpPr>
                  <a:spLocks noChangeArrowheads="1"/>
                </p:cNvSpPr>
                <p:nvPr/>
              </p:nvSpPr>
              <p:spPr bwMode="auto">
                <a:xfrm>
                  <a:off x="2412" y="1758"/>
                  <a:ext cx="59" cy="5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092"/>
                <p:cNvSpPr>
                  <a:spLocks noChangeArrowheads="1"/>
                </p:cNvSpPr>
                <p:nvPr/>
              </p:nvSpPr>
              <p:spPr bwMode="auto">
                <a:xfrm>
                  <a:off x="2882" y="1768"/>
                  <a:ext cx="59" cy="5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093"/>
                <p:cNvSpPr>
                  <a:spLocks noChangeArrowheads="1"/>
                </p:cNvSpPr>
                <p:nvPr/>
              </p:nvSpPr>
              <p:spPr bwMode="auto">
                <a:xfrm>
                  <a:off x="3353" y="1774"/>
                  <a:ext cx="59" cy="5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094"/>
              <p:cNvGrpSpPr>
                <a:grpSpLocks/>
              </p:cNvGrpSpPr>
              <p:nvPr/>
            </p:nvGrpSpPr>
            <p:grpSpPr bwMode="auto">
              <a:xfrm>
                <a:off x="3276" y="2278"/>
                <a:ext cx="2545" cy="217"/>
                <a:chOff x="839" y="1585"/>
                <a:chExt cx="2545" cy="217"/>
              </a:xfrm>
            </p:grpSpPr>
            <p:sp>
              <p:nvSpPr>
                <p:cNvPr id="23" name="Oval 1095"/>
                <p:cNvSpPr>
                  <a:spLocks noChangeArrowheads="1"/>
                </p:cNvSpPr>
                <p:nvPr/>
              </p:nvSpPr>
              <p:spPr bwMode="auto">
                <a:xfrm>
                  <a:off x="839" y="1585"/>
                  <a:ext cx="192" cy="194"/>
                </a:xfrm>
                <a:prstGeom prst="ellipse">
                  <a:avLst/>
                </a:prstGeom>
                <a:solidFill>
                  <a:srgbClr val="FF3300">
                    <a:alpha val="50195"/>
                  </a:srgbClr>
                </a:solidFill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096"/>
                <p:cNvSpPr>
                  <a:spLocks noChangeArrowheads="1"/>
                </p:cNvSpPr>
                <p:nvPr/>
              </p:nvSpPr>
              <p:spPr bwMode="auto">
                <a:xfrm>
                  <a:off x="1310" y="1591"/>
                  <a:ext cx="192" cy="194"/>
                </a:xfrm>
                <a:prstGeom prst="ellipse">
                  <a:avLst/>
                </a:prstGeom>
                <a:solidFill>
                  <a:srgbClr val="FF3300">
                    <a:alpha val="50195"/>
                  </a:srgbClr>
                </a:solidFill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1097"/>
                <p:cNvSpPr>
                  <a:spLocks noChangeArrowheads="1"/>
                </p:cNvSpPr>
                <p:nvPr/>
              </p:nvSpPr>
              <p:spPr bwMode="auto">
                <a:xfrm>
                  <a:off x="1780" y="1586"/>
                  <a:ext cx="192" cy="194"/>
                </a:xfrm>
                <a:prstGeom prst="ellipse">
                  <a:avLst/>
                </a:prstGeom>
                <a:solidFill>
                  <a:srgbClr val="FF3300">
                    <a:alpha val="50195"/>
                  </a:srgbClr>
                </a:solidFill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1098"/>
                <p:cNvSpPr>
                  <a:spLocks noChangeArrowheads="1"/>
                </p:cNvSpPr>
                <p:nvPr/>
              </p:nvSpPr>
              <p:spPr bwMode="auto">
                <a:xfrm>
                  <a:off x="2251" y="1592"/>
                  <a:ext cx="192" cy="194"/>
                </a:xfrm>
                <a:prstGeom prst="ellipse">
                  <a:avLst/>
                </a:prstGeom>
                <a:solidFill>
                  <a:srgbClr val="FF3300">
                    <a:alpha val="50195"/>
                  </a:srgbClr>
                </a:solidFill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1099"/>
                <p:cNvSpPr>
                  <a:spLocks noChangeArrowheads="1"/>
                </p:cNvSpPr>
                <p:nvPr/>
              </p:nvSpPr>
              <p:spPr bwMode="auto">
                <a:xfrm>
                  <a:off x="2721" y="1602"/>
                  <a:ext cx="192" cy="194"/>
                </a:xfrm>
                <a:prstGeom prst="ellipse">
                  <a:avLst/>
                </a:prstGeom>
                <a:solidFill>
                  <a:srgbClr val="FF3300">
                    <a:alpha val="50195"/>
                  </a:srgbClr>
                </a:solidFill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1100"/>
                <p:cNvSpPr>
                  <a:spLocks noChangeArrowheads="1"/>
                </p:cNvSpPr>
                <p:nvPr/>
              </p:nvSpPr>
              <p:spPr bwMode="auto">
                <a:xfrm>
                  <a:off x="3192" y="1608"/>
                  <a:ext cx="192" cy="194"/>
                </a:xfrm>
                <a:prstGeom prst="ellipse">
                  <a:avLst/>
                </a:prstGeom>
                <a:solidFill>
                  <a:srgbClr val="FF3300">
                    <a:alpha val="50195"/>
                  </a:srgbClr>
                </a:solidFill>
                <a:ln w="12700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" name="Text Box 1101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184734" cy="3384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AU" sz="1600" b="1" dirty="0"/>
            </a:p>
          </p:txBody>
        </p:sp>
      </p:grpSp>
      <p:grpSp>
        <p:nvGrpSpPr>
          <p:cNvPr id="36" name="Group 1103"/>
          <p:cNvGrpSpPr>
            <a:grpSpLocks/>
          </p:cNvGrpSpPr>
          <p:nvPr/>
        </p:nvGrpSpPr>
        <p:grpSpPr bwMode="auto">
          <a:xfrm>
            <a:off x="1978025" y="3269828"/>
            <a:ext cx="1038225" cy="2476500"/>
            <a:chOff x="922" y="789"/>
            <a:chExt cx="483" cy="990"/>
          </a:xfrm>
        </p:grpSpPr>
        <p:sp>
          <p:nvSpPr>
            <p:cNvPr id="37" name="Freeform 1104"/>
            <p:cNvSpPr>
              <a:spLocks/>
            </p:cNvSpPr>
            <p:nvPr/>
          </p:nvSpPr>
          <p:spPr bwMode="auto">
            <a:xfrm>
              <a:off x="922" y="789"/>
              <a:ext cx="471" cy="522"/>
            </a:xfrm>
            <a:custGeom>
              <a:avLst/>
              <a:gdLst>
                <a:gd name="T0" fmla="*/ 252 w 471"/>
                <a:gd name="T1" fmla="*/ 488 h 522"/>
                <a:gd name="T2" fmla="*/ 250 w 471"/>
                <a:gd name="T3" fmla="*/ 447 h 522"/>
                <a:gd name="T4" fmla="*/ 253 w 471"/>
                <a:gd name="T5" fmla="*/ 411 h 522"/>
                <a:gd name="T6" fmla="*/ 247 w 471"/>
                <a:gd name="T7" fmla="*/ 356 h 522"/>
                <a:gd name="T8" fmla="*/ 244 w 471"/>
                <a:gd name="T9" fmla="*/ 329 h 522"/>
                <a:gd name="T10" fmla="*/ 246 w 471"/>
                <a:gd name="T11" fmla="*/ 287 h 522"/>
                <a:gd name="T12" fmla="*/ 246 w 471"/>
                <a:gd name="T13" fmla="*/ 260 h 522"/>
                <a:gd name="T14" fmla="*/ 238 w 471"/>
                <a:gd name="T15" fmla="*/ 222 h 522"/>
                <a:gd name="T16" fmla="*/ 205 w 471"/>
                <a:gd name="T17" fmla="*/ 176 h 522"/>
                <a:gd name="T18" fmla="*/ 154 w 471"/>
                <a:gd name="T19" fmla="*/ 125 h 522"/>
                <a:gd name="T20" fmla="*/ 100 w 471"/>
                <a:gd name="T21" fmla="*/ 161 h 522"/>
                <a:gd name="T22" fmla="*/ 28 w 471"/>
                <a:gd name="T23" fmla="*/ 237 h 522"/>
                <a:gd name="T24" fmla="*/ 0 w 471"/>
                <a:gd name="T25" fmla="*/ 252 h 522"/>
                <a:gd name="T26" fmla="*/ 57 w 471"/>
                <a:gd name="T27" fmla="*/ 192 h 522"/>
                <a:gd name="T28" fmla="*/ 99 w 471"/>
                <a:gd name="T29" fmla="*/ 144 h 522"/>
                <a:gd name="T30" fmla="*/ 148 w 471"/>
                <a:gd name="T31" fmla="*/ 102 h 522"/>
                <a:gd name="T32" fmla="*/ 157 w 471"/>
                <a:gd name="T33" fmla="*/ 119 h 522"/>
                <a:gd name="T34" fmla="*/ 169 w 471"/>
                <a:gd name="T35" fmla="*/ 120 h 522"/>
                <a:gd name="T36" fmla="*/ 201 w 471"/>
                <a:gd name="T37" fmla="*/ 149 h 522"/>
                <a:gd name="T38" fmla="*/ 249 w 471"/>
                <a:gd name="T39" fmla="*/ 210 h 522"/>
                <a:gd name="T40" fmla="*/ 252 w 471"/>
                <a:gd name="T41" fmla="*/ 189 h 522"/>
                <a:gd name="T42" fmla="*/ 250 w 471"/>
                <a:gd name="T43" fmla="*/ 144 h 522"/>
                <a:gd name="T44" fmla="*/ 258 w 471"/>
                <a:gd name="T45" fmla="*/ 98 h 522"/>
                <a:gd name="T46" fmla="*/ 255 w 471"/>
                <a:gd name="T47" fmla="*/ 54 h 522"/>
                <a:gd name="T48" fmla="*/ 255 w 471"/>
                <a:gd name="T49" fmla="*/ 27 h 522"/>
                <a:gd name="T50" fmla="*/ 255 w 471"/>
                <a:gd name="T51" fmla="*/ 11 h 522"/>
                <a:gd name="T52" fmla="*/ 262 w 471"/>
                <a:gd name="T53" fmla="*/ 47 h 522"/>
                <a:gd name="T54" fmla="*/ 259 w 471"/>
                <a:gd name="T55" fmla="*/ 83 h 522"/>
                <a:gd name="T56" fmla="*/ 259 w 471"/>
                <a:gd name="T57" fmla="*/ 120 h 522"/>
                <a:gd name="T58" fmla="*/ 256 w 471"/>
                <a:gd name="T59" fmla="*/ 158 h 522"/>
                <a:gd name="T60" fmla="*/ 264 w 471"/>
                <a:gd name="T61" fmla="*/ 174 h 522"/>
                <a:gd name="T62" fmla="*/ 357 w 471"/>
                <a:gd name="T63" fmla="*/ 114 h 522"/>
                <a:gd name="T64" fmla="*/ 369 w 471"/>
                <a:gd name="T65" fmla="*/ 137 h 522"/>
                <a:gd name="T66" fmla="*/ 384 w 471"/>
                <a:gd name="T67" fmla="*/ 171 h 522"/>
                <a:gd name="T68" fmla="*/ 367 w 471"/>
                <a:gd name="T69" fmla="*/ 167 h 522"/>
                <a:gd name="T70" fmla="*/ 312 w 471"/>
                <a:gd name="T71" fmla="*/ 138 h 522"/>
                <a:gd name="T72" fmla="*/ 262 w 471"/>
                <a:gd name="T73" fmla="*/ 210 h 522"/>
                <a:gd name="T74" fmla="*/ 262 w 471"/>
                <a:gd name="T75" fmla="*/ 246 h 522"/>
                <a:gd name="T76" fmla="*/ 258 w 471"/>
                <a:gd name="T77" fmla="*/ 299 h 522"/>
                <a:gd name="T78" fmla="*/ 273 w 471"/>
                <a:gd name="T79" fmla="*/ 315 h 522"/>
                <a:gd name="T80" fmla="*/ 342 w 471"/>
                <a:gd name="T81" fmla="*/ 257 h 522"/>
                <a:gd name="T82" fmla="*/ 411 w 471"/>
                <a:gd name="T83" fmla="*/ 321 h 522"/>
                <a:gd name="T84" fmla="*/ 451 w 471"/>
                <a:gd name="T85" fmla="*/ 365 h 522"/>
                <a:gd name="T86" fmla="*/ 471 w 471"/>
                <a:gd name="T87" fmla="*/ 390 h 522"/>
                <a:gd name="T88" fmla="*/ 435 w 471"/>
                <a:gd name="T89" fmla="*/ 375 h 522"/>
                <a:gd name="T90" fmla="*/ 405 w 471"/>
                <a:gd name="T91" fmla="*/ 335 h 522"/>
                <a:gd name="T92" fmla="*/ 373 w 471"/>
                <a:gd name="T93" fmla="*/ 309 h 522"/>
                <a:gd name="T94" fmla="*/ 333 w 471"/>
                <a:gd name="T95" fmla="*/ 294 h 522"/>
                <a:gd name="T96" fmla="*/ 268 w 471"/>
                <a:gd name="T97" fmla="*/ 354 h 522"/>
                <a:gd name="T98" fmla="*/ 264 w 471"/>
                <a:gd name="T99" fmla="*/ 389 h 522"/>
                <a:gd name="T100" fmla="*/ 271 w 471"/>
                <a:gd name="T101" fmla="*/ 363 h 522"/>
                <a:gd name="T102" fmla="*/ 268 w 471"/>
                <a:gd name="T103" fmla="*/ 363 h 522"/>
                <a:gd name="T104" fmla="*/ 270 w 471"/>
                <a:gd name="T105" fmla="*/ 395 h 522"/>
                <a:gd name="T106" fmla="*/ 267 w 471"/>
                <a:gd name="T107" fmla="*/ 431 h 522"/>
                <a:gd name="T108" fmla="*/ 268 w 471"/>
                <a:gd name="T109" fmla="*/ 464 h 522"/>
                <a:gd name="T110" fmla="*/ 262 w 471"/>
                <a:gd name="T111" fmla="*/ 512 h 522"/>
                <a:gd name="T112" fmla="*/ 250 w 471"/>
                <a:gd name="T113" fmla="*/ 521 h 5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22"/>
                <a:gd name="T173" fmla="*/ 471 w 471"/>
                <a:gd name="T174" fmla="*/ 522 h 5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22">
                  <a:moveTo>
                    <a:pt x="250" y="510"/>
                  </a:moveTo>
                  <a:cubicBezTo>
                    <a:pt x="249" y="502"/>
                    <a:pt x="248" y="495"/>
                    <a:pt x="252" y="488"/>
                  </a:cubicBezTo>
                  <a:cubicBezTo>
                    <a:pt x="248" y="479"/>
                    <a:pt x="248" y="470"/>
                    <a:pt x="252" y="461"/>
                  </a:cubicBezTo>
                  <a:cubicBezTo>
                    <a:pt x="249" y="454"/>
                    <a:pt x="253" y="454"/>
                    <a:pt x="250" y="447"/>
                  </a:cubicBezTo>
                  <a:cubicBezTo>
                    <a:pt x="253" y="441"/>
                    <a:pt x="249" y="440"/>
                    <a:pt x="252" y="434"/>
                  </a:cubicBezTo>
                  <a:cubicBezTo>
                    <a:pt x="253" y="427"/>
                    <a:pt x="252" y="419"/>
                    <a:pt x="253" y="411"/>
                  </a:cubicBezTo>
                  <a:cubicBezTo>
                    <a:pt x="251" y="400"/>
                    <a:pt x="248" y="389"/>
                    <a:pt x="246" y="378"/>
                  </a:cubicBezTo>
                  <a:cubicBezTo>
                    <a:pt x="247" y="371"/>
                    <a:pt x="246" y="364"/>
                    <a:pt x="247" y="356"/>
                  </a:cubicBezTo>
                  <a:cubicBezTo>
                    <a:pt x="246" y="349"/>
                    <a:pt x="243" y="348"/>
                    <a:pt x="246" y="342"/>
                  </a:cubicBezTo>
                  <a:cubicBezTo>
                    <a:pt x="243" y="336"/>
                    <a:pt x="247" y="335"/>
                    <a:pt x="244" y="329"/>
                  </a:cubicBezTo>
                  <a:cubicBezTo>
                    <a:pt x="243" y="323"/>
                    <a:pt x="244" y="318"/>
                    <a:pt x="243" y="312"/>
                  </a:cubicBezTo>
                  <a:cubicBezTo>
                    <a:pt x="244" y="303"/>
                    <a:pt x="242" y="295"/>
                    <a:pt x="246" y="287"/>
                  </a:cubicBezTo>
                  <a:cubicBezTo>
                    <a:pt x="243" y="280"/>
                    <a:pt x="247" y="280"/>
                    <a:pt x="244" y="273"/>
                  </a:cubicBezTo>
                  <a:cubicBezTo>
                    <a:pt x="247" y="267"/>
                    <a:pt x="243" y="266"/>
                    <a:pt x="246" y="260"/>
                  </a:cubicBezTo>
                  <a:cubicBezTo>
                    <a:pt x="243" y="254"/>
                    <a:pt x="247" y="251"/>
                    <a:pt x="244" y="245"/>
                  </a:cubicBezTo>
                  <a:cubicBezTo>
                    <a:pt x="247" y="236"/>
                    <a:pt x="241" y="230"/>
                    <a:pt x="238" y="222"/>
                  </a:cubicBezTo>
                  <a:cubicBezTo>
                    <a:pt x="237" y="215"/>
                    <a:pt x="234" y="208"/>
                    <a:pt x="228" y="204"/>
                  </a:cubicBezTo>
                  <a:cubicBezTo>
                    <a:pt x="223" y="195"/>
                    <a:pt x="214" y="181"/>
                    <a:pt x="205" y="176"/>
                  </a:cubicBezTo>
                  <a:cubicBezTo>
                    <a:pt x="197" y="162"/>
                    <a:pt x="182" y="154"/>
                    <a:pt x="171" y="143"/>
                  </a:cubicBezTo>
                  <a:cubicBezTo>
                    <a:pt x="164" y="135"/>
                    <a:pt x="162" y="130"/>
                    <a:pt x="154" y="125"/>
                  </a:cubicBezTo>
                  <a:cubicBezTo>
                    <a:pt x="149" y="119"/>
                    <a:pt x="147" y="120"/>
                    <a:pt x="141" y="116"/>
                  </a:cubicBezTo>
                  <a:cubicBezTo>
                    <a:pt x="121" y="120"/>
                    <a:pt x="116" y="153"/>
                    <a:pt x="100" y="161"/>
                  </a:cubicBezTo>
                  <a:cubicBezTo>
                    <a:pt x="98" y="173"/>
                    <a:pt x="78" y="197"/>
                    <a:pt x="67" y="204"/>
                  </a:cubicBezTo>
                  <a:cubicBezTo>
                    <a:pt x="59" y="217"/>
                    <a:pt x="41" y="229"/>
                    <a:pt x="28" y="237"/>
                  </a:cubicBezTo>
                  <a:cubicBezTo>
                    <a:pt x="23" y="243"/>
                    <a:pt x="11" y="250"/>
                    <a:pt x="4" y="254"/>
                  </a:cubicBezTo>
                  <a:cubicBezTo>
                    <a:pt x="3" y="253"/>
                    <a:pt x="0" y="253"/>
                    <a:pt x="0" y="252"/>
                  </a:cubicBezTo>
                  <a:cubicBezTo>
                    <a:pt x="2" y="243"/>
                    <a:pt x="20" y="226"/>
                    <a:pt x="27" y="222"/>
                  </a:cubicBezTo>
                  <a:cubicBezTo>
                    <a:pt x="35" y="211"/>
                    <a:pt x="46" y="199"/>
                    <a:pt x="57" y="192"/>
                  </a:cubicBezTo>
                  <a:cubicBezTo>
                    <a:pt x="64" y="182"/>
                    <a:pt x="73" y="174"/>
                    <a:pt x="82" y="165"/>
                  </a:cubicBezTo>
                  <a:cubicBezTo>
                    <a:pt x="89" y="158"/>
                    <a:pt x="91" y="149"/>
                    <a:pt x="99" y="144"/>
                  </a:cubicBezTo>
                  <a:cubicBezTo>
                    <a:pt x="107" y="133"/>
                    <a:pt x="120" y="121"/>
                    <a:pt x="132" y="114"/>
                  </a:cubicBezTo>
                  <a:cubicBezTo>
                    <a:pt x="136" y="108"/>
                    <a:pt x="142" y="106"/>
                    <a:pt x="148" y="102"/>
                  </a:cubicBezTo>
                  <a:cubicBezTo>
                    <a:pt x="152" y="113"/>
                    <a:pt x="156" y="121"/>
                    <a:pt x="162" y="131"/>
                  </a:cubicBezTo>
                  <a:cubicBezTo>
                    <a:pt x="163" y="124"/>
                    <a:pt x="165" y="121"/>
                    <a:pt x="157" y="119"/>
                  </a:cubicBezTo>
                  <a:cubicBezTo>
                    <a:pt x="156" y="113"/>
                    <a:pt x="146" y="109"/>
                    <a:pt x="156" y="111"/>
                  </a:cubicBezTo>
                  <a:cubicBezTo>
                    <a:pt x="160" y="118"/>
                    <a:pt x="163" y="116"/>
                    <a:pt x="169" y="120"/>
                  </a:cubicBezTo>
                  <a:cubicBezTo>
                    <a:pt x="173" y="126"/>
                    <a:pt x="180" y="131"/>
                    <a:pt x="186" y="135"/>
                  </a:cubicBezTo>
                  <a:cubicBezTo>
                    <a:pt x="187" y="142"/>
                    <a:pt x="195" y="145"/>
                    <a:pt x="201" y="149"/>
                  </a:cubicBezTo>
                  <a:cubicBezTo>
                    <a:pt x="206" y="156"/>
                    <a:pt x="220" y="172"/>
                    <a:pt x="228" y="174"/>
                  </a:cubicBezTo>
                  <a:cubicBezTo>
                    <a:pt x="230" y="186"/>
                    <a:pt x="242" y="200"/>
                    <a:pt x="249" y="210"/>
                  </a:cubicBezTo>
                  <a:cubicBezTo>
                    <a:pt x="251" y="218"/>
                    <a:pt x="251" y="227"/>
                    <a:pt x="253" y="207"/>
                  </a:cubicBezTo>
                  <a:cubicBezTo>
                    <a:pt x="252" y="201"/>
                    <a:pt x="253" y="195"/>
                    <a:pt x="252" y="189"/>
                  </a:cubicBezTo>
                  <a:cubicBezTo>
                    <a:pt x="252" y="183"/>
                    <a:pt x="256" y="173"/>
                    <a:pt x="253" y="167"/>
                  </a:cubicBezTo>
                  <a:cubicBezTo>
                    <a:pt x="251" y="159"/>
                    <a:pt x="253" y="152"/>
                    <a:pt x="250" y="144"/>
                  </a:cubicBezTo>
                  <a:cubicBezTo>
                    <a:pt x="252" y="137"/>
                    <a:pt x="253" y="133"/>
                    <a:pt x="252" y="126"/>
                  </a:cubicBezTo>
                  <a:cubicBezTo>
                    <a:pt x="254" y="117"/>
                    <a:pt x="254" y="107"/>
                    <a:pt x="258" y="98"/>
                  </a:cubicBezTo>
                  <a:cubicBezTo>
                    <a:pt x="256" y="93"/>
                    <a:pt x="255" y="88"/>
                    <a:pt x="253" y="83"/>
                  </a:cubicBezTo>
                  <a:cubicBezTo>
                    <a:pt x="255" y="71"/>
                    <a:pt x="253" y="66"/>
                    <a:pt x="255" y="54"/>
                  </a:cubicBezTo>
                  <a:cubicBezTo>
                    <a:pt x="252" y="48"/>
                    <a:pt x="256" y="47"/>
                    <a:pt x="253" y="41"/>
                  </a:cubicBezTo>
                  <a:cubicBezTo>
                    <a:pt x="256" y="34"/>
                    <a:pt x="252" y="34"/>
                    <a:pt x="255" y="27"/>
                  </a:cubicBezTo>
                  <a:cubicBezTo>
                    <a:pt x="257" y="18"/>
                    <a:pt x="254" y="9"/>
                    <a:pt x="258" y="0"/>
                  </a:cubicBezTo>
                  <a:cubicBezTo>
                    <a:pt x="258" y="0"/>
                    <a:pt x="256" y="7"/>
                    <a:pt x="255" y="11"/>
                  </a:cubicBezTo>
                  <a:cubicBezTo>
                    <a:pt x="256" y="17"/>
                    <a:pt x="259" y="20"/>
                    <a:pt x="261" y="26"/>
                  </a:cubicBezTo>
                  <a:cubicBezTo>
                    <a:pt x="262" y="33"/>
                    <a:pt x="261" y="40"/>
                    <a:pt x="262" y="47"/>
                  </a:cubicBezTo>
                  <a:cubicBezTo>
                    <a:pt x="261" y="52"/>
                    <a:pt x="259" y="57"/>
                    <a:pt x="258" y="62"/>
                  </a:cubicBezTo>
                  <a:cubicBezTo>
                    <a:pt x="259" y="70"/>
                    <a:pt x="262" y="75"/>
                    <a:pt x="259" y="83"/>
                  </a:cubicBezTo>
                  <a:cubicBezTo>
                    <a:pt x="260" y="90"/>
                    <a:pt x="258" y="99"/>
                    <a:pt x="261" y="105"/>
                  </a:cubicBezTo>
                  <a:cubicBezTo>
                    <a:pt x="258" y="112"/>
                    <a:pt x="261" y="113"/>
                    <a:pt x="259" y="120"/>
                  </a:cubicBezTo>
                  <a:cubicBezTo>
                    <a:pt x="262" y="126"/>
                    <a:pt x="258" y="129"/>
                    <a:pt x="261" y="135"/>
                  </a:cubicBezTo>
                  <a:cubicBezTo>
                    <a:pt x="258" y="143"/>
                    <a:pt x="259" y="150"/>
                    <a:pt x="256" y="158"/>
                  </a:cubicBezTo>
                  <a:cubicBezTo>
                    <a:pt x="257" y="159"/>
                    <a:pt x="258" y="161"/>
                    <a:pt x="258" y="162"/>
                  </a:cubicBezTo>
                  <a:cubicBezTo>
                    <a:pt x="258" y="175"/>
                    <a:pt x="248" y="183"/>
                    <a:pt x="264" y="174"/>
                  </a:cubicBezTo>
                  <a:cubicBezTo>
                    <a:pt x="287" y="143"/>
                    <a:pt x="311" y="114"/>
                    <a:pt x="334" y="83"/>
                  </a:cubicBezTo>
                  <a:cubicBezTo>
                    <a:pt x="346" y="85"/>
                    <a:pt x="350" y="105"/>
                    <a:pt x="357" y="114"/>
                  </a:cubicBezTo>
                  <a:cubicBezTo>
                    <a:pt x="359" y="124"/>
                    <a:pt x="356" y="114"/>
                    <a:pt x="363" y="125"/>
                  </a:cubicBezTo>
                  <a:cubicBezTo>
                    <a:pt x="365" y="129"/>
                    <a:pt x="369" y="137"/>
                    <a:pt x="369" y="137"/>
                  </a:cubicBezTo>
                  <a:cubicBezTo>
                    <a:pt x="370" y="143"/>
                    <a:pt x="373" y="146"/>
                    <a:pt x="375" y="152"/>
                  </a:cubicBezTo>
                  <a:cubicBezTo>
                    <a:pt x="376" y="159"/>
                    <a:pt x="380" y="165"/>
                    <a:pt x="384" y="171"/>
                  </a:cubicBezTo>
                  <a:cubicBezTo>
                    <a:pt x="385" y="176"/>
                    <a:pt x="381" y="187"/>
                    <a:pt x="387" y="177"/>
                  </a:cubicBezTo>
                  <a:cubicBezTo>
                    <a:pt x="382" y="171"/>
                    <a:pt x="375" y="168"/>
                    <a:pt x="367" y="167"/>
                  </a:cubicBezTo>
                  <a:cubicBezTo>
                    <a:pt x="352" y="156"/>
                    <a:pt x="345" y="134"/>
                    <a:pt x="334" y="119"/>
                  </a:cubicBezTo>
                  <a:cubicBezTo>
                    <a:pt x="331" y="106"/>
                    <a:pt x="318" y="134"/>
                    <a:pt x="312" y="138"/>
                  </a:cubicBezTo>
                  <a:cubicBezTo>
                    <a:pt x="303" y="153"/>
                    <a:pt x="285" y="181"/>
                    <a:pt x="271" y="192"/>
                  </a:cubicBezTo>
                  <a:cubicBezTo>
                    <a:pt x="270" y="199"/>
                    <a:pt x="265" y="204"/>
                    <a:pt x="262" y="210"/>
                  </a:cubicBezTo>
                  <a:cubicBezTo>
                    <a:pt x="264" y="218"/>
                    <a:pt x="265" y="223"/>
                    <a:pt x="264" y="231"/>
                  </a:cubicBezTo>
                  <a:cubicBezTo>
                    <a:pt x="265" y="237"/>
                    <a:pt x="265" y="241"/>
                    <a:pt x="262" y="246"/>
                  </a:cubicBezTo>
                  <a:cubicBezTo>
                    <a:pt x="265" y="253"/>
                    <a:pt x="260" y="265"/>
                    <a:pt x="259" y="273"/>
                  </a:cubicBezTo>
                  <a:cubicBezTo>
                    <a:pt x="262" y="280"/>
                    <a:pt x="259" y="291"/>
                    <a:pt x="258" y="299"/>
                  </a:cubicBezTo>
                  <a:cubicBezTo>
                    <a:pt x="260" y="309"/>
                    <a:pt x="256" y="318"/>
                    <a:pt x="261" y="327"/>
                  </a:cubicBezTo>
                  <a:cubicBezTo>
                    <a:pt x="256" y="340"/>
                    <a:pt x="270" y="319"/>
                    <a:pt x="273" y="315"/>
                  </a:cubicBezTo>
                  <a:cubicBezTo>
                    <a:pt x="276" y="311"/>
                    <a:pt x="280" y="308"/>
                    <a:pt x="283" y="303"/>
                  </a:cubicBezTo>
                  <a:cubicBezTo>
                    <a:pt x="296" y="284"/>
                    <a:pt x="319" y="262"/>
                    <a:pt x="342" y="257"/>
                  </a:cubicBezTo>
                  <a:cubicBezTo>
                    <a:pt x="359" y="248"/>
                    <a:pt x="370" y="273"/>
                    <a:pt x="381" y="282"/>
                  </a:cubicBezTo>
                  <a:cubicBezTo>
                    <a:pt x="388" y="294"/>
                    <a:pt x="399" y="314"/>
                    <a:pt x="411" y="321"/>
                  </a:cubicBezTo>
                  <a:cubicBezTo>
                    <a:pt x="418" y="333"/>
                    <a:pt x="431" y="344"/>
                    <a:pt x="441" y="354"/>
                  </a:cubicBezTo>
                  <a:cubicBezTo>
                    <a:pt x="452" y="365"/>
                    <a:pt x="437" y="353"/>
                    <a:pt x="451" y="365"/>
                  </a:cubicBezTo>
                  <a:cubicBezTo>
                    <a:pt x="454" y="367"/>
                    <a:pt x="460" y="372"/>
                    <a:pt x="460" y="372"/>
                  </a:cubicBezTo>
                  <a:cubicBezTo>
                    <a:pt x="462" y="378"/>
                    <a:pt x="467" y="385"/>
                    <a:pt x="471" y="390"/>
                  </a:cubicBezTo>
                  <a:cubicBezTo>
                    <a:pt x="465" y="400"/>
                    <a:pt x="460" y="392"/>
                    <a:pt x="454" y="387"/>
                  </a:cubicBezTo>
                  <a:cubicBezTo>
                    <a:pt x="448" y="382"/>
                    <a:pt x="440" y="380"/>
                    <a:pt x="435" y="375"/>
                  </a:cubicBezTo>
                  <a:cubicBezTo>
                    <a:pt x="430" y="370"/>
                    <a:pt x="426" y="363"/>
                    <a:pt x="421" y="357"/>
                  </a:cubicBezTo>
                  <a:cubicBezTo>
                    <a:pt x="420" y="349"/>
                    <a:pt x="412" y="340"/>
                    <a:pt x="405" y="335"/>
                  </a:cubicBezTo>
                  <a:cubicBezTo>
                    <a:pt x="401" y="329"/>
                    <a:pt x="394" y="324"/>
                    <a:pt x="388" y="320"/>
                  </a:cubicBezTo>
                  <a:cubicBezTo>
                    <a:pt x="383" y="314"/>
                    <a:pt x="380" y="312"/>
                    <a:pt x="373" y="309"/>
                  </a:cubicBezTo>
                  <a:cubicBezTo>
                    <a:pt x="368" y="302"/>
                    <a:pt x="361" y="295"/>
                    <a:pt x="352" y="293"/>
                  </a:cubicBezTo>
                  <a:cubicBezTo>
                    <a:pt x="345" y="284"/>
                    <a:pt x="342" y="287"/>
                    <a:pt x="333" y="294"/>
                  </a:cubicBezTo>
                  <a:cubicBezTo>
                    <a:pt x="321" y="303"/>
                    <a:pt x="313" y="322"/>
                    <a:pt x="300" y="330"/>
                  </a:cubicBezTo>
                  <a:cubicBezTo>
                    <a:pt x="288" y="337"/>
                    <a:pt x="279" y="346"/>
                    <a:pt x="268" y="354"/>
                  </a:cubicBezTo>
                  <a:cubicBezTo>
                    <a:pt x="263" y="362"/>
                    <a:pt x="259" y="369"/>
                    <a:pt x="256" y="377"/>
                  </a:cubicBezTo>
                  <a:cubicBezTo>
                    <a:pt x="259" y="383"/>
                    <a:pt x="258" y="385"/>
                    <a:pt x="264" y="389"/>
                  </a:cubicBezTo>
                  <a:cubicBezTo>
                    <a:pt x="266" y="404"/>
                    <a:pt x="268" y="382"/>
                    <a:pt x="270" y="377"/>
                  </a:cubicBezTo>
                  <a:cubicBezTo>
                    <a:pt x="271" y="370"/>
                    <a:pt x="274" y="369"/>
                    <a:pt x="271" y="363"/>
                  </a:cubicBezTo>
                  <a:cubicBezTo>
                    <a:pt x="271" y="363"/>
                    <a:pt x="277" y="354"/>
                    <a:pt x="271" y="354"/>
                  </a:cubicBezTo>
                  <a:cubicBezTo>
                    <a:pt x="268" y="354"/>
                    <a:pt x="269" y="360"/>
                    <a:pt x="268" y="363"/>
                  </a:cubicBezTo>
                  <a:cubicBezTo>
                    <a:pt x="267" y="369"/>
                    <a:pt x="267" y="373"/>
                    <a:pt x="271" y="378"/>
                  </a:cubicBezTo>
                  <a:cubicBezTo>
                    <a:pt x="270" y="385"/>
                    <a:pt x="267" y="388"/>
                    <a:pt x="270" y="395"/>
                  </a:cubicBezTo>
                  <a:cubicBezTo>
                    <a:pt x="267" y="401"/>
                    <a:pt x="267" y="404"/>
                    <a:pt x="268" y="410"/>
                  </a:cubicBezTo>
                  <a:cubicBezTo>
                    <a:pt x="267" y="418"/>
                    <a:pt x="264" y="424"/>
                    <a:pt x="267" y="431"/>
                  </a:cubicBezTo>
                  <a:cubicBezTo>
                    <a:pt x="264" y="437"/>
                    <a:pt x="267" y="444"/>
                    <a:pt x="270" y="450"/>
                  </a:cubicBezTo>
                  <a:cubicBezTo>
                    <a:pt x="267" y="457"/>
                    <a:pt x="271" y="457"/>
                    <a:pt x="268" y="464"/>
                  </a:cubicBezTo>
                  <a:cubicBezTo>
                    <a:pt x="267" y="471"/>
                    <a:pt x="264" y="485"/>
                    <a:pt x="264" y="485"/>
                  </a:cubicBezTo>
                  <a:cubicBezTo>
                    <a:pt x="266" y="494"/>
                    <a:pt x="263" y="503"/>
                    <a:pt x="262" y="512"/>
                  </a:cubicBezTo>
                  <a:cubicBezTo>
                    <a:pt x="265" y="519"/>
                    <a:pt x="268" y="521"/>
                    <a:pt x="259" y="522"/>
                  </a:cubicBezTo>
                  <a:cubicBezTo>
                    <a:pt x="256" y="522"/>
                    <a:pt x="253" y="522"/>
                    <a:pt x="250" y="521"/>
                  </a:cubicBezTo>
                  <a:cubicBezTo>
                    <a:pt x="247" y="520"/>
                    <a:pt x="245" y="510"/>
                    <a:pt x="250" y="510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1105"/>
            <p:cNvSpPr>
              <a:spLocks/>
            </p:cNvSpPr>
            <p:nvPr/>
          </p:nvSpPr>
          <p:spPr bwMode="auto">
            <a:xfrm>
              <a:off x="1170" y="1129"/>
              <a:ext cx="26" cy="71"/>
            </a:xfrm>
            <a:custGeom>
              <a:avLst/>
              <a:gdLst>
                <a:gd name="T0" fmla="*/ 13 w 26"/>
                <a:gd name="T1" fmla="*/ 7 h 71"/>
                <a:gd name="T2" fmla="*/ 25 w 26"/>
                <a:gd name="T3" fmla="*/ 7 h 71"/>
                <a:gd name="T4" fmla="*/ 23 w 26"/>
                <a:gd name="T5" fmla="*/ 23 h 71"/>
                <a:gd name="T6" fmla="*/ 19 w 26"/>
                <a:gd name="T7" fmla="*/ 37 h 71"/>
                <a:gd name="T8" fmla="*/ 20 w 26"/>
                <a:gd name="T9" fmla="*/ 56 h 71"/>
                <a:gd name="T10" fmla="*/ 11 w 26"/>
                <a:gd name="T11" fmla="*/ 71 h 71"/>
                <a:gd name="T12" fmla="*/ 13 w 26"/>
                <a:gd name="T13" fmla="*/ 56 h 71"/>
                <a:gd name="T14" fmla="*/ 2 w 26"/>
                <a:gd name="T15" fmla="*/ 32 h 71"/>
                <a:gd name="T16" fmla="*/ 11 w 26"/>
                <a:gd name="T17" fmla="*/ 13 h 71"/>
                <a:gd name="T18" fmla="*/ 20 w 26"/>
                <a:gd name="T19" fmla="*/ 5 h 71"/>
                <a:gd name="T20" fmla="*/ 13 w 26"/>
                <a:gd name="T21" fmla="*/ 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71"/>
                <a:gd name="T35" fmla="*/ 26 w 26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71">
                  <a:moveTo>
                    <a:pt x="13" y="7"/>
                  </a:moveTo>
                  <a:cubicBezTo>
                    <a:pt x="19" y="3"/>
                    <a:pt x="21" y="0"/>
                    <a:pt x="25" y="7"/>
                  </a:cubicBezTo>
                  <a:cubicBezTo>
                    <a:pt x="26" y="13"/>
                    <a:pt x="26" y="17"/>
                    <a:pt x="23" y="23"/>
                  </a:cubicBezTo>
                  <a:cubicBezTo>
                    <a:pt x="22" y="28"/>
                    <a:pt x="20" y="32"/>
                    <a:pt x="19" y="37"/>
                  </a:cubicBezTo>
                  <a:cubicBezTo>
                    <a:pt x="20" y="44"/>
                    <a:pt x="23" y="50"/>
                    <a:pt x="20" y="56"/>
                  </a:cubicBezTo>
                  <a:cubicBezTo>
                    <a:pt x="19" y="64"/>
                    <a:pt x="17" y="66"/>
                    <a:pt x="11" y="71"/>
                  </a:cubicBezTo>
                  <a:cubicBezTo>
                    <a:pt x="6" y="65"/>
                    <a:pt x="10" y="62"/>
                    <a:pt x="13" y="56"/>
                  </a:cubicBezTo>
                  <a:cubicBezTo>
                    <a:pt x="15" y="45"/>
                    <a:pt x="11" y="38"/>
                    <a:pt x="2" y="32"/>
                  </a:cubicBezTo>
                  <a:cubicBezTo>
                    <a:pt x="0" y="22"/>
                    <a:pt x="5" y="20"/>
                    <a:pt x="11" y="13"/>
                  </a:cubicBezTo>
                  <a:cubicBezTo>
                    <a:pt x="19" y="4"/>
                    <a:pt x="21" y="5"/>
                    <a:pt x="20" y="5"/>
                  </a:cubicBezTo>
                  <a:cubicBezTo>
                    <a:pt x="18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1106"/>
            <p:cNvSpPr>
              <a:spLocks/>
            </p:cNvSpPr>
            <p:nvPr/>
          </p:nvSpPr>
          <p:spPr bwMode="auto">
            <a:xfrm>
              <a:off x="1096" y="1313"/>
              <a:ext cx="82" cy="466"/>
            </a:xfrm>
            <a:custGeom>
              <a:avLst/>
              <a:gdLst>
                <a:gd name="T0" fmla="*/ 2 w 264"/>
                <a:gd name="T1" fmla="*/ 0 h 285"/>
                <a:gd name="T2" fmla="*/ 2 w 264"/>
                <a:gd name="T3" fmla="*/ 110 h 285"/>
                <a:gd name="T4" fmla="*/ 2 w 264"/>
                <a:gd name="T5" fmla="*/ 281 h 285"/>
                <a:gd name="T6" fmla="*/ 2 w 264"/>
                <a:gd name="T7" fmla="*/ 538 h 285"/>
                <a:gd name="T8" fmla="*/ 2 w 264"/>
                <a:gd name="T9" fmla="*/ 564 h 285"/>
                <a:gd name="T10" fmla="*/ 2 w 264"/>
                <a:gd name="T11" fmla="*/ 821 h 285"/>
                <a:gd name="T12" fmla="*/ 2 w 264"/>
                <a:gd name="T13" fmla="*/ 1058 h 285"/>
                <a:gd name="T14" fmla="*/ 1 w 264"/>
                <a:gd name="T15" fmla="*/ 1338 h 285"/>
                <a:gd name="T16" fmla="*/ 1 w 264"/>
                <a:gd name="T17" fmla="*/ 1418 h 285"/>
                <a:gd name="T18" fmla="*/ 1 w 264"/>
                <a:gd name="T19" fmla="*/ 1499 h 285"/>
                <a:gd name="T20" fmla="*/ 1 w 264"/>
                <a:gd name="T21" fmla="*/ 1630 h 285"/>
                <a:gd name="T22" fmla="*/ 0 w 264"/>
                <a:gd name="T23" fmla="*/ 1810 h 285"/>
                <a:gd name="T24" fmla="*/ 0 w 264"/>
                <a:gd name="T25" fmla="*/ 2037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285"/>
                <a:gd name="T41" fmla="*/ 264 w 264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285">
                  <a:moveTo>
                    <a:pt x="264" y="0"/>
                  </a:moveTo>
                  <a:cubicBezTo>
                    <a:pt x="263" y="7"/>
                    <a:pt x="260" y="9"/>
                    <a:pt x="263" y="15"/>
                  </a:cubicBezTo>
                  <a:cubicBezTo>
                    <a:pt x="259" y="23"/>
                    <a:pt x="260" y="31"/>
                    <a:pt x="255" y="39"/>
                  </a:cubicBezTo>
                  <a:cubicBezTo>
                    <a:pt x="246" y="53"/>
                    <a:pt x="234" y="62"/>
                    <a:pt x="224" y="75"/>
                  </a:cubicBezTo>
                  <a:cubicBezTo>
                    <a:pt x="222" y="77"/>
                    <a:pt x="219" y="77"/>
                    <a:pt x="216" y="79"/>
                  </a:cubicBezTo>
                  <a:cubicBezTo>
                    <a:pt x="205" y="86"/>
                    <a:pt x="179" y="105"/>
                    <a:pt x="171" y="115"/>
                  </a:cubicBezTo>
                  <a:cubicBezTo>
                    <a:pt x="164" y="125"/>
                    <a:pt x="160" y="138"/>
                    <a:pt x="153" y="148"/>
                  </a:cubicBezTo>
                  <a:cubicBezTo>
                    <a:pt x="150" y="162"/>
                    <a:pt x="132" y="184"/>
                    <a:pt x="117" y="187"/>
                  </a:cubicBezTo>
                  <a:cubicBezTo>
                    <a:pt x="113" y="193"/>
                    <a:pt x="109" y="195"/>
                    <a:pt x="102" y="198"/>
                  </a:cubicBezTo>
                  <a:cubicBezTo>
                    <a:pt x="97" y="203"/>
                    <a:pt x="91" y="207"/>
                    <a:pt x="84" y="210"/>
                  </a:cubicBezTo>
                  <a:cubicBezTo>
                    <a:pt x="77" y="217"/>
                    <a:pt x="67" y="221"/>
                    <a:pt x="60" y="228"/>
                  </a:cubicBezTo>
                  <a:cubicBezTo>
                    <a:pt x="51" y="237"/>
                    <a:pt x="44" y="246"/>
                    <a:pt x="33" y="253"/>
                  </a:cubicBezTo>
                  <a:cubicBezTo>
                    <a:pt x="26" y="265"/>
                    <a:pt x="10" y="275"/>
                    <a:pt x="0" y="28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1107"/>
            <p:cNvSpPr>
              <a:spLocks/>
            </p:cNvSpPr>
            <p:nvPr/>
          </p:nvSpPr>
          <p:spPr bwMode="auto">
            <a:xfrm>
              <a:off x="1054" y="1326"/>
              <a:ext cx="127" cy="387"/>
            </a:xfrm>
            <a:custGeom>
              <a:avLst/>
              <a:gdLst>
                <a:gd name="T0" fmla="*/ 127 w 127"/>
                <a:gd name="T1" fmla="*/ 0 h 387"/>
                <a:gd name="T2" fmla="*/ 126 w 127"/>
                <a:gd name="T3" fmla="*/ 26 h 387"/>
                <a:gd name="T4" fmla="*/ 88 w 127"/>
                <a:gd name="T5" fmla="*/ 86 h 387"/>
                <a:gd name="T6" fmla="*/ 73 w 127"/>
                <a:gd name="T7" fmla="*/ 101 h 387"/>
                <a:gd name="T8" fmla="*/ 64 w 127"/>
                <a:gd name="T9" fmla="*/ 108 h 387"/>
                <a:gd name="T10" fmla="*/ 43 w 127"/>
                <a:gd name="T11" fmla="*/ 140 h 387"/>
                <a:gd name="T12" fmla="*/ 45 w 127"/>
                <a:gd name="T13" fmla="*/ 161 h 387"/>
                <a:gd name="T14" fmla="*/ 46 w 127"/>
                <a:gd name="T15" fmla="*/ 179 h 387"/>
                <a:gd name="T16" fmla="*/ 31 w 127"/>
                <a:gd name="T17" fmla="*/ 219 h 387"/>
                <a:gd name="T18" fmla="*/ 25 w 127"/>
                <a:gd name="T19" fmla="*/ 234 h 387"/>
                <a:gd name="T20" fmla="*/ 9 w 127"/>
                <a:gd name="T21" fmla="*/ 263 h 387"/>
                <a:gd name="T22" fmla="*/ 1 w 127"/>
                <a:gd name="T23" fmla="*/ 279 h 387"/>
                <a:gd name="T24" fmla="*/ 0 w 127"/>
                <a:gd name="T25" fmla="*/ 300 h 387"/>
                <a:gd name="T26" fmla="*/ 6 w 127"/>
                <a:gd name="T27" fmla="*/ 315 h 387"/>
                <a:gd name="T28" fmla="*/ 4 w 127"/>
                <a:gd name="T29" fmla="*/ 329 h 387"/>
                <a:gd name="T30" fmla="*/ 15 w 127"/>
                <a:gd name="T31" fmla="*/ 348 h 387"/>
                <a:gd name="T32" fmla="*/ 21 w 127"/>
                <a:gd name="T33" fmla="*/ 366 h 387"/>
                <a:gd name="T34" fmla="*/ 18 w 127"/>
                <a:gd name="T35" fmla="*/ 383 h 387"/>
                <a:gd name="T36" fmla="*/ 15 w 127"/>
                <a:gd name="T37" fmla="*/ 387 h 3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387"/>
                <a:gd name="T59" fmla="*/ 127 w 127"/>
                <a:gd name="T60" fmla="*/ 387 h 3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387">
                  <a:moveTo>
                    <a:pt x="127" y="0"/>
                  </a:moveTo>
                  <a:cubicBezTo>
                    <a:pt x="126" y="9"/>
                    <a:pt x="123" y="17"/>
                    <a:pt x="126" y="26"/>
                  </a:cubicBezTo>
                  <a:cubicBezTo>
                    <a:pt x="115" y="48"/>
                    <a:pt x="106" y="68"/>
                    <a:pt x="88" y="86"/>
                  </a:cubicBezTo>
                  <a:cubicBezTo>
                    <a:pt x="83" y="91"/>
                    <a:pt x="79" y="96"/>
                    <a:pt x="73" y="101"/>
                  </a:cubicBezTo>
                  <a:cubicBezTo>
                    <a:pt x="70" y="103"/>
                    <a:pt x="64" y="108"/>
                    <a:pt x="64" y="108"/>
                  </a:cubicBezTo>
                  <a:cubicBezTo>
                    <a:pt x="57" y="119"/>
                    <a:pt x="50" y="129"/>
                    <a:pt x="43" y="140"/>
                  </a:cubicBezTo>
                  <a:cubicBezTo>
                    <a:pt x="41" y="150"/>
                    <a:pt x="40" y="152"/>
                    <a:pt x="45" y="161"/>
                  </a:cubicBezTo>
                  <a:cubicBezTo>
                    <a:pt x="43" y="171"/>
                    <a:pt x="44" y="170"/>
                    <a:pt x="46" y="179"/>
                  </a:cubicBezTo>
                  <a:cubicBezTo>
                    <a:pt x="44" y="193"/>
                    <a:pt x="37" y="206"/>
                    <a:pt x="31" y="219"/>
                  </a:cubicBezTo>
                  <a:cubicBezTo>
                    <a:pt x="30" y="224"/>
                    <a:pt x="25" y="234"/>
                    <a:pt x="25" y="234"/>
                  </a:cubicBezTo>
                  <a:cubicBezTo>
                    <a:pt x="23" y="245"/>
                    <a:pt x="14" y="253"/>
                    <a:pt x="9" y="263"/>
                  </a:cubicBezTo>
                  <a:cubicBezTo>
                    <a:pt x="6" y="268"/>
                    <a:pt x="1" y="279"/>
                    <a:pt x="1" y="279"/>
                  </a:cubicBezTo>
                  <a:cubicBezTo>
                    <a:pt x="0" y="286"/>
                    <a:pt x="1" y="292"/>
                    <a:pt x="0" y="300"/>
                  </a:cubicBezTo>
                  <a:cubicBezTo>
                    <a:pt x="3" y="305"/>
                    <a:pt x="3" y="310"/>
                    <a:pt x="6" y="315"/>
                  </a:cubicBezTo>
                  <a:cubicBezTo>
                    <a:pt x="9" y="328"/>
                    <a:pt x="6" y="309"/>
                    <a:pt x="4" y="329"/>
                  </a:cubicBezTo>
                  <a:cubicBezTo>
                    <a:pt x="4" y="334"/>
                    <a:pt x="12" y="344"/>
                    <a:pt x="15" y="348"/>
                  </a:cubicBezTo>
                  <a:cubicBezTo>
                    <a:pt x="16" y="354"/>
                    <a:pt x="18" y="360"/>
                    <a:pt x="21" y="366"/>
                  </a:cubicBezTo>
                  <a:cubicBezTo>
                    <a:pt x="22" y="372"/>
                    <a:pt x="20" y="378"/>
                    <a:pt x="18" y="383"/>
                  </a:cubicBezTo>
                  <a:cubicBezTo>
                    <a:pt x="17" y="385"/>
                    <a:pt x="15" y="387"/>
                    <a:pt x="15" y="387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1108"/>
            <p:cNvSpPr>
              <a:spLocks/>
            </p:cNvSpPr>
            <p:nvPr/>
          </p:nvSpPr>
          <p:spPr bwMode="auto">
            <a:xfrm>
              <a:off x="1164" y="1314"/>
              <a:ext cx="74" cy="386"/>
            </a:xfrm>
            <a:custGeom>
              <a:avLst/>
              <a:gdLst>
                <a:gd name="T0" fmla="*/ 17 w 74"/>
                <a:gd name="T1" fmla="*/ 0 h 386"/>
                <a:gd name="T2" fmla="*/ 22 w 74"/>
                <a:gd name="T3" fmla="*/ 15 h 386"/>
                <a:gd name="T4" fmla="*/ 28 w 74"/>
                <a:gd name="T5" fmla="*/ 35 h 386"/>
                <a:gd name="T6" fmla="*/ 37 w 74"/>
                <a:gd name="T7" fmla="*/ 54 h 386"/>
                <a:gd name="T8" fmla="*/ 40 w 74"/>
                <a:gd name="T9" fmla="*/ 77 h 386"/>
                <a:gd name="T10" fmla="*/ 37 w 74"/>
                <a:gd name="T11" fmla="*/ 101 h 386"/>
                <a:gd name="T12" fmla="*/ 5 w 74"/>
                <a:gd name="T13" fmla="*/ 168 h 386"/>
                <a:gd name="T14" fmla="*/ 1 w 74"/>
                <a:gd name="T15" fmla="*/ 180 h 386"/>
                <a:gd name="T16" fmla="*/ 7 w 74"/>
                <a:gd name="T17" fmla="*/ 192 h 386"/>
                <a:gd name="T18" fmla="*/ 37 w 74"/>
                <a:gd name="T19" fmla="*/ 234 h 386"/>
                <a:gd name="T20" fmla="*/ 37 w 74"/>
                <a:gd name="T21" fmla="*/ 254 h 386"/>
                <a:gd name="T22" fmla="*/ 37 w 74"/>
                <a:gd name="T23" fmla="*/ 266 h 386"/>
                <a:gd name="T24" fmla="*/ 32 w 74"/>
                <a:gd name="T25" fmla="*/ 276 h 386"/>
                <a:gd name="T26" fmla="*/ 17 w 74"/>
                <a:gd name="T27" fmla="*/ 306 h 386"/>
                <a:gd name="T28" fmla="*/ 11 w 74"/>
                <a:gd name="T29" fmla="*/ 323 h 386"/>
                <a:gd name="T30" fmla="*/ 64 w 74"/>
                <a:gd name="T31" fmla="*/ 381 h 386"/>
                <a:gd name="T32" fmla="*/ 74 w 74"/>
                <a:gd name="T33" fmla="*/ 386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386"/>
                <a:gd name="T53" fmla="*/ 74 w 74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386">
                  <a:moveTo>
                    <a:pt x="17" y="0"/>
                  </a:moveTo>
                  <a:cubicBezTo>
                    <a:pt x="19" y="5"/>
                    <a:pt x="20" y="10"/>
                    <a:pt x="22" y="15"/>
                  </a:cubicBezTo>
                  <a:cubicBezTo>
                    <a:pt x="23" y="22"/>
                    <a:pt x="26" y="28"/>
                    <a:pt x="28" y="35"/>
                  </a:cubicBezTo>
                  <a:cubicBezTo>
                    <a:pt x="24" y="43"/>
                    <a:pt x="33" y="47"/>
                    <a:pt x="37" y="54"/>
                  </a:cubicBezTo>
                  <a:cubicBezTo>
                    <a:pt x="39" y="62"/>
                    <a:pt x="37" y="69"/>
                    <a:pt x="40" y="77"/>
                  </a:cubicBezTo>
                  <a:cubicBezTo>
                    <a:pt x="41" y="88"/>
                    <a:pt x="42" y="92"/>
                    <a:pt x="37" y="101"/>
                  </a:cubicBezTo>
                  <a:cubicBezTo>
                    <a:pt x="34" y="125"/>
                    <a:pt x="19" y="149"/>
                    <a:pt x="5" y="168"/>
                  </a:cubicBezTo>
                  <a:cubicBezTo>
                    <a:pt x="4" y="172"/>
                    <a:pt x="0" y="176"/>
                    <a:pt x="1" y="180"/>
                  </a:cubicBezTo>
                  <a:cubicBezTo>
                    <a:pt x="2" y="184"/>
                    <a:pt x="7" y="192"/>
                    <a:pt x="7" y="192"/>
                  </a:cubicBezTo>
                  <a:cubicBezTo>
                    <a:pt x="10" y="205"/>
                    <a:pt x="26" y="227"/>
                    <a:pt x="37" y="234"/>
                  </a:cubicBezTo>
                  <a:cubicBezTo>
                    <a:pt x="40" y="240"/>
                    <a:pt x="37" y="254"/>
                    <a:pt x="37" y="254"/>
                  </a:cubicBezTo>
                  <a:cubicBezTo>
                    <a:pt x="38" y="259"/>
                    <a:pt x="39" y="261"/>
                    <a:pt x="37" y="266"/>
                  </a:cubicBezTo>
                  <a:cubicBezTo>
                    <a:pt x="36" y="269"/>
                    <a:pt x="32" y="276"/>
                    <a:pt x="32" y="276"/>
                  </a:cubicBezTo>
                  <a:cubicBezTo>
                    <a:pt x="30" y="286"/>
                    <a:pt x="23" y="298"/>
                    <a:pt x="17" y="306"/>
                  </a:cubicBezTo>
                  <a:cubicBezTo>
                    <a:pt x="16" y="312"/>
                    <a:pt x="13" y="317"/>
                    <a:pt x="11" y="323"/>
                  </a:cubicBezTo>
                  <a:cubicBezTo>
                    <a:pt x="7" y="348"/>
                    <a:pt x="41" y="377"/>
                    <a:pt x="64" y="381"/>
                  </a:cubicBezTo>
                  <a:cubicBezTo>
                    <a:pt x="67" y="383"/>
                    <a:pt x="72" y="383"/>
                    <a:pt x="74" y="38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1109"/>
            <p:cNvSpPr>
              <a:spLocks/>
            </p:cNvSpPr>
            <p:nvPr/>
          </p:nvSpPr>
          <p:spPr bwMode="auto">
            <a:xfrm>
              <a:off x="1189" y="1313"/>
              <a:ext cx="216" cy="256"/>
            </a:xfrm>
            <a:custGeom>
              <a:avLst/>
              <a:gdLst>
                <a:gd name="T0" fmla="*/ 0 w 216"/>
                <a:gd name="T1" fmla="*/ 0 h 256"/>
                <a:gd name="T2" fmla="*/ 19 w 216"/>
                <a:gd name="T3" fmla="*/ 40 h 256"/>
                <a:gd name="T4" fmla="*/ 78 w 216"/>
                <a:gd name="T5" fmla="*/ 75 h 256"/>
                <a:gd name="T6" fmla="*/ 90 w 216"/>
                <a:gd name="T7" fmla="*/ 100 h 256"/>
                <a:gd name="T8" fmla="*/ 96 w 216"/>
                <a:gd name="T9" fmla="*/ 120 h 256"/>
                <a:gd name="T10" fmla="*/ 100 w 216"/>
                <a:gd name="T11" fmla="*/ 144 h 256"/>
                <a:gd name="T12" fmla="*/ 180 w 216"/>
                <a:gd name="T13" fmla="*/ 202 h 256"/>
                <a:gd name="T14" fmla="*/ 207 w 216"/>
                <a:gd name="T15" fmla="*/ 244 h 256"/>
                <a:gd name="T16" fmla="*/ 216 w 216"/>
                <a:gd name="T17" fmla="*/ 255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56"/>
                <a:gd name="T29" fmla="*/ 216 w 216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56">
                  <a:moveTo>
                    <a:pt x="0" y="0"/>
                  </a:moveTo>
                  <a:cubicBezTo>
                    <a:pt x="5" y="12"/>
                    <a:pt x="8" y="31"/>
                    <a:pt x="19" y="40"/>
                  </a:cubicBezTo>
                  <a:cubicBezTo>
                    <a:pt x="35" y="54"/>
                    <a:pt x="59" y="65"/>
                    <a:pt x="78" y="75"/>
                  </a:cubicBezTo>
                  <a:cubicBezTo>
                    <a:pt x="83" y="83"/>
                    <a:pt x="86" y="91"/>
                    <a:pt x="90" y="100"/>
                  </a:cubicBezTo>
                  <a:cubicBezTo>
                    <a:pt x="91" y="109"/>
                    <a:pt x="92" y="113"/>
                    <a:pt x="96" y="120"/>
                  </a:cubicBezTo>
                  <a:cubicBezTo>
                    <a:pt x="97" y="126"/>
                    <a:pt x="98" y="139"/>
                    <a:pt x="100" y="144"/>
                  </a:cubicBezTo>
                  <a:cubicBezTo>
                    <a:pt x="109" y="166"/>
                    <a:pt x="159" y="190"/>
                    <a:pt x="180" y="202"/>
                  </a:cubicBezTo>
                  <a:cubicBezTo>
                    <a:pt x="190" y="215"/>
                    <a:pt x="194" y="233"/>
                    <a:pt x="207" y="244"/>
                  </a:cubicBezTo>
                  <a:cubicBezTo>
                    <a:pt x="214" y="256"/>
                    <a:pt x="210" y="255"/>
                    <a:pt x="216" y="25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3" name="Group 1110"/>
          <p:cNvGrpSpPr>
            <a:grpSpLocks/>
          </p:cNvGrpSpPr>
          <p:nvPr/>
        </p:nvGrpSpPr>
        <p:grpSpPr bwMode="auto">
          <a:xfrm>
            <a:off x="2986088" y="3285703"/>
            <a:ext cx="1038225" cy="2474913"/>
            <a:chOff x="922" y="789"/>
            <a:chExt cx="483" cy="990"/>
          </a:xfrm>
        </p:grpSpPr>
        <p:sp>
          <p:nvSpPr>
            <p:cNvPr id="44" name="Freeform 1111"/>
            <p:cNvSpPr>
              <a:spLocks/>
            </p:cNvSpPr>
            <p:nvPr/>
          </p:nvSpPr>
          <p:spPr bwMode="auto">
            <a:xfrm>
              <a:off x="922" y="789"/>
              <a:ext cx="471" cy="522"/>
            </a:xfrm>
            <a:custGeom>
              <a:avLst/>
              <a:gdLst>
                <a:gd name="T0" fmla="*/ 252 w 471"/>
                <a:gd name="T1" fmla="*/ 488 h 522"/>
                <a:gd name="T2" fmla="*/ 250 w 471"/>
                <a:gd name="T3" fmla="*/ 447 h 522"/>
                <a:gd name="T4" fmla="*/ 253 w 471"/>
                <a:gd name="T5" fmla="*/ 411 h 522"/>
                <a:gd name="T6" fmla="*/ 247 w 471"/>
                <a:gd name="T7" fmla="*/ 356 h 522"/>
                <a:gd name="T8" fmla="*/ 244 w 471"/>
                <a:gd name="T9" fmla="*/ 329 h 522"/>
                <a:gd name="T10" fmla="*/ 246 w 471"/>
                <a:gd name="T11" fmla="*/ 287 h 522"/>
                <a:gd name="T12" fmla="*/ 246 w 471"/>
                <a:gd name="T13" fmla="*/ 260 h 522"/>
                <a:gd name="T14" fmla="*/ 238 w 471"/>
                <a:gd name="T15" fmla="*/ 222 h 522"/>
                <a:gd name="T16" fmla="*/ 205 w 471"/>
                <a:gd name="T17" fmla="*/ 176 h 522"/>
                <a:gd name="T18" fmla="*/ 154 w 471"/>
                <a:gd name="T19" fmla="*/ 125 h 522"/>
                <a:gd name="T20" fmla="*/ 100 w 471"/>
                <a:gd name="T21" fmla="*/ 161 h 522"/>
                <a:gd name="T22" fmla="*/ 28 w 471"/>
                <a:gd name="T23" fmla="*/ 237 h 522"/>
                <a:gd name="T24" fmla="*/ 0 w 471"/>
                <a:gd name="T25" fmla="*/ 252 h 522"/>
                <a:gd name="T26" fmla="*/ 57 w 471"/>
                <a:gd name="T27" fmla="*/ 192 h 522"/>
                <a:gd name="T28" fmla="*/ 99 w 471"/>
                <a:gd name="T29" fmla="*/ 144 h 522"/>
                <a:gd name="T30" fmla="*/ 148 w 471"/>
                <a:gd name="T31" fmla="*/ 102 h 522"/>
                <a:gd name="T32" fmla="*/ 157 w 471"/>
                <a:gd name="T33" fmla="*/ 119 h 522"/>
                <a:gd name="T34" fmla="*/ 169 w 471"/>
                <a:gd name="T35" fmla="*/ 120 h 522"/>
                <a:gd name="T36" fmla="*/ 201 w 471"/>
                <a:gd name="T37" fmla="*/ 149 h 522"/>
                <a:gd name="T38" fmla="*/ 249 w 471"/>
                <a:gd name="T39" fmla="*/ 210 h 522"/>
                <a:gd name="T40" fmla="*/ 252 w 471"/>
                <a:gd name="T41" fmla="*/ 189 h 522"/>
                <a:gd name="T42" fmla="*/ 250 w 471"/>
                <a:gd name="T43" fmla="*/ 144 h 522"/>
                <a:gd name="T44" fmla="*/ 258 w 471"/>
                <a:gd name="T45" fmla="*/ 98 h 522"/>
                <a:gd name="T46" fmla="*/ 255 w 471"/>
                <a:gd name="T47" fmla="*/ 54 h 522"/>
                <a:gd name="T48" fmla="*/ 255 w 471"/>
                <a:gd name="T49" fmla="*/ 27 h 522"/>
                <a:gd name="T50" fmla="*/ 255 w 471"/>
                <a:gd name="T51" fmla="*/ 11 h 522"/>
                <a:gd name="T52" fmla="*/ 262 w 471"/>
                <a:gd name="T53" fmla="*/ 47 h 522"/>
                <a:gd name="T54" fmla="*/ 259 w 471"/>
                <a:gd name="T55" fmla="*/ 83 h 522"/>
                <a:gd name="T56" fmla="*/ 259 w 471"/>
                <a:gd name="T57" fmla="*/ 120 h 522"/>
                <a:gd name="T58" fmla="*/ 256 w 471"/>
                <a:gd name="T59" fmla="*/ 158 h 522"/>
                <a:gd name="T60" fmla="*/ 264 w 471"/>
                <a:gd name="T61" fmla="*/ 174 h 522"/>
                <a:gd name="T62" fmla="*/ 357 w 471"/>
                <a:gd name="T63" fmla="*/ 114 h 522"/>
                <a:gd name="T64" fmla="*/ 369 w 471"/>
                <a:gd name="T65" fmla="*/ 137 h 522"/>
                <a:gd name="T66" fmla="*/ 384 w 471"/>
                <a:gd name="T67" fmla="*/ 171 h 522"/>
                <a:gd name="T68" fmla="*/ 367 w 471"/>
                <a:gd name="T69" fmla="*/ 167 h 522"/>
                <a:gd name="T70" fmla="*/ 312 w 471"/>
                <a:gd name="T71" fmla="*/ 138 h 522"/>
                <a:gd name="T72" fmla="*/ 262 w 471"/>
                <a:gd name="T73" fmla="*/ 210 h 522"/>
                <a:gd name="T74" fmla="*/ 262 w 471"/>
                <a:gd name="T75" fmla="*/ 246 h 522"/>
                <a:gd name="T76" fmla="*/ 258 w 471"/>
                <a:gd name="T77" fmla="*/ 299 h 522"/>
                <a:gd name="T78" fmla="*/ 273 w 471"/>
                <a:gd name="T79" fmla="*/ 315 h 522"/>
                <a:gd name="T80" fmla="*/ 342 w 471"/>
                <a:gd name="T81" fmla="*/ 257 h 522"/>
                <a:gd name="T82" fmla="*/ 411 w 471"/>
                <a:gd name="T83" fmla="*/ 321 h 522"/>
                <a:gd name="T84" fmla="*/ 451 w 471"/>
                <a:gd name="T85" fmla="*/ 365 h 522"/>
                <a:gd name="T86" fmla="*/ 471 w 471"/>
                <a:gd name="T87" fmla="*/ 390 h 522"/>
                <a:gd name="T88" fmla="*/ 435 w 471"/>
                <a:gd name="T89" fmla="*/ 375 h 522"/>
                <a:gd name="T90" fmla="*/ 405 w 471"/>
                <a:gd name="T91" fmla="*/ 335 h 522"/>
                <a:gd name="T92" fmla="*/ 373 w 471"/>
                <a:gd name="T93" fmla="*/ 309 h 522"/>
                <a:gd name="T94" fmla="*/ 333 w 471"/>
                <a:gd name="T95" fmla="*/ 294 h 522"/>
                <a:gd name="T96" fmla="*/ 268 w 471"/>
                <a:gd name="T97" fmla="*/ 354 h 522"/>
                <a:gd name="T98" fmla="*/ 264 w 471"/>
                <a:gd name="T99" fmla="*/ 389 h 522"/>
                <a:gd name="T100" fmla="*/ 271 w 471"/>
                <a:gd name="T101" fmla="*/ 363 h 522"/>
                <a:gd name="T102" fmla="*/ 268 w 471"/>
                <a:gd name="T103" fmla="*/ 363 h 522"/>
                <a:gd name="T104" fmla="*/ 270 w 471"/>
                <a:gd name="T105" fmla="*/ 395 h 522"/>
                <a:gd name="T106" fmla="*/ 267 w 471"/>
                <a:gd name="T107" fmla="*/ 431 h 522"/>
                <a:gd name="T108" fmla="*/ 268 w 471"/>
                <a:gd name="T109" fmla="*/ 464 h 522"/>
                <a:gd name="T110" fmla="*/ 262 w 471"/>
                <a:gd name="T111" fmla="*/ 512 h 522"/>
                <a:gd name="T112" fmla="*/ 250 w 471"/>
                <a:gd name="T113" fmla="*/ 521 h 5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22"/>
                <a:gd name="T173" fmla="*/ 471 w 471"/>
                <a:gd name="T174" fmla="*/ 522 h 5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22">
                  <a:moveTo>
                    <a:pt x="250" y="510"/>
                  </a:moveTo>
                  <a:cubicBezTo>
                    <a:pt x="249" y="502"/>
                    <a:pt x="248" y="495"/>
                    <a:pt x="252" y="488"/>
                  </a:cubicBezTo>
                  <a:cubicBezTo>
                    <a:pt x="248" y="479"/>
                    <a:pt x="248" y="470"/>
                    <a:pt x="252" y="461"/>
                  </a:cubicBezTo>
                  <a:cubicBezTo>
                    <a:pt x="249" y="454"/>
                    <a:pt x="253" y="454"/>
                    <a:pt x="250" y="447"/>
                  </a:cubicBezTo>
                  <a:cubicBezTo>
                    <a:pt x="253" y="441"/>
                    <a:pt x="249" y="440"/>
                    <a:pt x="252" y="434"/>
                  </a:cubicBezTo>
                  <a:cubicBezTo>
                    <a:pt x="253" y="427"/>
                    <a:pt x="252" y="419"/>
                    <a:pt x="253" y="411"/>
                  </a:cubicBezTo>
                  <a:cubicBezTo>
                    <a:pt x="251" y="400"/>
                    <a:pt x="248" y="389"/>
                    <a:pt x="246" y="378"/>
                  </a:cubicBezTo>
                  <a:cubicBezTo>
                    <a:pt x="247" y="371"/>
                    <a:pt x="246" y="364"/>
                    <a:pt x="247" y="356"/>
                  </a:cubicBezTo>
                  <a:cubicBezTo>
                    <a:pt x="246" y="349"/>
                    <a:pt x="243" y="348"/>
                    <a:pt x="246" y="342"/>
                  </a:cubicBezTo>
                  <a:cubicBezTo>
                    <a:pt x="243" y="336"/>
                    <a:pt x="247" y="335"/>
                    <a:pt x="244" y="329"/>
                  </a:cubicBezTo>
                  <a:cubicBezTo>
                    <a:pt x="243" y="323"/>
                    <a:pt x="244" y="318"/>
                    <a:pt x="243" y="312"/>
                  </a:cubicBezTo>
                  <a:cubicBezTo>
                    <a:pt x="244" y="303"/>
                    <a:pt x="242" y="295"/>
                    <a:pt x="246" y="287"/>
                  </a:cubicBezTo>
                  <a:cubicBezTo>
                    <a:pt x="243" y="280"/>
                    <a:pt x="247" y="280"/>
                    <a:pt x="244" y="273"/>
                  </a:cubicBezTo>
                  <a:cubicBezTo>
                    <a:pt x="247" y="267"/>
                    <a:pt x="243" y="266"/>
                    <a:pt x="246" y="260"/>
                  </a:cubicBezTo>
                  <a:cubicBezTo>
                    <a:pt x="243" y="254"/>
                    <a:pt x="247" y="251"/>
                    <a:pt x="244" y="245"/>
                  </a:cubicBezTo>
                  <a:cubicBezTo>
                    <a:pt x="247" y="236"/>
                    <a:pt x="241" y="230"/>
                    <a:pt x="238" y="222"/>
                  </a:cubicBezTo>
                  <a:cubicBezTo>
                    <a:pt x="237" y="215"/>
                    <a:pt x="234" y="208"/>
                    <a:pt x="228" y="204"/>
                  </a:cubicBezTo>
                  <a:cubicBezTo>
                    <a:pt x="223" y="195"/>
                    <a:pt x="214" y="181"/>
                    <a:pt x="205" y="176"/>
                  </a:cubicBezTo>
                  <a:cubicBezTo>
                    <a:pt x="197" y="162"/>
                    <a:pt x="182" y="154"/>
                    <a:pt x="171" y="143"/>
                  </a:cubicBezTo>
                  <a:cubicBezTo>
                    <a:pt x="164" y="135"/>
                    <a:pt x="162" y="130"/>
                    <a:pt x="154" y="125"/>
                  </a:cubicBezTo>
                  <a:cubicBezTo>
                    <a:pt x="149" y="119"/>
                    <a:pt x="147" y="120"/>
                    <a:pt x="141" y="116"/>
                  </a:cubicBezTo>
                  <a:cubicBezTo>
                    <a:pt x="121" y="120"/>
                    <a:pt x="116" y="153"/>
                    <a:pt x="100" y="161"/>
                  </a:cubicBezTo>
                  <a:cubicBezTo>
                    <a:pt x="98" y="173"/>
                    <a:pt x="78" y="197"/>
                    <a:pt x="67" y="204"/>
                  </a:cubicBezTo>
                  <a:cubicBezTo>
                    <a:pt x="59" y="217"/>
                    <a:pt x="41" y="229"/>
                    <a:pt x="28" y="237"/>
                  </a:cubicBezTo>
                  <a:cubicBezTo>
                    <a:pt x="23" y="243"/>
                    <a:pt x="11" y="250"/>
                    <a:pt x="4" y="254"/>
                  </a:cubicBezTo>
                  <a:cubicBezTo>
                    <a:pt x="3" y="253"/>
                    <a:pt x="0" y="253"/>
                    <a:pt x="0" y="252"/>
                  </a:cubicBezTo>
                  <a:cubicBezTo>
                    <a:pt x="2" y="243"/>
                    <a:pt x="20" y="226"/>
                    <a:pt x="27" y="222"/>
                  </a:cubicBezTo>
                  <a:cubicBezTo>
                    <a:pt x="35" y="211"/>
                    <a:pt x="46" y="199"/>
                    <a:pt x="57" y="192"/>
                  </a:cubicBezTo>
                  <a:cubicBezTo>
                    <a:pt x="64" y="182"/>
                    <a:pt x="73" y="174"/>
                    <a:pt x="82" y="165"/>
                  </a:cubicBezTo>
                  <a:cubicBezTo>
                    <a:pt x="89" y="158"/>
                    <a:pt x="91" y="149"/>
                    <a:pt x="99" y="144"/>
                  </a:cubicBezTo>
                  <a:cubicBezTo>
                    <a:pt x="107" y="133"/>
                    <a:pt x="120" y="121"/>
                    <a:pt x="132" y="114"/>
                  </a:cubicBezTo>
                  <a:cubicBezTo>
                    <a:pt x="136" y="108"/>
                    <a:pt x="142" y="106"/>
                    <a:pt x="148" y="102"/>
                  </a:cubicBezTo>
                  <a:cubicBezTo>
                    <a:pt x="152" y="113"/>
                    <a:pt x="156" y="121"/>
                    <a:pt x="162" y="131"/>
                  </a:cubicBezTo>
                  <a:cubicBezTo>
                    <a:pt x="163" y="124"/>
                    <a:pt x="165" y="121"/>
                    <a:pt x="157" y="119"/>
                  </a:cubicBezTo>
                  <a:cubicBezTo>
                    <a:pt x="156" y="113"/>
                    <a:pt x="146" y="109"/>
                    <a:pt x="156" y="111"/>
                  </a:cubicBezTo>
                  <a:cubicBezTo>
                    <a:pt x="160" y="118"/>
                    <a:pt x="163" y="116"/>
                    <a:pt x="169" y="120"/>
                  </a:cubicBezTo>
                  <a:cubicBezTo>
                    <a:pt x="173" y="126"/>
                    <a:pt x="180" y="131"/>
                    <a:pt x="186" y="135"/>
                  </a:cubicBezTo>
                  <a:cubicBezTo>
                    <a:pt x="187" y="142"/>
                    <a:pt x="195" y="145"/>
                    <a:pt x="201" y="149"/>
                  </a:cubicBezTo>
                  <a:cubicBezTo>
                    <a:pt x="206" y="156"/>
                    <a:pt x="220" y="172"/>
                    <a:pt x="228" y="174"/>
                  </a:cubicBezTo>
                  <a:cubicBezTo>
                    <a:pt x="230" y="186"/>
                    <a:pt x="242" y="200"/>
                    <a:pt x="249" y="210"/>
                  </a:cubicBezTo>
                  <a:cubicBezTo>
                    <a:pt x="251" y="218"/>
                    <a:pt x="251" y="227"/>
                    <a:pt x="253" y="207"/>
                  </a:cubicBezTo>
                  <a:cubicBezTo>
                    <a:pt x="252" y="201"/>
                    <a:pt x="253" y="195"/>
                    <a:pt x="252" y="189"/>
                  </a:cubicBezTo>
                  <a:cubicBezTo>
                    <a:pt x="252" y="183"/>
                    <a:pt x="256" y="173"/>
                    <a:pt x="253" y="167"/>
                  </a:cubicBezTo>
                  <a:cubicBezTo>
                    <a:pt x="251" y="159"/>
                    <a:pt x="253" y="152"/>
                    <a:pt x="250" y="144"/>
                  </a:cubicBezTo>
                  <a:cubicBezTo>
                    <a:pt x="252" y="137"/>
                    <a:pt x="253" y="133"/>
                    <a:pt x="252" y="126"/>
                  </a:cubicBezTo>
                  <a:cubicBezTo>
                    <a:pt x="254" y="117"/>
                    <a:pt x="254" y="107"/>
                    <a:pt x="258" y="98"/>
                  </a:cubicBezTo>
                  <a:cubicBezTo>
                    <a:pt x="256" y="93"/>
                    <a:pt x="255" y="88"/>
                    <a:pt x="253" y="83"/>
                  </a:cubicBezTo>
                  <a:cubicBezTo>
                    <a:pt x="255" y="71"/>
                    <a:pt x="253" y="66"/>
                    <a:pt x="255" y="54"/>
                  </a:cubicBezTo>
                  <a:cubicBezTo>
                    <a:pt x="252" y="48"/>
                    <a:pt x="256" y="47"/>
                    <a:pt x="253" y="41"/>
                  </a:cubicBezTo>
                  <a:cubicBezTo>
                    <a:pt x="256" y="34"/>
                    <a:pt x="252" y="34"/>
                    <a:pt x="255" y="27"/>
                  </a:cubicBezTo>
                  <a:cubicBezTo>
                    <a:pt x="257" y="18"/>
                    <a:pt x="254" y="9"/>
                    <a:pt x="258" y="0"/>
                  </a:cubicBezTo>
                  <a:cubicBezTo>
                    <a:pt x="258" y="0"/>
                    <a:pt x="256" y="7"/>
                    <a:pt x="255" y="11"/>
                  </a:cubicBezTo>
                  <a:cubicBezTo>
                    <a:pt x="256" y="17"/>
                    <a:pt x="259" y="20"/>
                    <a:pt x="261" y="26"/>
                  </a:cubicBezTo>
                  <a:cubicBezTo>
                    <a:pt x="262" y="33"/>
                    <a:pt x="261" y="40"/>
                    <a:pt x="262" y="47"/>
                  </a:cubicBezTo>
                  <a:cubicBezTo>
                    <a:pt x="261" y="52"/>
                    <a:pt x="259" y="57"/>
                    <a:pt x="258" y="62"/>
                  </a:cubicBezTo>
                  <a:cubicBezTo>
                    <a:pt x="259" y="70"/>
                    <a:pt x="262" y="75"/>
                    <a:pt x="259" y="83"/>
                  </a:cubicBezTo>
                  <a:cubicBezTo>
                    <a:pt x="260" y="90"/>
                    <a:pt x="258" y="99"/>
                    <a:pt x="261" y="105"/>
                  </a:cubicBezTo>
                  <a:cubicBezTo>
                    <a:pt x="258" y="112"/>
                    <a:pt x="261" y="113"/>
                    <a:pt x="259" y="120"/>
                  </a:cubicBezTo>
                  <a:cubicBezTo>
                    <a:pt x="262" y="126"/>
                    <a:pt x="258" y="129"/>
                    <a:pt x="261" y="135"/>
                  </a:cubicBezTo>
                  <a:cubicBezTo>
                    <a:pt x="258" y="143"/>
                    <a:pt x="259" y="150"/>
                    <a:pt x="256" y="158"/>
                  </a:cubicBezTo>
                  <a:cubicBezTo>
                    <a:pt x="257" y="159"/>
                    <a:pt x="258" y="161"/>
                    <a:pt x="258" y="162"/>
                  </a:cubicBezTo>
                  <a:cubicBezTo>
                    <a:pt x="258" y="175"/>
                    <a:pt x="248" y="183"/>
                    <a:pt x="264" y="174"/>
                  </a:cubicBezTo>
                  <a:cubicBezTo>
                    <a:pt x="287" y="143"/>
                    <a:pt x="311" y="114"/>
                    <a:pt x="334" y="83"/>
                  </a:cubicBezTo>
                  <a:cubicBezTo>
                    <a:pt x="346" y="85"/>
                    <a:pt x="350" y="105"/>
                    <a:pt x="357" y="114"/>
                  </a:cubicBezTo>
                  <a:cubicBezTo>
                    <a:pt x="359" y="124"/>
                    <a:pt x="356" y="114"/>
                    <a:pt x="363" y="125"/>
                  </a:cubicBezTo>
                  <a:cubicBezTo>
                    <a:pt x="365" y="129"/>
                    <a:pt x="369" y="137"/>
                    <a:pt x="369" y="137"/>
                  </a:cubicBezTo>
                  <a:cubicBezTo>
                    <a:pt x="370" y="143"/>
                    <a:pt x="373" y="146"/>
                    <a:pt x="375" y="152"/>
                  </a:cubicBezTo>
                  <a:cubicBezTo>
                    <a:pt x="376" y="159"/>
                    <a:pt x="380" y="165"/>
                    <a:pt x="384" y="171"/>
                  </a:cubicBezTo>
                  <a:cubicBezTo>
                    <a:pt x="385" y="176"/>
                    <a:pt x="381" y="187"/>
                    <a:pt x="387" y="177"/>
                  </a:cubicBezTo>
                  <a:cubicBezTo>
                    <a:pt x="382" y="171"/>
                    <a:pt x="375" y="168"/>
                    <a:pt x="367" y="167"/>
                  </a:cubicBezTo>
                  <a:cubicBezTo>
                    <a:pt x="352" y="156"/>
                    <a:pt x="345" y="134"/>
                    <a:pt x="334" y="119"/>
                  </a:cubicBezTo>
                  <a:cubicBezTo>
                    <a:pt x="331" y="106"/>
                    <a:pt x="318" y="134"/>
                    <a:pt x="312" y="138"/>
                  </a:cubicBezTo>
                  <a:cubicBezTo>
                    <a:pt x="303" y="153"/>
                    <a:pt x="285" y="181"/>
                    <a:pt x="271" y="192"/>
                  </a:cubicBezTo>
                  <a:cubicBezTo>
                    <a:pt x="270" y="199"/>
                    <a:pt x="265" y="204"/>
                    <a:pt x="262" y="210"/>
                  </a:cubicBezTo>
                  <a:cubicBezTo>
                    <a:pt x="264" y="218"/>
                    <a:pt x="265" y="223"/>
                    <a:pt x="264" y="231"/>
                  </a:cubicBezTo>
                  <a:cubicBezTo>
                    <a:pt x="265" y="237"/>
                    <a:pt x="265" y="241"/>
                    <a:pt x="262" y="246"/>
                  </a:cubicBezTo>
                  <a:cubicBezTo>
                    <a:pt x="265" y="253"/>
                    <a:pt x="260" y="265"/>
                    <a:pt x="259" y="273"/>
                  </a:cubicBezTo>
                  <a:cubicBezTo>
                    <a:pt x="262" y="280"/>
                    <a:pt x="259" y="291"/>
                    <a:pt x="258" y="299"/>
                  </a:cubicBezTo>
                  <a:cubicBezTo>
                    <a:pt x="260" y="309"/>
                    <a:pt x="256" y="318"/>
                    <a:pt x="261" y="327"/>
                  </a:cubicBezTo>
                  <a:cubicBezTo>
                    <a:pt x="256" y="340"/>
                    <a:pt x="270" y="319"/>
                    <a:pt x="273" y="315"/>
                  </a:cubicBezTo>
                  <a:cubicBezTo>
                    <a:pt x="276" y="311"/>
                    <a:pt x="280" y="308"/>
                    <a:pt x="283" y="303"/>
                  </a:cubicBezTo>
                  <a:cubicBezTo>
                    <a:pt x="296" y="284"/>
                    <a:pt x="319" y="262"/>
                    <a:pt x="342" y="257"/>
                  </a:cubicBezTo>
                  <a:cubicBezTo>
                    <a:pt x="359" y="248"/>
                    <a:pt x="370" y="273"/>
                    <a:pt x="381" y="282"/>
                  </a:cubicBezTo>
                  <a:cubicBezTo>
                    <a:pt x="388" y="294"/>
                    <a:pt x="399" y="314"/>
                    <a:pt x="411" y="321"/>
                  </a:cubicBezTo>
                  <a:cubicBezTo>
                    <a:pt x="418" y="333"/>
                    <a:pt x="431" y="344"/>
                    <a:pt x="441" y="354"/>
                  </a:cubicBezTo>
                  <a:cubicBezTo>
                    <a:pt x="452" y="365"/>
                    <a:pt x="437" y="353"/>
                    <a:pt x="451" y="365"/>
                  </a:cubicBezTo>
                  <a:cubicBezTo>
                    <a:pt x="454" y="367"/>
                    <a:pt x="460" y="372"/>
                    <a:pt x="460" y="372"/>
                  </a:cubicBezTo>
                  <a:cubicBezTo>
                    <a:pt x="462" y="378"/>
                    <a:pt x="467" y="385"/>
                    <a:pt x="471" y="390"/>
                  </a:cubicBezTo>
                  <a:cubicBezTo>
                    <a:pt x="465" y="400"/>
                    <a:pt x="460" y="392"/>
                    <a:pt x="454" y="387"/>
                  </a:cubicBezTo>
                  <a:cubicBezTo>
                    <a:pt x="448" y="382"/>
                    <a:pt x="440" y="380"/>
                    <a:pt x="435" y="375"/>
                  </a:cubicBezTo>
                  <a:cubicBezTo>
                    <a:pt x="430" y="370"/>
                    <a:pt x="426" y="363"/>
                    <a:pt x="421" y="357"/>
                  </a:cubicBezTo>
                  <a:cubicBezTo>
                    <a:pt x="420" y="349"/>
                    <a:pt x="412" y="340"/>
                    <a:pt x="405" y="335"/>
                  </a:cubicBezTo>
                  <a:cubicBezTo>
                    <a:pt x="401" y="329"/>
                    <a:pt x="394" y="324"/>
                    <a:pt x="388" y="320"/>
                  </a:cubicBezTo>
                  <a:cubicBezTo>
                    <a:pt x="383" y="314"/>
                    <a:pt x="380" y="312"/>
                    <a:pt x="373" y="309"/>
                  </a:cubicBezTo>
                  <a:cubicBezTo>
                    <a:pt x="368" y="302"/>
                    <a:pt x="361" y="295"/>
                    <a:pt x="352" y="293"/>
                  </a:cubicBezTo>
                  <a:cubicBezTo>
                    <a:pt x="345" y="284"/>
                    <a:pt x="342" y="287"/>
                    <a:pt x="333" y="294"/>
                  </a:cubicBezTo>
                  <a:cubicBezTo>
                    <a:pt x="321" y="303"/>
                    <a:pt x="313" y="322"/>
                    <a:pt x="300" y="330"/>
                  </a:cubicBezTo>
                  <a:cubicBezTo>
                    <a:pt x="288" y="337"/>
                    <a:pt x="279" y="346"/>
                    <a:pt x="268" y="354"/>
                  </a:cubicBezTo>
                  <a:cubicBezTo>
                    <a:pt x="263" y="362"/>
                    <a:pt x="259" y="369"/>
                    <a:pt x="256" y="377"/>
                  </a:cubicBezTo>
                  <a:cubicBezTo>
                    <a:pt x="259" y="383"/>
                    <a:pt x="258" y="385"/>
                    <a:pt x="264" y="389"/>
                  </a:cubicBezTo>
                  <a:cubicBezTo>
                    <a:pt x="266" y="404"/>
                    <a:pt x="268" y="382"/>
                    <a:pt x="270" y="377"/>
                  </a:cubicBezTo>
                  <a:cubicBezTo>
                    <a:pt x="271" y="370"/>
                    <a:pt x="274" y="369"/>
                    <a:pt x="271" y="363"/>
                  </a:cubicBezTo>
                  <a:cubicBezTo>
                    <a:pt x="271" y="363"/>
                    <a:pt x="277" y="354"/>
                    <a:pt x="271" y="354"/>
                  </a:cubicBezTo>
                  <a:cubicBezTo>
                    <a:pt x="268" y="354"/>
                    <a:pt x="269" y="360"/>
                    <a:pt x="268" y="363"/>
                  </a:cubicBezTo>
                  <a:cubicBezTo>
                    <a:pt x="267" y="369"/>
                    <a:pt x="267" y="373"/>
                    <a:pt x="271" y="378"/>
                  </a:cubicBezTo>
                  <a:cubicBezTo>
                    <a:pt x="270" y="385"/>
                    <a:pt x="267" y="388"/>
                    <a:pt x="270" y="395"/>
                  </a:cubicBezTo>
                  <a:cubicBezTo>
                    <a:pt x="267" y="401"/>
                    <a:pt x="267" y="404"/>
                    <a:pt x="268" y="410"/>
                  </a:cubicBezTo>
                  <a:cubicBezTo>
                    <a:pt x="267" y="418"/>
                    <a:pt x="264" y="424"/>
                    <a:pt x="267" y="431"/>
                  </a:cubicBezTo>
                  <a:cubicBezTo>
                    <a:pt x="264" y="437"/>
                    <a:pt x="267" y="444"/>
                    <a:pt x="270" y="450"/>
                  </a:cubicBezTo>
                  <a:cubicBezTo>
                    <a:pt x="267" y="457"/>
                    <a:pt x="271" y="457"/>
                    <a:pt x="268" y="464"/>
                  </a:cubicBezTo>
                  <a:cubicBezTo>
                    <a:pt x="267" y="471"/>
                    <a:pt x="264" y="485"/>
                    <a:pt x="264" y="485"/>
                  </a:cubicBezTo>
                  <a:cubicBezTo>
                    <a:pt x="266" y="494"/>
                    <a:pt x="263" y="503"/>
                    <a:pt x="262" y="512"/>
                  </a:cubicBezTo>
                  <a:cubicBezTo>
                    <a:pt x="265" y="519"/>
                    <a:pt x="268" y="521"/>
                    <a:pt x="259" y="522"/>
                  </a:cubicBezTo>
                  <a:cubicBezTo>
                    <a:pt x="256" y="522"/>
                    <a:pt x="253" y="522"/>
                    <a:pt x="250" y="521"/>
                  </a:cubicBezTo>
                  <a:cubicBezTo>
                    <a:pt x="247" y="520"/>
                    <a:pt x="245" y="510"/>
                    <a:pt x="250" y="510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5" name="Freeform 1112"/>
            <p:cNvSpPr>
              <a:spLocks/>
            </p:cNvSpPr>
            <p:nvPr/>
          </p:nvSpPr>
          <p:spPr bwMode="auto">
            <a:xfrm>
              <a:off x="1170" y="1129"/>
              <a:ext cx="26" cy="71"/>
            </a:xfrm>
            <a:custGeom>
              <a:avLst/>
              <a:gdLst>
                <a:gd name="T0" fmla="*/ 13 w 26"/>
                <a:gd name="T1" fmla="*/ 7 h 71"/>
                <a:gd name="T2" fmla="*/ 25 w 26"/>
                <a:gd name="T3" fmla="*/ 7 h 71"/>
                <a:gd name="T4" fmla="*/ 23 w 26"/>
                <a:gd name="T5" fmla="*/ 23 h 71"/>
                <a:gd name="T6" fmla="*/ 19 w 26"/>
                <a:gd name="T7" fmla="*/ 37 h 71"/>
                <a:gd name="T8" fmla="*/ 20 w 26"/>
                <a:gd name="T9" fmla="*/ 56 h 71"/>
                <a:gd name="T10" fmla="*/ 11 w 26"/>
                <a:gd name="T11" fmla="*/ 71 h 71"/>
                <a:gd name="T12" fmla="*/ 13 w 26"/>
                <a:gd name="T13" fmla="*/ 56 h 71"/>
                <a:gd name="T14" fmla="*/ 2 w 26"/>
                <a:gd name="T15" fmla="*/ 32 h 71"/>
                <a:gd name="T16" fmla="*/ 11 w 26"/>
                <a:gd name="T17" fmla="*/ 13 h 71"/>
                <a:gd name="T18" fmla="*/ 20 w 26"/>
                <a:gd name="T19" fmla="*/ 5 h 71"/>
                <a:gd name="T20" fmla="*/ 13 w 26"/>
                <a:gd name="T21" fmla="*/ 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71"/>
                <a:gd name="T35" fmla="*/ 26 w 26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71">
                  <a:moveTo>
                    <a:pt x="13" y="7"/>
                  </a:moveTo>
                  <a:cubicBezTo>
                    <a:pt x="19" y="3"/>
                    <a:pt x="21" y="0"/>
                    <a:pt x="25" y="7"/>
                  </a:cubicBezTo>
                  <a:cubicBezTo>
                    <a:pt x="26" y="13"/>
                    <a:pt x="26" y="17"/>
                    <a:pt x="23" y="23"/>
                  </a:cubicBezTo>
                  <a:cubicBezTo>
                    <a:pt x="22" y="28"/>
                    <a:pt x="20" y="32"/>
                    <a:pt x="19" y="37"/>
                  </a:cubicBezTo>
                  <a:cubicBezTo>
                    <a:pt x="20" y="44"/>
                    <a:pt x="23" y="50"/>
                    <a:pt x="20" y="56"/>
                  </a:cubicBezTo>
                  <a:cubicBezTo>
                    <a:pt x="19" y="64"/>
                    <a:pt x="17" y="66"/>
                    <a:pt x="11" y="71"/>
                  </a:cubicBezTo>
                  <a:cubicBezTo>
                    <a:pt x="6" y="65"/>
                    <a:pt x="10" y="62"/>
                    <a:pt x="13" y="56"/>
                  </a:cubicBezTo>
                  <a:cubicBezTo>
                    <a:pt x="15" y="45"/>
                    <a:pt x="11" y="38"/>
                    <a:pt x="2" y="32"/>
                  </a:cubicBezTo>
                  <a:cubicBezTo>
                    <a:pt x="0" y="22"/>
                    <a:pt x="5" y="20"/>
                    <a:pt x="11" y="13"/>
                  </a:cubicBezTo>
                  <a:cubicBezTo>
                    <a:pt x="19" y="4"/>
                    <a:pt x="21" y="5"/>
                    <a:pt x="20" y="5"/>
                  </a:cubicBezTo>
                  <a:cubicBezTo>
                    <a:pt x="18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6" name="Freeform 1113"/>
            <p:cNvSpPr>
              <a:spLocks/>
            </p:cNvSpPr>
            <p:nvPr/>
          </p:nvSpPr>
          <p:spPr bwMode="auto">
            <a:xfrm>
              <a:off x="1096" y="1313"/>
              <a:ext cx="82" cy="466"/>
            </a:xfrm>
            <a:custGeom>
              <a:avLst/>
              <a:gdLst>
                <a:gd name="T0" fmla="*/ 2 w 264"/>
                <a:gd name="T1" fmla="*/ 0 h 285"/>
                <a:gd name="T2" fmla="*/ 2 w 264"/>
                <a:gd name="T3" fmla="*/ 110 h 285"/>
                <a:gd name="T4" fmla="*/ 2 w 264"/>
                <a:gd name="T5" fmla="*/ 281 h 285"/>
                <a:gd name="T6" fmla="*/ 2 w 264"/>
                <a:gd name="T7" fmla="*/ 538 h 285"/>
                <a:gd name="T8" fmla="*/ 2 w 264"/>
                <a:gd name="T9" fmla="*/ 564 h 285"/>
                <a:gd name="T10" fmla="*/ 2 w 264"/>
                <a:gd name="T11" fmla="*/ 821 h 285"/>
                <a:gd name="T12" fmla="*/ 2 w 264"/>
                <a:gd name="T13" fmla="*/ 1058 h 285"/>
                <a:gd name="T14" fmla="*/ 1 w 264"/>
                <a:gd name="T15" fmla="*/ 1338 h 285"/>
                <a:gd name="T16" fmla="*/ 1 w 264"/>
                <a:gd name="T17" fmla="*/ 1418 h 285"/>
                <a:gd name="T18" fmla="*/ 1 w 264"/>
                <a:gd name="T19" fmla="*/ 1499 h 285"/>
                <a:gd name="T20" fmla="*/ 1 w 264"/>
                <a:gd name="T21" fmla="*/ 1630 h 285"/>
                <a:gd name="T22" fmla="*/ 0 w 264"/>
                <a:gd name="T23" fmla="*/ 1810 h 285"/>
                <a:gd name="T24" fmla="*/ 0 w 264"/>
                <a:gd name="T25" fmla="*/ 2037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285"/>
                <a:gd name="T41" fmla="*/ 264 w 264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285">
                  <a:moveTo>
                    <a:pt x="264" y="0"/>
                  </a:moveTo>
                  <a:cubicBezTo>
                    <a:pt x="263" y="7"/>
                    <a:pt x="260" y="9"/>
                    <a:pt x="263" y="15"/>
                  </a:cubicBezTo>
                  <a:cubicBezTo>
                    <a:pt x="259" y="23"/>
                    <a:pt x="260" y="31"/>
                    <a:pt x="255" y="39"/>
                  </a:cubicBezTo>
                  <a:cubicBezTo>
                    <a:pt x="246" y="53"/>
                    <a:pt x="234" y="62"/>
                    <a:pt x="224" y="75"/>
                  </a:cubicBezTo>
                  <a:cubicBezTo>
                    <a:pt x="222" y="77"/>
                    <a:pt x="219" y="77"/>
                    <a:pt x="216" y="79"/>
                  </a:cubicBezTo>
                  <a:cubicBezTo>
                    <a:pt x="205" y="86"/>
                    <a:pt x="179" y="105"/>
                    <a:pt x="171" y="115"/>
                  </a:cubicBezTo>
                  <a:cubicBezTo>
                    <a:pt x="164" y="125"/>
                    <a:pt x="160" y="138"/>
                    <a:pt x="153" y="148"/>
                  </a:cubicBezTo>
                  <a:cubicBezTo>
                    <a:pt x="150" y="162"/>
                    <a:pt x="132" y="184"/>
                    <a:pt x="117" y="187"/>
                  </a:cubicBezTo>
                  <a:cubicBezTo>
                    <a:pt x="113" y="193"/>
                    <a:pt x="109" y="195"/>
                    <a:pt x="102" y="198"/>
                  </a:cubicBezTo>
                  <a:cubicBezTo>
                    <a:pt x="97" y="203"/>
                    <a:pt x="91" y="207"/>
                    <a:pt x="84" y="210"/>
                  </a:cubicBezTo>
                  <a:cubicBezTo>
                    <a:pt x="77" y="217"/>
                    <a:pt x="67" y="221"/>
                    <a:pt x="60" y="228"/>
                  </a:cubicBezTo>
                  <a:cubicBezTo>
                    <a:pt x="51" y="237"/>
                    <a:pt x="44" y="246"/>
                    <a:pt x="33" y="253"/>
                  </a:cubicBezTo>
                  <a:cubicBezTo>
                    <a:pt x="26" y="265"/>
                    <a:pt x="10" y="275"/>
                    <a:pt x="0" y="28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Freeform 1114"/>
            <p:cNvSpPr>
              <a:spLocks/>
            </p:cNvSpPr>
            <p:nvPr/>
          </p:nvSpPr>
          <p:spPr bwMode="auto">
            <a:xfrm>
              <a:off x="1054" y="1326"/>
              <a:ext cx="127" cy="387"/>
            </a:xfrm>
            <a:custGeom>
              <a:avLst/>
              <a:gdLst>
                <a:gd name="T0" fmla="*/ 127 w 127"/>
                <a:gd name="T1" fmla="*/ 0 h 387"/>
                <a:gd name="T2" fmla="*/ 126 w 127"/>
                <a:gd name="T3" fmla="*/ 26 h 387"/>
                <a:gd name="T4" fmla="*/ 88 w 127"/>
                <a:gd name="T5" fmla="*/ 86 h 387"/>
                <a:gd name="T6" fmla="*/ 73 w 127"/>
                <a:gd name="T7" fmla="*/ 101 h 387"/>
                <a:gd name="T8" fmla="*/ 64 w 127"/>
                <a:gd name="T9" fmla="*/ 108 h 387"/>
                <a:gd name="T10" fmla="*/ 43 w 127"/>
                <a:gd name="T11" fmla="*/ 140 h 387"/>
                <a:gd name="T12" fmla="*/ 45 w 127"/>
                <a:gd name="T13" fmla="*/ 161 h 387"/>
                <a:gd name="T14" fmla="*/ 46 w 127"/>
                <a:gd name="T15" fmla="*/ 179 h 387"/>
                <a:gd name="T16" fmla="*/ 31 w 127"/>
                <a:gd name="T17" fmla="*/ 219 h 387"/>
                <a:gd name="T18" fmla="*/ 25 w 127"/>
                <a:gd name="T19" fmla="*/ 234 h 387"/>
                <a:gd name="T20" fmla="*/ 9 w 127"/>
                <a:gd name="T21" fmla="*/ 263 h 387"/>
                <a:gd name="T22" fmla="*/ 1 w 127"/>
                <a:gd name="T23" fmla="*/ 279 h 387"/>
                <a:gd name="T24" fmla="*/ 0 w 127"/>
                <a:gd name="T25" fmla="*/ 300 h 387"/>
                <a:gd name="T26" fmla="*/ 6 w 127"/>
                <a:gd name="T27" fmla="*/ 315 h 387"/>
                <a:gd name="T28" fmla="*/ 4 w 127"/>
                <a:gd name="T29" fmla="*/ 329 h 387"/>
                <a:gd name="T30" fmla="*/ 15 w 127"/>
                <a:gd name="T31" fmla="*/ 348 h 387"/>
                <a:gd name="T32" fmla="*/ 21 w 127"/>
                <a:gd name="T33" fmla="*/ 366 h 387"/>
                <a:gd name="T34" fmla="*/ 18 w 127"/>
                <a:gd name="T35" fmla="*/ 383 h 387"/>
                <a:gd name="T36" fmla="*/ 15 w 127"/>
                <a:gd name="T37" fmla="*/ 387 h 3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387"/>
                <a:gd name="T59" fmla="*/ 127 w 127"/>
                <a:gd name="T60" fmla="*/ 387 h 3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387">
                  <a:moveTo>
                    <a:pt x="127" y="0"/>
                  </a:moveTo>
                  <a:cubicBezTo>
                    <a:pt x="126" y="9"/>
                    <a:pt x="123" y="17"/>
                    <a:pt x="126" y="26"/>
                  </a:cubicBezTo>
                  <a:cubicBezTo>
                    <a:pt x="115" y="48"/>
                    <a:pt x="106" y="68"/>
                    <a:pt x="88" y="86"/>
                  </a:cubicBezTo>
                  <a:cubicBezTo>
                    <a:pt x="83" y="91"/>
                    <a:pt x="79" y="96"/>
                    <a:pt x="73" y="101"/>
                  </a:cubicBezTo>
                  <a:cubicBezTo>
                    <a:pt x="70" y="103"/>
                    <a:pt x="64" y="108"/>
                    <a:pt x="64" y="108"/>
                  </a:cubicBezTo>
                  <a:cubicBezTo>
                    <a:pt x="57" y="119"/>
                    <a:pt x="50" y="129"/>
                    <a:pt x="43" y="140"/>
                  </a:cubicBezTo>
                  <a:cubicBezTo>
                    <a:pt x="41" y="150"/>
                    <a:pt x="40" y="152"/>
                    <a:pt x="45" y="161"/>
                  </a:cubicBezTo>
                  <a:cubicBezTo>
                    <a:pt x="43" y="171"/>
                    <a:pt x="44" y="170"/>
                    <a:pt x="46" y="179"/>
                  </a:cubicBezTo>
                  <a:cubicBezTo>
                    <a:pt x="44" y="193"/>
                    <a:pt x="37" y="206"/>
                    <a:pt x="31" y="219"/>
                  </a:cubicBezTo>
                  <a:cubicBezTo>
                    <a:pt x="30" y="224"/>
                    <a:pt x="25" y="234"/>
                    <a:pt x="25" y="234"/>
                  </a:cubicBezTo>
                  <a:cubicBezTo>
                    <a:pt x="23" y="245"/>
                    <a:pt x="14" y="253"/>
                    <a:pt x="9" y="263"/>
                  </a:cubicBezTo>
                  <a:cubicBezTo>
                    <a:pt x="6" y="268"/>
                    <a:pt x="1" y="279"/>
                    <a:pt x="1" y="279"/>
                  </a:cubicBezTo>
                  <a:cubicBezTo>
                    <a:pt x="0" y="286"/>
                    <a:pt x="1" y="292"/>
                    <a:pt x="0" y="300"/>
                  </a:cubicBezTo>
                  <a:cubicBezTo>
                    <a:pt x="3" y="305"/>
                    <a:pt x="3" y="310"/>
                    <a:pt x="6" y="315"/>
                  </a:cubicBezTo>
                  <a:cubicBezTo>
                    <a:pt x="9" y="328"/>
                    <a:pt x="6" y="309"/>
                    <a:pt x="4" y="329"/>
                  </a:cubicBezTo>
                  <a:cubicBezTo>
                    <a:pt x="4" y="334"/>
                    <a:pt x="12" y="344"/>
                    <a:pt x="15" y="348"/>
                  </a:cubicBezTo>
                  <a:cubicBezTo>
                    <a:pt x="16" y="354"/>
                    <a:pt x="18" y="360"/>
                    <a:pt x="21" y="366"/>
                  </a:cubicBezTo>
                  <a:cubicBezTo>
                    <a:pt x="22" y="372"/>
                    <a:pt x="20" y="378"/>
                    <a:pt x="18" y="383"/>
                  </a:cubicBezTo>
                  <a:cubicBezTo>
                    <a:pt x="17" y="385"/>
                    <a:pt x="15" y="387"/>
                    <a:pt x="15" y="387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Freeform 1115"/>
            <p:cNvSpPr>
              <a:spLocks/>
            </p:cNvSpPr>
            <p:nvPr/>
          </p:nvSpPr>
          <p:spPr bwMode="auto">
            <a:xfrm>
              <a:off x="1164" y="1314"/>
              <a:ext cx="74" cy="386"/>
            </a:xfrm>
            <a:custGeom>
              <a:avLst/>
              <a:gdLst>
                <a:gd name="T0" fmla="*/ 17 w 74"/>
                <a:gd name="T1" fmla="*/ 0 h 386"/>
                <a:gd name="T2" fmla="*/ 22 w 74"/>
                <a:gd name="T3" fmla="*/ 15 h 386"/>
                <a:gd name="T4" fmla="*/ 28 w 74"/>
                <a:gd name="T5" fmla="*/ 35 h 386"/>
                <a:gd name="T6" fmla="*/ 37 w 74"/>
                <a:gd name="T7" fmla="*/ 54 h 386"/>
                <a:gd name="T8" fmla="*/ 40 w 74"/>
                <a:gd name="T9" fmla="*/ 77 h 386"/>
                <a:gd name="T10" fmla="*/ 37 w 74"/>
                <a:gd name="T11" fmla="*/ 101 h 386"/>
                <a:gd name="T12" fmla="*/ 5 w 74"/>
                <a:gd name="T13" fmla="*/ 168 h 386"/>
                <a:gd name="T14" fmla="*/ 1 w 74"/>
                <a:gd name="T15" fmla="*/ 180 h 386"/>
                <a:gd name="T16" fmla="*/ 7 w 74"/>
                <a:gd name="T17" fmla="*/ 192 h 386"/>
                <a:gd name="T18" fmla="*/ 37 w 74"/>
                <a:gd name="T19" fmla="*/ 234 h 386"/>
                <a:gd name="T20" fmla="*/ 37 w 74"/>
                <a:gd name="T21" fmla="*/ 254 h 386"/>
                <a:gd name="T22" fmla="*/ 37 w 74"/>
                <a:gd name="T23" fmla="*/ 266 h 386"/>
                <a:gd name="T24" fmla="*/ 32 w 74"/>
                <a:gd name="T25" fmla="*/ 276 h 386"/>
                <a:gd name="T26" fmla="*/ 17 w 74"/>
                <a:gd name="T27" fmla="*/ 306 h 386"/>
                <a:gd name="T28" fmla="*/ 11 w 74"/>
                <a:gd name="T29" fmla="*/ 323 h 386"/>
                <a:gd name="T30" fmla="*/ 64 w 74"/>
                <a:gd name="T31" fmla="*/ 381 h 386"/>
                <a:gd name="T32" fmla="*/ 74 w 74"/>
                <a:gd name="T33" fmla="*/ 386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386"/>
                <a:gd name="T53" fmla="*/ 74 w 74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386">
                  <a:moveTo>
                    <a:pt x="17" y="0"/>
                  </a:moveTo>
                  <a:cubicBezTo>
                    <a:pt x="19" y="5"/>
                    <a:pt x="20" y="10"/>
                    <a:pt x="22" y="15"/>
                  </a:cubicBezTo>
                  <a:cubicBezTo>
                    <a:pt x="23" y="22"/>
                    <a:pt x="26" y="28"/>
                    <a:pt x="28" y="35"/>
                  </a:cubicBezTo>
                  <a:cubicBezTo>
                    <a:pt x="24" y="43"/>
                    <a:pt x="33" y="47"/>
                    <a:pt x="37" y="54"/>
                  </a:cubicBezTo>
                  <a:cubicBezTo>
                    <a:pt x="39" y="62"/>
                    <a:pt x="37" y="69"/>
                    <a:pt x="40" y="77"/>
                  </a:cubicBezTo>
                  <a:cubicBezTo>
                    <a:pt x="41" y="88"/>
                    <a:pt x="42" y="92"/>
                    <a:pt x="37" y="101"/>
                  </a:cubicBezTo>
                  <a:cubicBezTo>
                    <a:pt x="34" y="125"/>
                    <a:pt x="19" y="149"/>
                    <a:pt x="5" y="168"/>
                  </a:cubicBezTo>
                  <a:cubicBezTo>
                    <a:pt x="4" y="172"/>
                    <a:pt x="0" y="176"/>
                    <a:pt x="1" y="180"/>
                  </a:cubicBezTo>
                  <a:cubicBezTo>
                    <a:pt x="2" y="184"/>
                    <a:pt x="7" y="192"/>
                    <a:pt x="7" y="192"/>
                  </a:cubicBezTo>
                  <a:cubicBezTo>
                    <a:pt x="10" y="205"/>
                    <a:pt x="26" y="227"/>
                    <a:pt x="37" y="234"/>
                  </a:cubicBezTo>
                  <a:cubicBezTo>
                    <a:pt x="40" y="240"/>
                    <a:pt x="37" y="254"/>
                    <a:pt x="37" y="254"/>
                  </a:cubicBezTo>
                  <a:cubicBezTo>
                    <a:pt x="38" y="259"/>
                    <a:pt x="39" y="261"/>
                    <a:pt x="37" y="266"/>
                  </a:cubicBezTo>
                  <a:cubicBezTo>
                    <a:pt x="36" y="269"/>
                    <a:pt x="32" y="276"/>
                    <a:pt x="32" y="276"/>
                  </a:cubicBezTo>
                  <a:cubicBezTo>
                    <a:pt x="30" y="286"/>
                    <a:pt x="23" y="298"/>
                    <a:pt x="17" y="306"/>
                  </a:cubicBezTo>
                  <a:cubicBezTo>
                    <a:pt x="16" y="312"/>
                    <a:pt x="13" y="317"/>
                    <a:pt x="11" y="323"/>
                  </a:cubicBezTo>
                  <a:cubicBezTo>
                    <a:pt x="7" y="348"/>
                    <a:pt x="41" y="377"/>
                    <a:pt x="64" y="381"/>
                  </a:cubicBezTo>
                  <a:cubicBezTo>
                    <a:pt x="67" y="383"/>
                    <a:pt x="72" y="383"/>
                    <a:pt x="74" y="38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Freeform 1116"/>
            <p:cNvSpPr>
              <a:spLocks/>
            </p:cNvSpPr>
            <p:nvPr/>
          </p:nvSpPr>
          <p:spPr bwMode="auto">
            <a:xfrm>
              <a:off x="1189" y="1313"/>
              <a:ext cx="216" cy="256"/>
            </a:xfrm>
            <a:custGeom>
              <a:avLst/>
              <a:gdLst>
                <a:gd name="T0" fmla="*/ 0 w 216"/>
                <a:gd name="T1" fmla="*/ 0 h 256"/>
                <a:gd name="T2" fmla="*/ 19 w 216"/>
                <a:gd name="T3" fmla="*/ 40 h 256"/>
                <a:gd name="T4" fmla="*/ 78 w 216"/>
                <a:gd name="T5" fmla="*/ 75 h 256"/>
                <a:gd name="T6" fmla="*/ 90 w 216"/>
                <a:gd name="T7" fmla="*/ 100 h 256"/>
                <a:gd name="T8" fmla="*/ 96 w 216"/>
                <a:gd name="T9" fmla="*/ 120 h 256"/>
                <a:gd name="T10" fmla="*/ 100 w 216"/>
                <a:gd name="T11" fmla="*/ 144 h 256"/>
                <a:gd name="T12" fmla="*/ 180 w 216"/>
                <a:gd name="T13" fmla="*/ 202 h 256"/>
                <a:gd name="T14" fmla="*/ 207 w 216"/>
                <a:gd name="T15" fmla="*/ 244 h 256"/>
                <a:gd name="T16" fmla="*/ 216 w 216"/>
                <a:gd name="T17" fmla="*/ 255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56"/>
                <a:gd name="T29" fmla="*/ 216 w 216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56">
                  <a:moveTo>
                    <a:pt x="0" y="0"/>
                  </a:moveTo>
                  <a:cubicBezTo>
                    <a:pt x="5" y="12"/>
                    <a:pt x="8" y="31"/>
                    <a:pt x="19" y="40"/>
                  </a:cubicBezTo>
                  <a:cubicBezTo>
                    <a:pt x="35" y="54"/>
                    <a:pt x="59" y="65"/>
                    <a:pt x="78" y="75"/>
                  </a:cubicBezTo>
                  <a:cubicBezTo>
                    <a:pt x="83" y="83"/>
                    <a:pt x="86" y="91"/>
                    <a:pt x="90" y="100"/>
                  </a:cubicBezTo>
                  <a:cubicBezTo>
                    <a:pt x="91" y="109"/>
                    <a:pt x="92" y="113"/>
                    <a:pt x="96" y="120"/>
                  </a:cubicBezTo>
                  <a:cubicBezTo>
                    <a:pt x="97" y="126"/>
                    <a:pt x="98" y="139"/>
                    <a:pt x="100" y="144"/>
                  </a:cubicBezTo>
                  <a:cubicBezTo>
                    <a:pt x="109" y="166"/>
                    <a:pt x="159" y="190"/>
                    <a:pt x="180" y="202"/>
                  </a:cubicBezTo>
                  <a:cubicBezTo>
                    <a:pt x="190" y="215"/>
                    <a:pt x="194" y="233"/>
                    <a:pt x="207" y="244"/>
                  </a:cubicBezTo>
                  <a:cubicBezTo>
                    <a:pt x="214" y="256"/>
                    <a:pt x="210" y="255"/>
                    <a:pt x="216" y="25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0" name="Group 1117"/>
          <p:cNvGrpSpPr>
            <a:grpSpLocks/>
          </p:cNvGrpSpPr>
          <p:nvPr/>
        </p:nvGrpSpPr>
        <p:grpSpPr bwMode="auto">
          <a:xfrm>
            <a:off x="3922713" y="3285703"/>
            <a:ext cx="1038225" cy="2474913"/>
            <a:chOff x="922" y="789"/>
            <a:chExt cx="483" cy="990"/>
          </a:xfrm>
        </p:grpSpPr>
        <p:sp>
          <p:nvSpPr>
            <p:cNvPr id="51" name="Freeform 1118"/>
            <p:cNvSpPr>
              <a:spLocks/>
            </p:cNvSpPr>
            <p:nvPr/>
          </p:nvSpPr>
          <p:spPr bwMode="auto">
            <a:xfrm>
              <a:off x="922" y="789"/>
              <a:ext cx="471" cy="522"/>
            </a:xfrm>
            <a:custGeom>
              <a:avLst/>
              <a:gdLst>
                <a:gd name="T0" fmla="*/ 252 w 471"/>
                <a:gd name="T1" fmla="*/ 488 h 522"/>
                <a:gd name="T2" fmla="*/ 250 w 471"/>
                <a:gd name="T3" fmla="*/ 447 h 522"/>
                <a:gd name="T4" fmla="*/ 253 w 471"/>
                <a:gd name="T5" fmla="*/ 411 h 522"/>
                <a:gd name="T6" fmla="*/ 247 w 471"/>
                <a:gd name="T7" fmla="*/ 356 h 522"/>
                <a:gd name="T8" fmla="*/ 244 w 471"/>
                <a:gd name="T9" fmla="*/ 329 h 522"/>
                <a:gd name="T10" fmla="*/ 246 w 471"/>
                <a:gd name="T11" fmla="*/ 287 h 522"/>
                <a:gd name="T12" fmla="*/ 246 w 471"/>
                <a:gd name="T13" fmla="*/ 260 h 522"/>
                <a:gd name="T14" fmla="*/ 238 w 471"/>
                <a:gd name="T15" fmla="*/ 222 h 522"/>
                <a:gd name="T16" fmla="*/ 205 w 471"/>
                <a:gd name="T17" fmla="*/ 176 h 522"/>
                <a:gd name="T18" fmla="*/ 154 w 471"/>
                <a:gd name="T19" fmla="*/ 125 h 522"/>
                <a:gd name="T20" fmla="*/ 100 w 471"/>
                <a:gd name="T21" fmla="*/ 161 h 522"/>
                <a:gd name="T22" fmla="*/ 28 w 471"/>
                <a:gd name="T23" fmla="*/ 237 h 522"/>
                <a:gd name="T24" fmla="*/ 0 w 471"/>
                <a:gd name="T25" fmla="*/ 252 h 522"/>
                <a:gd name="T26" fmla="*/ 57 w 471"/>
                <a:gd name="T27" fmla="*/ 192 h 522"/>
                <a:gd name="T28" fmla="*/ 99 w 471"/>
                <a:gd name="T29" fmla="*/ 144 h 522"/>
                <a:gd name="T30" fmla="*/ 148 w 471"/>
                <a:gd name="T31" fmla="*/ 102 h 522"/>
                <a:gd name="T32" fmla="*/ 157 w 471"/>
                <a:gd name="T33" fmla="*/ 119 h 522"/>
                <a:gd name="T34" fmla="*/ 169 w 471"/>
                <a:gd name="T35" fmla="*/ 120 h 522"/>
                <a:gd name="T36" fmla="*/ 201 w 471"/>
                <a:gd name="T37" fmla="*/ 149 h 522"/>
                <a:gd name="T38" fmla="*/ 249 w 471"/>
                <a:gd name="T39" fmla="*/ 210 h 522"/>
                <a:gd name="T40" fmla="*/ 252 w 471"/>
                <a:gd name="T41" fmla="*/ 189 h 522"/>
                <a:gd name="T42" fmla="*/ 250 w 471"/>
                <a:gd name="T43" fmla="*/ 144 h 522"/>
                <a:gd name="T44" fmla="*/ 258 w 471"/>
                <a:gd name="T45" fmla="*/ 98 h 522"/>
                <a:gd name="T46" fmla="*/ 255 w 471"/>
                <a:gd name="T47" fmla="*/ 54 h 522"/>
                <a:gd name="T48" fmla="*/ 255 w 471"/>
                <a:gd name="T49" fmla="*/ 27 h 522"/>
                <a:gd name="T50" fmla="*/ 255 w 471"/>
                <a:gd name="T51" fmla="*/ 11 h 522"/>
                <a:gd name="T52" fmla="*/ 262 w 471"/>
                <a:gd name="T53" fmla="*/ 47 h 522"/>
                <a:gd name="T54" fmla="*/ 259 w 471"/>
                <a:gd name="T55" fmla="*/ 83 h 522"/>
                <a:gd name="T56" fmla="*/ 259 w 471"/>
                <a:gd name="T57" fmla="*/ 120 h 522"/>
                <a:gd name="T58" fmla="*/ 256 w 471"/>
                <a:gd name="T59" fmla="*/ 158 h 522"/>
                <a:gd name="T60" fmla="*/ 264 w 471"/>
                <a:gd name="T61" fmla="*/ 174 h 522"/>
                <a:gd name="T62" fmla="*/ 357 w 471"/>
                <a:gd name="T63" fmla="*/ 114 h 522"/>
                <a:gd name="T64" fmla="*/ 369 w 471"/>
                <a:gd name="T65" fmla="*/ 137 h 522"/>
                <a:gd name="T66" fmla="*/ 384 w 471"/>
                <a:gd name="T67" fmla="*/ 171 h 522"/>
                <a:gd name="T68" fmla="*/ 367 w 471"/>
                <a:gd name="T69" fmla="*/ 167 h 522"/>
                <a:gd name="T70" fmla="*/ 312 w 471"/>
                <a:gd name="T71" fmla="*/ 138 h 522"/>
                <a:gd name="T72" fmla="*/ 262 w 471"/>
                <a:gd name="T73" fmla="*/ 210 h 522"/>
                <a:gd name="T74" fmla="*/ 262 w 471"/>
                <a:gd name="T75" fmla="*/ 246 h 522"/>
                <a:gd name="T76" fmla="*/ 258 w 471"/>
                <a:gd name="T77" fmla="*/ 299 h 522"/>
                <a:gd name="T78" fmla="*/ 273 w 471"/>
                <a:gd name="T79" fmla="*/ 315 h 522"/>
                <a:gd name="T80" fmla="*/ 342 w 471"/>
                <a:gd name="T81" fmla="*/ 257 h 522"/>
                <a:gd name="T82" fmla="*/ 411 w 471"/>
                <a:gd name="T83" fmla="*/ 321 h 522"/>
                <a:gd name="T84" fmla="*/ 451 w 471"/>
                <a:gd name="T85" fmla="*/ 365 h 522"/>
                <a:gd name="T86" fmla="*/ 471 w 471"/>
                <a:gd name="T87" fmla="*/ 390 h 522"/>
                <a:gd name="T88" fmla="*/ 435 w 471"/>
                <a:gd name="T89" fmla="*/ 375 h 522"/>
                <a:gd name="T90" fmla="*/ 405 w 471"/>
                <a:gd name="T91" fmla="*/ 335 h 522"/>
                <a:gd name="T92" fmla="*/ 373 w 471"/>
                <a:gd name="T93" fmla="*/ 309 h 522"/>
                <a:gd name="T94" fmla="*/ 333 w 471"/>
                <a:gd name="T95" fmla="*/ 294 h 522"/>
                <a:gd name="T96" fmla="*/ 268 w 471"/>
                <a:gd name="T97" fmla="*/ 354 h 522"/>
                <a:gd name="T98" fmla="*/ 264 w 471"/>
                <a:gd name="T99" fmla="*/ 389 h 522"/>
                <a:gd name="T100" fmla="*/ 271 w 471"/>
                <a:gd name="T101" fmla="*/ 363 h 522"/>
                <a:gd name="T102" fmla="*/ 268 w 471"/>
                <a:gd name="T103" fmla="*/ 363 h 522"/>
                <a:gd name="T104" fmla="*/ 270 w 471"/>
                <a:gd name="T105" fmla="*/ 395 h 522"/>
                <a:gd name="T106" fmla="*/ 267 w 471"/>
                <a:gd name="T107" fmla="*/ 431 h 522"/>
                <a:gd name="T108" fmla="*/ 268 w 471"/>
                <a:gd name="T109" fmla="*/ 464 h 522"/>
                <a:gd name="T110" fmla="*/ 262 w 471"/>
                <a:gd name="T111" fmla="*/ 512 h 522"/>
                <a:gd name="T112" fmla="*/ 250 w 471"/>
                <a:gd name="T113" fmla="*/ 521 h 5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22"/>
                <a:gd name="T173" fmla="*/ 471 w 471"/>
                <a:gd name="T174" fmla="*/ 522 h 5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22">
                  <a:moveTo>
                    <a:pt x="250" y="510"/>
                  </a:moveTo>
                  <a:cubicBezTo>
                    <a:pt x="249" y="502"/>
                    <a:pt x="248" y="495"/>
                    <a:pt x="252" y="488"/>
                  </a:cubicBezTo>
                  <a:cubicBezTo>
                    <a:pt x="248" y="479"/>
                    <a:pt x="248" y="470"/>
                    <a:pt x="252" y="461"/>
                  </a:cubicBezTo>
                  <a:cubicBezTo>
                    <a:pt x="249" y="454"/>
                    <a:pt x="253" y="454"/>
                    <a:pt x="250" y="447"/>
                  </a:cubicBezTo>
                  <a:cubicBezTo>
                    <a:pt x="253" y="441"/>
                    <a:pt x="249" y="440"/>
                    <a:pt x="252" y="434"/>
                  </a:cubicBezTo>
                  <a:cubicBezTo>
                    <a:pt x="253" y="427"/>
                    <a:pt x="252" y="419"/>
                    <a:pt x="253" y="411"/>
                  </a:cubicBezTo>
                  <a:cubicBezTo>
                    <a:pt x="251" y="400"/>
                    <a:pt x="248" y="389"/>
                    <a:pt x="246" y="378"/>
                  </a:cubicBezTo>
                  <a:cubicBezTo>
                    <a:pt x="247" y="371"/>
                    <a:pt x="246" y="364"/>
                    <a:pt x="247" y="356"/>
                  </a:cubicBezTo>
                  <a:cubicBezTo>
                    <a:pt x="246" y="349"/>
                    <a:pt x="243" y="348"/>
                    <a:pt x="246" y="342"/>
                  </a:cubicBezTo>
                  <a:cubicBezTo>
                    <a:pt x="243" y="336"/>
                    <a:pt x="247" y="335"/>
                    <a:pt x="244" y="329"/>
                  </a:cubicBezTo>
                  <a:cubicBezTo>
                    <a:pt x="243" y="323"/>
                    <a:pt x="244" y="318"/>
                    <a:pt x="243" y="312"/>
                  </a:cubicBezTo>
                  <a:cubicBezTo>
                    <a:pt x="244" y="303"/>
                    <a:pt x="242" y="295"/>
                    <a:pt x="246" y="287"/>
                  </a:cubicBezTo>
                  <a:cubicBezTo>
                    <a:pt x="243" y="280"/>
                    <a:pt x="247" y="280"/>
                    <a:pt x="244" y="273"/>
                  </a:cubicBezTo>
                  <a:cubicBezTo>
                    <a:pt x="247" y="267"/>
                    <a:pt x="243" y="266"/>
                    <a:pt x="246" y="260"/>
                  </a:cubicBezTo>
                  <a:cubicBezTo>
                    <a:pt x="243" y="254"/>
                    <a:pt x="247" y="251"/>
                    <a:pt x="244" y="245"/>
                  </a:cubicBezTo>
                  <a:cubicBezTo>
                    <a:pt x="247" y="236"/>
                    <a:pt x="241" y="230"/>
                    <a:pt x="238" y="222"/>
                  </a:cubicBezTo>
                  <a:cubicBezTo>
                    <a:pt x="237" y="215"/>
                    <a:pt x="234" y="208"/>
                    <a:pt x="228" y="204"/>
                  </a:cubicBezTo>
                  <a:cubicBezTo>
                    <a:pt x="223" y="195"/>
                    <a:pt x="214" y="181"/>
                    <a:pt x="205" y="176"/>
                  </a:cubicBezTo>
                  <a:cubicBezTo>
                    <a:pt x="197" y="162"/>
                    <a:pt x="182" y="154"/>
                    <a:pt x="171" y="143"/>
                  </a:cubicBezTo>
                  <a:cubicBezTo>
                    <a:pt x="164" y="135"/>
                    <a:pt x="162" y="130"/>
                    <a:pt x="154" y="125"/>
                  </a:cubicBezTo>
                  <a:cubicBezTo>
                    <a:pt x="149" y="119"/>
                    <a:pt x="147" y="120"/>
                    <a:pt x="141" y="116"/>
                  </a:cubicBezTo>
                  <a:cubicBezTo>
                    <a:pt x="121" y="120"/>
                    <a:pt x="116" y="153"/>
                    <a:pt x="100" y="161"/>
                  </a:cubicBezTo>
                  <a:cubicBezTo>
                    <a:pt x="98" y="173"/>
                    <a:pt x="78" y="197"/>
                    <a:pt x="67" y="204"/>
                  </a:cubicBezTo>
                  <a:cubicBezTo>
                    <a:pt x="59" y="217"/>
                    <a:pt x="41" y="229"/>
                    <a:pt x="28" y="237"/>
                  </a:cubicBezTo>
                  <a:cubicBezTo>
                    <a:pt x="23" y="243"/>
                    <a:pt x="11" y="250"/>
                    <a:pt x="4" y="254"/>
                  </a:cubicBezTo>
                  <a:cubicBezTo>
                    <a:pt x="3" y="253"/>
                    <a:pt x="0" y="253"/>
                    <a:pt x="0" y="252"/>
                  </a:cubicBezTo>
                  <a:cubicBezTo>
                    <a:pt x="2" y="243"/>
                    <a:pt x="20" y="226"/>
                    <a:pt x="27" y="222"/>
                  </a:cubicBezTo>
                  <a:cubicBezTo>
                    <a:pt x="35" y="211"/>
                    <a:pt x="46" y="199"/>
                    <a:pt x="57" y="192"/>
                  </a:cubicBezTo>
                  <a:cubicBezTo>
                    <a:pt x="64" y="182"/>
                    <a:pt x="73" y="174"/>
                    <a:pt x="82" y="165"/>
                  </a:cubicBezTo>
                  <a:cubicBezTo>
                    <a:pt x="89" y="158"/>
                    <a:pt x="91" y="149"/>
                    <a:pt x="99" y="144"/>
                  </a:cubicBezTo>
                  <a:cubicBezTo>
                    <a:pt x="107" y="133"/>
                    <a:pt x="120" y="121"/>
                    <a:pt x="132" y="114"/>
                  </a:cubicBezTo>
                  <a:cubicBezTo>
                    <a:pt x="136" y="108"/>
                    <a:pt x="142" y="106"/>
                    <a:pt x="148" y="102"/>
                  </a:cubicBezTo>
                  <a:cubicBezTo>
                    <a:pt x="152" y="113"/>
                    <a:pt x="156" y="121"/>
                    <a:pt x="162" y="131"/>
                  </a:cubicBezTo>
                  <a:cubicBezTo>
                    <a:pt x="163" y="124"/>
                    <a:pt x="165" y="121"/>
                    <a:pt x="157" y="119"/>
                  </a:cubicBezTo>
                  <a:cubicBezTo>
                    <a:pt x="156" y="113"/>
                    <a:pt x="146" y="109"/>
                    <a:pt x="156" y="111"/>
                  </a:cubicBezTo>
                  <a:cubicBezTo>
                    <a:pt x="160" y="118"/>
                    <a:pt x="163" y="116"/>
                    <a:pt x="169" y="120"/>
                  </a:cubicBezTo>
                  <a:cubicBezTo>
                    <a:pt x="173" y="126"/>
                    <a:pt x="180" y="131"/>
                    <a:pt x="186" y="135"/>
                  </a:cubicBezTo>
                  <a:cubicBezTo>
                    <a:pt x="187" y="142"/>
                    <a:pt x="195" y="145"/>
                    <a:pt x="201" y="149"/>
                  </a:cubicBezTo>
                  <a:cubicBezTo>
                    <a:pt x="206" y="156"/>
                    <a:pt x="220" y="172"/>
                    <a:pt x="228" y="174"/>
                  </a:cubicBezTo>
                  <a:cubicBezTo>
                    <a:pt x="230" y="186"/>
                    <a:pt x="242" y="200"/>
                    <a:pt x="249" y="210"/>
                  </a:cubicBezTo>
                  <a:cubicBezTo>
                    <a:pt x="251" y="218"/>
                    <a:pt x="251" y="227"/>
                    <a:pt x="253" y="207"/>
                  </a:cubicBezTo>
                  <a:cubicBezTo>
                    <a:pt x="252" y="201"/>
                    <a:pt x="253" y="195"/>
                    <a:pt x="252" y="189"/>
                  </a:cubicBezTo>
                  <a:cubicBezTo>
                    <a:pt x="252" y="183"/>
                    <a:pt x="256" y="173"/>
                    <a:pt x="253" y="167"/>
                  </a:cubicBezTo>
                  <a:cubicBezTo>
                    <a:pt x="251" y="159"/>
                    <a:pt x="253" y="152"/>
                    <a:pt x="250" y="144"/>
                  </a:cubicBezTo>
                  <a:cubicBezTo>
                    <a:pt x="252" y="137"/>
                    <a:pt x="253" y="133"/>
                    <a:pt x="252" y="126"/>
                  </a:cubicBezTo>
                  <a:cubicBezTo>
                    <a:pt x="254" y="117"/>
                    <a:pt x="254" y="107"/>
                    <a:pt x="258" y="98"/>
                  </a:cubicBezTo>
                  <a:cubicBezTo>
                    <a:pt x="256" y="93"/>
                    <a:pt x="255" y="88"/>
                    <a:pt x="253" y="83"/>
                  </a:cubicBezTo>
                  <a:cubicBezTo>
                    <a:pt x="255" y="71"/>
                    <a:pt x="253" y="66"/>
                    <a:pt x="255" y="54"/>
                  </a:cubicBezTo>
                  <a:cubicBezTo>
                    <a:pt x="252" y="48"/>
                    <a:pt x="256" y="47"/>
                    <a:pt x="253" y="41"/>
                  </a:cubicBezTo>
                  <a:cubicBezTo>
                    <a:pt x="256" y="34"/>
                    <a:pt x="252" y="34"/>
                    <a:pt x="255" y="27"/>
                  </a:cubicBezTo>
                  <a:cubicBezTo>
                    <a:pt x="257" y="18"/>
                    <a:pt x="254" y="9"/>
                    <a:pt x="258" y="0"/>
                  </a:cubicBezTo>
                  <a:cubicBezTo>
                    <a:pt x="258" y="0"/>
                    <a:pt x="256" y="7"/>
                    <a:pt x="255" y="11"/>
                  </a:cubicBezTo>
                  <a:cubicBezTo>
                    <a:pt x="256" y="17"/>
                    <a:pt x="259" y="20"/>
                    <a:pt x="261" y="26"/>
                  </a:cubicBezTo>
                  <a:cubicBezTo>
                    <a:pt x="262" y="33"/>
                    <a:pt x="261" y="40"/>
                    <a:pt x="262" y="47"/>
                  </a:cubicBezTo>
                  <a:cubicBezTo>
                    <a:pt x="261" y="52"/>
                    <a:pt x="259" y="57"/>
                    <a:pt x="258" y="62"/>
                  </a:cubicBezTo>
                  <a:cubicBezTo>
                    <a:pt x="259" y="70"/>
                    <a:pt x="262" y="75"/>
                    <a:pt x="259" y="83"/>
                  </a:cubicBezTo>
                  <a:cubicBezTo>
                    <a:pt x="260" y="90"/>
                    <a:pt x="258" y="99"/>
                    <a:pt x="261" y="105"/>
                  </a:cubicBezTo>
                  <a:cubicBezTo>
                    <a:pt x="258" y="112"/>
                    <a:pt x="261" y="113"/>
                    <a:pt x="259" y="120"/>
                  </a:cubicBezTo>
                  <a:cubicBezTo>
                    <a:pt x="262" y="126"/>
                    <a:pt x="258" y="129"/>
                    <a:pt x="261" y="135"/>
                  </a:cubicBezTo>
                  <a:cubicBezTo>
                    <a:pt x="258" y="143"/>
                    <a:pt x="259" y="150"/>
                    <a:pt x="256" y="158"/>
                  </a:cubicBezTo>
                  <a:cubicBezTo>
                    <a:pt x="257" y="159"/>
                    <a:pt x="258" y="161"/>
                    <a:pt x="258" y="162"/>
                  </a:cubicBezTo>
                  <a:cubicBezTo>
                    <a:pt x="258" y="175"/>
                    <a:pt x="248" y="183"/>
                    <a:pt x="264" y="174"/>
                  </a:cubicBezTo>
                  <a:cubicBezTo>
                    <a:pt x="287" y="143"/>
                    <a:pt x="311" y="114"/>
                    <a:pt x="334" y="83"/>
                  </a:cubicBezTo>
                  <a:cubicBezTo>
                    <a:pt x="346" y="85"/>
                    <a:pt x="350" y="105"/>
                    <a:pt x="357" y="114"/>
                  </a:cubicBezTo>
                  <a:cubicBezTo>
                    <a:pt x="359" y="124"/>
                    <a:pt x="356" y="114"/>
                    <a:pt x="363" y="125"/>
                  </a:cubicBezTo>
                  <a:cubicBezTo>
                    <a:pt x="365" y="129"/>
                    <a:pt x="369" y="137"/>
                    <a:pt x="369" y="137"/>
                  </a:cubicBezTo>
                  <a:cubicBezTo>
                    <a:pt x="370" y="143"/>
                    <a:pt x="373" y="146"/>
                    <a:pt x="375" y="152"/>
                  </a:cubicBezTo>
                  <a:cubicBezTo>
                    <a:pt x="376" y="159"/>
                    <a:pt x="380" y="165"/>
                    <a:pt x="384" y="171"/>
                  </a:cubicBezTo>
                  <a:cubicBezTo>
                    <a:pt x="385" y="176"/>
                    <a:pt x="381" y="187"/>
                    <a:pt x="387" y="177"/>
                  </a:cubicBezTo>
                  <a:cubicBezTo>
                    <a:pt x="382" y="171"/>
                    <a:pt x="375" y="168"/>
                    <a:pt x="367" y="167"/>
                  </a:cubicBezTo>
                  <a:cubicBezTo>
                    <a:pt x="352" y="156"/>
                    <a:pt x="345" y="134"/>
                    <a:pt x="334" y="119"/>
                  </a:cubicBezTo>
                  <a:cubicBezTo>
                    <a:pt x="331" y="106"/>
                    <a:pt x="318" y="134"/>
                    <a:pt x="312" y="138"/>
                  </a:cubicBezTo>
                  <a:cubicBezTo>
                    <a:pt x="303" y="153"/>
                    <a:pt x="285" y="181"/>
                    <a:pt x="271" y="192"/>
                  </a:cubicBezTo>
                  <a:cubicBezTo>
                    <a:pt x="270" y="199"/>
                    <a:pt x="265" y="204"/>
                    <a:pt x="262" y="210"/>
                  </a:cubicBezTo>
                  <a:cubicBezTo>
                    <a:pt x="264" y="218"/>
                    <a:pt x="265" y="223"/>
                    <a:pt x="264" y="231"/>
                  </a:cubicBezTo>
                  <a:cubicBezTo>
                    <a:pt x="265" y="237"/>
                    <a:pt x="265" y="241"/>
                    <a:pt x="262" y="246"/>
                  </a:cubicBezTo>
                  <a:cubicBezTo>
                    <a:pt x="265" y="253"/>
                    <a:pt x="260" y="265"/>
                    <a:pt x="259" y="273"/>
                  </a:cubicBezTo>
                  <a:cubicBezTo>
                    <a:pt x="262" y="280"/>
                    <a:pt x="259" y="291"/>
                    <a:pt x="258" y="299"/>
                  </a:cubicBezTo>
                  <a:cubicBezTo>
                    <a:pt x="260" y="309"/>
                    <a:pt x="256" y="318"/>
                    <a:pt x="261" y="327"/>
                  </a:cubicBezTo>
                  <a:cubicBezTo>
                    <a:pt x="256" y="340"/>
                    <a:pt x="270" y="319"/>
                    <a:pt x="273" y="315"/>
                  </a:cubicBezTo>
                  <a:cubicBezTo>
                    <a:pt x="276" y="311"/>
                    <a:pt x="280" y="308"/>
                    <a:pt x="283" y="303"/>
                  </a:cubicBezTo>
                  <a:cubicBezTo>
                    <a:pt x="296" y="284"/>
                    <a:pt x="319" y="262"/>
                    <a:pt x="342" y="257"/>
                  </a:cubicBezTo>
                  <a:cubicBezTo>
                    <a:pt x="359" y="248"/>
                    <a:pt x="370" y="273"/>
                    <a:pt x="381" y="282"/>
                  </a:cubicBezTo>
                  <a:cubicBezTo>
                    <a:pt x="388" y="294"/>
                    <a:pt x="399" y="314"/>
                    <a:pt x="411" y="321"/>
                  </a:cubicBezTo>
                  <a:cubicBezTo>
                    <a:pt x="418" y="333"/>
                    <a:pt x="431" y="344"/>
                    <a:pt x="441" y="354"/>
                  </a:cubicBezTo>
                  <a:cubicBezTo>
                    <a:pt x="452" y="365"/>
                    <a:pt x="437" y="353"/>
                    <a:pt x="451" y="365"/>
                  </a:cubicBezTo>
                  <a:cubicBezTo>
                    <a:pt x="454" y="367"/>
                    <a:pt x="460" y="372"/>
                    <a:pt x="460" y="372"/>
                  </a:cubicBezTo>
                  <a:cubicBezTo>
                    <a:pt x="462" y="378"/>
                    <a:pt x="467" y="385"/>
                    <a:pt x="471" y="390"/>
                  </a:cubicBezTo>
                  <a:cubicBezTo>
                    <a:pt x="465" y="400"/>
                    <a:pt x="460" y="392"/>
                    <a:pt x="454" y="387"/>
                  </a:cubicBezTo>
                  <a:cubicBezTo>
                    <a:pt x="448" y="382"/>
                    <a:pt x="440" y="380"/>
                    <a:pt x="435" y="375"/>
                  </a:cubicBezTo>
                  <a:cubicBezTo>
                    <a:pt x="430" y="370"/>
                    <a:pt x="426" y="363"/>
                    <a:pt x="421" y="357"/>
                  </a:cubicBezTo>
                  <a:cubicBezTo>
                    <a:pt x="420" y="349"/>
                    <a:pt x="412" y="340"/>
                    <a:pt x="405" y="335"/>
                  </a:cubicBezTo>
                  <a:cubicBezTo>
                    <a:pt x="401" y="329"/>
                    <a:pt x="394" y="324"/>
                    <a:pt x="388" y="320"/>
                  </a:cubicBezTo>
                  <a:cubicBezTo>
                    <a:pt x="383" y="314"/>
                    <a:pt x="380" y="312"/>
                    <a:pt x="373" y="309"/>
                  </a:cubicBezTo>
                  <a:cubicBezTo>
                    <a:pt x="368" y="302"/>
                    <a:pt x="361" y="295"/>
                    <a:pt x="352" y="293"/>
                  </a:cubicBezTo>
                  <a:cubicBezTo>
                    <a:pt x="345" y="284"/>
                    <a:pt x="342" y="287"/>
                    <a:pt x="333" y="294"/>
                  </a:cubicBezTo>
                  <a:cubicBezTo>
                    <a:pt x="321" y="303"/>
                    <a:pt x="313" y="322"/>
                    <a:pt x="300" y="330"/>
                  </a:cubicBezTo>
                  <a:cubicBezTo>
                    <a:pt x="288" y="337"/>
                    <a:pt x="279" y="346"/>
                    <a:pt x="268" y="354"/>
                  </a:cubicBezTo>
                  <a:cubicBezTo>
                    <a:pt x="263" y="362"/>
                    <a:pt x="259" y="369"/>
                    <a:pt x="256" y="377"/>
                  </a:cubicBezTo>
                  <a:cubicBezTo>
                    <a:pt x="259" y="383"/>
                    <a:pt x="258" y="385"/>
                    <a:pt x="264" y="389"/>
                  </a:cubicBezTo>
                  <a:cubicBezTo>
                    <a:pt x="266" y="404"/>
                    <a:pt x="268" y="382"/>
                    <a:pt x="270" y="377"/>
                  </a:cubicBezTo>
                  <a:cubicBezTo>
                    <a:pt x="271" y="370"/>
                    <a:pt x="274" y="369"/>
                    <a:pt x="271" y="363"/>
                  </a:cubicBezTo>
                  <a:cubicBezTo>
                    <a:pt x="271" y="363"/>
                    <a:pt x="277" y="354"/>
                    <a:pt x="271" y="354"/>
                  </a:cubicBezTo>
                  <a:cubicBezTo>
                    <a:pt x="268" y="354"/>
                    <a:pt x="269" y="360"/>
                    <a:pt x="268" y="363"/>
                  </a:cubicBezTo>
                  <a:cubicBezTo>
                    <a:pt x="267" y="369"/>
                    <a:pt x="267" y="373"/>
                    <a:pt x="271" y="378"/>
                  </a:cubicBezTo>
                  <a:cubicBezTo>
                    <a:pt x="270" y="385"/>
                    <a:pt x="267" y="388"/>
                    <a:pt x="270" y="395"/>
                  </a:cubicBezTo>
                  <a:cubicBezTo>
                    <a:pt x="267" y="401"/>
                    <a:pt x="267" y="404"/>
                    <a:pt x="268" y="410"/>
                  </a:cubicBezTo>
                  <a:cubicBezTo>
                    <a:pt x="267" y="418"/>
                    <a:pt x="264" y="424"/>
                    <a:pt x="267" y="431"/>
                  </a:cubicBezTo>
                  <a:cubicBezTo>
                    <a:pt x="264" y="437"/>
                    <a:pt x="267" y="444"/>
                    <a:pt x="270" y="450"/>
                  </a:cubicBezTo>
                  <a:cubicBezTo>
                    <a:pt x="267" y="457"/>
                    <a:pt x="271" y="457"/>
                    <a:pt x="268" y="464"/>
                  </a:cubicBezTo>
                  <a:cubicBezTo>
                    <a:pt x="267" y="471"/>
                    <a:pt x="264" y="485"/>
                    <a:pt x="264" y="485"/>
                  </a:cubicBezTo>
                  <a:cubicBezTo>
                    <a:pt x="266" y="494"/>
                    <a:pt x="263" y="503"/>
                    <a:pt x="262" y="512"/>
                  </a:cubicBezTo>
                  <a:cubicBezTo>
                    <a:pt x="265" y="519"/>
                    <a:pt x="268" y="521"/>
                    <a:pt x="259" y="522"/>
                  </a:cubicBezTo>
                  <a:cubicBezTo>
                    <a:pt x="256" y="522"/>
                    <a:pt x="253" y="522"/>
                    <a:pt x="250" y="521"/>
                  </a:cubicBezTo>
                  <a:cubicBezTo>
                    <a:pt x="247" y="520"/>
                    <a:pt x="245" y="510"/>
                    <a:pt x="250" y="510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2" name="Freeform 1119"/>
            <p:cNvSpPr>
              <a:spLocks/>
            </p:cNvSpPr>
            <p:nvPr/>
          </p:nvSpPr>
          <p:spPr bwMode="auto">
            <a:xfrm>
              <a:off x="1170" y="1129"/>
              <a:ext cx="26" cy="71"/>
            </a:xfrm>
            <a:custGeom>
              <a:avLst/>
              <a:gdLst>
                <a:gd name="T0" fmla="*/ 13 w 26"/>
                <a:gd name="T1" fmla="*/ 7 h 71"/>
                <a:gd name="T2" fmla="*/ 25 w 26"/>
                <a:gd name="T3" fmla="*/ 7 h 71"/>
                <a:gd name="T4" fmla="*/ 23 w 26"/>
                <a:gd name="T5" fmla="*/ 23 h 71"/>
                <a:gd name="T6" fmla="*/ 19 w 26"/>
                <a:gd name="T7" fmla="*/ 37 h 71"/>
                <a:gd name="T8" fmla="*/ 20 w 26"/>
                <a:gd name="T9" fmla="*/ 56 h 71"/>
                <a:gd name="T10" fmla="*/ 11 w 26"/>
                <a:gd name="T11" fmla="*/ 71 h 71"/>
                <a:gd name="T12" fmla="*/ 13 w 26"/>
                <a:gd name="T13" fmla="*/ 56 h 71"/>
                <a:gd name="T14" fmla="*/ 2 w 26"/>
                <a:gd name="T15" fmla="*/ 32 h 71"/>
                <a:gd name="T16" fmla="*/ 11 w 26"/>
                <a:gd name="T17" fmla="*/ 13 h 71"/>
                <a:gd name="T18" fmla="*/ 20 w 26"/>
                <a:gd name="T19" fmla="*/ 5 h 71"/>
                <a:gd name="T20" fmla="*/ 13 w 26"/>
                <a:gd name="T21" fmla="*/ 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71"/>
                <a:gd name="T35" fmla="*/ 26 w 26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71">
                  <a:moveTo>
                    <a:pt x="13" y="7"/>
                  </a:moveTo>
                  <a:cubicBezTo>
                    <a:pt x="19" y="3"/>
                    <a:pt x="21" y="0"/>
                    <a:pt x="25" y="7"/>
                  </a:cubicBezTo>
                  <a:cubicBezTo>
                    <a:pt x="26" y="13"/>
                    <a:pt x="26" y="17"/>
                    <a:pt x="23" y="23"/>
                  </a:cubicBezTo>
                  <a:cubicBezTo>
                    <a:pt x="22" y="28"/>
                    <a:pt x="20" y="32"/>
                    <a:pt x="19" y="37"/>
                  </a:cubicBezTo>
                  <a:cubicBezTo>
                    <a:pt x="20" y="44"/>
                    <a:pt x="23" y="50"/>
                    <a:pt x="20" y="56"/>
                  </a:cubicBezTo>
                  <a:cubicBezTo>
                    <a:pt x="19" y="64"/>
                    <a:pt x="17" y="66"/>
                    <a:pt x="11" y="71"/>
                  </a:cubicBezTo>
                  <a:cubicBezTo>
                    <a:pt x="6" y="65"/>
                    <a:pt x="10" y="62"/>
                    <a:pt x="13" y="56"/>
                  </a:cubicBezTo>
                  <a:cubicBezTo>
                    <a:pt x="15" y="45"/>
                    <a:pt x="11" y="38"/>
                    <a:pt x="2" y="32"/>
                  </a:cubicBezTo>
                  <a:cubicBezTo>
                    <a:pt x="0" y="22"/>
                    <a:pt x="5" y="20"/>
                    <a:pt x="11" y="13"/>
                  </a:cubicBezTo>
                  <a:cubicBezTo>
                    <a:pt x="19" y="4"/>
                    <a:pt x="21" y="5"/>
                    <a:pt x="20" y="5"/>
                  </a:cubicBezTo>
                  <a:cubicBezTo>
                    <a:pt x="18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Freeform 1120"/>
            <p:cNvSpPr>
              <a:spLocks/>
            </p:cNvSpPr>
            <p:nvPr/>
          </p:nvSpPr>
          <p:spPr bwMode="auto">
            <a:xfrm>
              <a:off x="1096" y="1313"/>
              <a:ext cx="82" cy="466"/>
            </a:xfrm>
            <a:custGeom>
              <a:avLst/>
              <a:gdLst>
                <a:gd name="T0" fmla="*/ 2 w 264"/>
                <a:gd name="T1" fmla="*/ 0 h 285"/>
                <a:gd name="T2" fmla="*/ 2 w 264"/>
                <a:gd name="T3" fmla="*/ 110 h 285"/>
                <a:gd name="T4" fmla="*/ 2 w 264"/>
                <a:gd name="T5" fmla="*/ 281 h 285"/>
                <a:gd name="T6" fmla="*/ 2 w 264"/>
                <a:gd name="T7" fmla="*/ 538 h 285"/>
                <a:gd name="T8" fmla="*/ 2 w 264"/>
                <a:gd name="T9" fmla="*/ 564 h 285"/>
                <a:gd name="T10" fmla="*/ 2 w 264"/>
                <a:gd name="T11" fmla="*/ 821 h 285"/>
                <a:gd name="T12" fmla="*/ 2 w 264"/>
                <a:gd name="T13" fmla="*/ 1058 h 285"/>
                <a:gd name="T14" fmla="*/ 1 w 264"/>
                <a:gd name="T15" fmla="*/ 1338 h 285"/>
                <a:gd name="T16" fmla="*/ 1 w 264"/>
                <a:gd name="T17" fmla="*/ 1418 h 285"/>
                <a:gd name="T18" fmla="*/ 1 w 264"/>
                <a:gd name="T19" fmla="*/ 1499 h 285"/>
                <a:gd name="T20" fmla="*/ 1 w 264"/>
                <a:gd name="T21" fmla="*/ 1630 h 285"/>
                <a:gd name="T22" fmla="*/ 0 w 264"/>
                <a:gd name="T23" fmla="*/ 1810 h 285"/>
                <a:gd name="T24" fmla="*/ 0 w 264"/>
                <a:gd name="T25" fmla="*/ 2037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285"/>
                <a:gd name="T41" fmla="*/ 264 w 264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285">
                  <a:moveTo>
                    <a:pt x="264" y="0"/>
                  </a:moveTo>
                  <a:cubicBezTo>
                    <a:pt x="263" y="7"/>
                    <a:pt x="260" y="9"/>
                    <a:pt x="263" y="15"/>
                  </a:cubicBezTo>
                  <a:cubicBezTo>
                    <a:pt x="259" y="23"/>
                    <a:pt x="260" y="31"/>
                    <a:pt x="255" y="39"/>
                  </a:cubicBezTo>
                  <a:cubicBezTo>
                    <a:pt x="246" y="53"/>
                    <a:pt x="234" y="62"/>
                    <a:pt x="224" y="75"/>
                  </a:cubicBezTo>
                  <a:cubicBezTo>
                    <a:pt x="222" y="77"/>
                    <a:pt x="219" y="77"/>
                    <a:pt x="216" y="79"/>
                  </a:cubicBezTo>
                  <a:cubicBezTo>
                    <a:pt x="205" y="86"/>
                    <a:pt x="179" y="105"/>
                    <a:pt x="171" y="115"/>
                  </a:cubicBezTo>
                  <a:cubicBezTo>
                    <a:pt x="164" y="125"/>
                    <a:pt x="160" y="138"/>
                    <a:pt x="153" y="148"/>
                  </a:cubicBezTo>
                  <a:cubicBezTo>
                    <a:pt x="150" y="162"/>
                    <a:pt x="132" y="184"/>
                    <a:pt x="117" y="187"/>
                  </a:cubicBezTo>
                  <a:cubicBezTo>
                    <a:pt x="113" y="193"/>
                    <a:pt x="109" y="195"/>
                    <a:pt x="102" y="198"/>
                  </a:cubicBezTo>
                  <a:cubicBezTo>
                    <a:pt x="97" y="203"/>
                    <a:pt x="91" y="207"/>
                    <a:pt x="84" y="210"/>
                  </a:cubicBezTo>
                  <a:cubicBezTo>
                    <a:pt x="77" y="217"/>
                    <a:pt x="67" y="221"/>
                    <a:pt x="60" y="228"/>
                  </a:cubicBezTo>
                  <a:cubicBezTo>
                    <a:pt x="51" y="237"/>
                    <a:pt x="44" y="246"/>
                    <a:pt x="33" y="253"/>
                  </a:cubicBezTo>
                  <a:cubicBezTo>
                    <a:pt x="26" y="265"/>
                    <a:pt x="10" y="275"/>
                    <a:pt x="0" y="28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4" name="Freeform 1121"/>
            <p:cNvSpPr>
              <a:spLocks/>
            </p:cNvSpPr>
            <p:nvPr/>
          </p:nvSpPr>
          <p:spPr bwMode="auto">
            <a:xfrm>
              <a:off x="1054" y="1326"/>
              <a:ext cx="127" cy="387"/>
            </a:xfrm>
            <a:custGeom>
              <a:avLst/>
              <a:gdLst>
                <a:gd name="T0" fmla="*/ 127 w 127"/>
                <a:gd name="T1" fmla="*/ 0 h 387"/>
                <a:gd name="T2" fmla="*/ 126 w 127"/>
                <a:gd name="T3" fmla="*/ 26 h 387"/>
                <a:gd name="T4" fmla="*/ 88 w 127"/>
                <a:gd name="T5" fmla="*/ 86 h 387"/>
                <a:gd name="T6" fmla="*/ 73 w 127"/>
                <a:gd name="T7" fmla="*/ 101 h 387"/>
                <a:gd name="T8" fmla="*/ 64 w 127"/>
                <a:gd name="T9" fmla="*/ 108 h 387"/>
                <a:gd name="T10" fmla="*/ 43 w 127"/>
                <a:gd name="T11" fmla="*/ 140 h 387"/>
                <a:gd name="T12" fmla="*/ 45 w 127"/>
                <a:gd name="T13" fmla="*/ 161 h 387"/>
                <a:gd name="T14" fmla="*/ 46 w 127"/>
                <a:gd name="T15" fmla="*/ 179 h 387"/>
                <a:gd name="T16" fmla="*/ 31 w 127"/>
                <a:gd name="T17" fmla="*/ 219 h 387"/>
                <a:gd name="T18" fmla="*/ 25 w 127"/>
                <a:gd name="T19" fmla="*/ 234 h 387"/>
                <a:gd name="T20" fmla="*/ 9 w 127"/>
                <a:gd name="T21" fmla="*/ 263 h 387"/>
                <a:gd name="T22" fmla="*/ 1 w 127"/>
                <a:gd name="T23" fmla="*/ 279 h 387"/>
                <a:gd name="T24" fmla="*/ 0 w 127"/>
                <a:gd name="T25" fmla="*/ 300 h 387"/>
                <a:gd name="T26" fmla="*/ 6 w 127"/>
                <a:gd name="T27" fmla="*/ 315 h 387"/>
                <a:gd name="T28" fmla="*/ 4 w 127"/>
                <a:gd name="T29" fmla="*/ 329 h 387"/>
                <a:gd name="T30" fmla="*/ 15 w 127"/>
                <a:gd name="T31" fmla="*/ 348 h 387"/>
                <a:gd name="T32" fmla="*/ 21 w 127"/>
                <a:gd name="T33" fmla="*/ 366 h 387"/>
                <a:gd name="T34" fmla="*/ 18 w 127"/>
                <a:gd name="T35" fmla="*/ 383 h 387"/>
                <a:gd name="T36" fmla="*/ 15 w 127"/>
                <a:gd name="T37" fmla="*/ 387 h 3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387"/>
                <a:gd name="T59" fmla="*/ 127 w 127"/>
                <a:gd name="T60" fmla="*/ 387 h 3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387">
                  <a:moveTo>
                    <a:pt x="127" y="0"/>
                  </a:moveTo>
                  <a:cubicBezTo>
                    <a:pt x="126" y="9"/>
                    <a:pt x="123" y="17"/>
                    <a:pt x="126" y="26"/>
                  </a:cubicBezTo>
                  <a:cubicBezTo>
                    <a:pt x="115" y="48"/>
                    <a:pt x="106" y="68"/>
                    <a:pt x="88" y="86"/>
                  </a:cubicBezTo>
                  <a:cubicBezTo>
                    <a:pt x="83" y="91"/>
                    <a:pt x="79" y="96"/>
                    <a:pt x="73" y="101"/>
                  </a:cubicBezTo>
                  <a:cubicBezTo>
                    <a:pt x="70" y="103"/>
                    <a:pt x="64" y="108"/>
                    <a:pt x="64" y="108"/>
                  </a:cubicBezTo>
                  <a:cubicBezTo>
                    <a:pt x="57" y="119"/>
                    <a:pt x="50" y="129"/>
                    <a:pt x="43" y="140"/>
                  </a:cubicBezTo>
                  <a:cubicBezTo>
                    <a:pt x="41" y="150"/>
                    <a:pt x="40" y="152"/>
                    <a:pt x="45" y="161"/>
                  </a:cubicBezTo>
                  <a:cubicBezTo>
                    <a:pt x="43" y="171"/>
                    <a:pt x="44" y="170"/>
                    <a:pt x="46" y="179"/>
                  </a:cubicBezTo>
                  <a:cubicBezTo>
                    <a:pt x="44" y="193"/>
                    <a:pt x="37" y="206"/>
                    <a:pt x="31" y="219"/>
                  </a:cubicBezTo>
                  <a:cubicBezTo>
                    <a:pt x="30" y="224"/>
                    <a:pt x="25" y="234"/>
                    <a:pt x="25" y="234"/>
                  </a:cubicBezTo>
                  <a:cubicBezTo>
                    <a:pt x="23" y="245"/>
                    <a:pt x="14" y="253"/>
                    <a:pt x="9" y="263"/>
                  </a:cubicBezTo>
                  <a:cubicBezTo>
                    <a:pt x="6" y="268"/>
                    <a:pt x="1" y="279"/>
                    <a:pt x="1" y="279"/>
                  </a:cubicBezTo>
                  <a:cubicBezTo>
                    <a:pt x="0" y="286"/>
                    <a:pt x="1" y="292"/>
                    <a:pt x="0" y="300"/>
                  </a:cubicBezTo>
                  <a:cubicBezTo>
                    <a:pt x="3" y="305"/>
                    <a:pt x="3" y="310"/>
                    <a:pt x="6" y="315"/>
                  </a:cubicBezTo>
                  <a:cubicBezTo>
                    <a:pt x="9" y="328"/>
                    <a:pt x="6" y="309"/>
                    <a:pt x="4" y="329"/>
                  </a:cubicBezTo>
                  <a:cubicBezTo>
                    <a:pt x="4" y="334"/>
                    <a:pt x="12" y="344"/>
                    <a:pt x="15" y="348"/>
                  </a:cubicBezTo>
                  <a:cubicBezTo>
                    <a:pt x="16" y="354"/>
                    <a:pt x="18" y="360"/>
                    <a:pt x="21" y="366"/>
                  </a:cubicBezTo>
                  <a:cubicBezTo>
                    <a:pt x="22" y="372"/>
                    <a:pt x="20" y="378"/>
                    <a:pt x="18" y="383"/>
                  </a:cubicBezTo>
                  <a:cubicBezTo>
                    <a:pt x="17" y="385"/>
                    <a:pt x="15" y="387"/>
                    <a:pt x="15" y="387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5" name="Freeform 1122"/>
            <p:cNvSpPr>
              <a:spLocks/>
            </p:cNvSpPr>
            <p:nvPr/>
          </p:nvSpPr>
          <p:spPr bwMode="auto">
            <a:xfrm>
              <a:off x="1164" y="1314"/>
              <a:ext cx="74" cy="386"/>
            </a:xfrm>
            <a:custGeom>
              <a:avLst/>
              <a:gdLst>
                <a:gd name="T0" fmla="*/ 17 w 74"/>
                <a:gd name="T1" fmla="*/ 0 h 386"/>
                <a:gd name="T2" fmla="*/ 22 w 74"/>
                <a:gd name="T3" fmla="*/ 15 h 386"/>
                <a:gd name="T4" fmla="*/ 28 w 74"/>
                <a:gd name="T5" fmla="*/ 35 h 386"/>
                <a:gd name="T6" fmla="*/ 37 w 74"/>
                <a:gd name="T7" fmla="*/ 54 h 386"/>
                <a:gd name="T8" fmla="*/ 40 w 74"/>
                <a:gd name="T9" fmla="*/ 77 h 386"/>
                <a:gd name="T10" fmla="*/ 37 w 74"/>
                <a:gd name="T11" fmla="*/ 101 h 386"/>
                <a:gd name="T12" fmla="*/ 5 w 74"/>
                <a:gd name="T13" fmla="*/ 168 h 386"/>
                <a:gd name="T14" fmla="*/ 1 w 74"/>
                <a:gd name="T15" fmla="*/ 180 h 386"/>
                <a:gd name="T16" fmla="*/ 7 w 74"/>
                <a:gd name="T17" fmla="*/ 192 h 386"/>
                <a:gd name="T18" fmla="*/ 37 w 74"/>
                <a:gd name="T19" fmla="*/ 234 h 386"/>
                <a:gd name="T20" fmla="*/ 37 w 74"/>
                <a:gd name="T21" fmla="*/ 254 h 386"/>
                <a:gd name="T22" fmla="*/ 37 w 74"/>
                <a:gd name="T23" fmla="*/ 266 h 386"/>
                <a:gd name="T24" fmla="*/ 32 w 74"/>
                <a:gd name="T25" fmla="*/ 276 h 386"/>
                <a:gd name="T26" fmla="*/ 17 w 74"/>
                <a:gd name="T27" fmla="*/ 306 h 386"/>
                <a:gd name="T28" fmla="*/ 11 w 74"/>
                <a:gd name="T29" fmla="*/ 323 h 386"/>
                <a:gd name="T30" fmla="*/ 64 w 74"/>
                <a:gd name="T31" fmla="*/ 381 h 386"/>
                <a:gd name="T32" fmla="*/ 74 w 74"/>
                <a:gd name="T33" fmla="*/ 386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386"/>
                <a:gd name="T53" fmla="*/ 74 w 74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386">
                  <a:moveTo>
                    <a:pt x="17" y="0"/>
                  </a:moveTo>
                  <a:cubicBezTo>
                    <a:pt x="19" y="5"/>
                    <a:pt x="20" y="10"/>
                    <a:pt x="22" y="15"/>
                  </a:cubicBezTo>
                  <a:cubicBezTo>
                    <a:pt x="23" y="22"/>
                    <a:pt x="26" y="28"/>
                    <a:pt x="28" y="35"/>
                  </a:cubicBezTo>
                  <a:cubicBezTo>
                    <a:pt x="24" y="43"/>
                    <a:pt x="33" y="47"/>
                    <a:pt x="37" y="54"/>
                  </a:cubicBezTo>
                  <a:cubicBezTo>
                    <a:pt x="39" y="62"/>
                    <a:pt x="37" y="69"/>
                    <a:pt x="40" y="77"/>
                  </a:cubicBezTo>
                  <a:cubicBezTo>
                    <a:pt x="41" y="88"/>
                    <a:pt x="42" y="92"/>
                    <a:pt x="37" y="101"/>
                  </a:cubicBezTo>
                  <a:cubicBezTo>
                    <a:pt x="34" y="125"/>
                    <a:pt x="19" y="149"/>
                    <a:pt x="5" y="168"/>
                  </a:cubicBezTo>
                  <a:cubicBezTo>
                    <a:pt x="4" y="172"/>
                    <a:pt x="0" y="176"/>
                    <a:pt x="1" y="180"/>
                  </a:cubicBezTo>
                  <a:cubicBezTo>
                    <a:pt x="2" y="184"/>
                    <a:pt x="7" y="192"/>
                    <a:pt x="7" y="192"/>
                  </a:cubicBezTo>
                  <a:cubicBezTo>
                    <a:pt x="10" y="205"/>
                    <a:pt x="26" y="227"/>
                    <a:pt x="37" y="234"/>
                  </a:cubicBezTo>
                  <a:cubicBezTo>
                    <a:pt x="40" y="240"/>
                    <a:pt x="37" y="254"/>
                    <a:pt x="37" y="254"/>
                  </a:cubicBezTo>
                  <a:cubicBezTo>
                    <a:pt x="38" y="259"/>
                    <a:pt x="39" y="261"/>
                    <a:pt x="37" y="266"/>
                  </a:cubicBezTo>
                  <a:cubicBezTo>
                    <a:pt x="36" y="269"/>
                    <a:pt x="32" y="276"/>
                    <a:pt x="32" y="276"/>
                  </a:cubicBezTo>
                  <a:cubicBezTo>
                    <a:pt x="30" y="286"/>
                    <a:pt x="23" y="298"/>
                    <a:pt x="17" y="306"/>
                  </a:cubicBezTo>
                  <a:cubicBezTo>
                    <a:pt x="16" y="312"/>
                    <a:pt x="13" y="317"/>
                    <a:pt x="11" y="323"/>
                  </a:cubicBezTo>
                  <a:cubicBezTo>
                    <a:pt x="7" y="348"/>
                    <a:pt x="41" y="377"/>
                    <a:pt x="64" y="381"/>
                  </a:cubicBezTo>
                  <a:cubicBezTo>
                    <a:pt x="67" y="383"/>
                    <a:pt x="72" y="383"/>
                    <a:pt x="74" y="38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6" name="Freeform 1123"/>
            <p:cNvSpPr>
              <a:spLocks/>
            </p:cNvSpPr>
            <p:nvPr/>
          </p:nvSpPr>
          <p:spPr bwMode="auto">
            <a:xfrm>
              <a:off x="1189" y="1313"/>
              <a:ext cx="216" cy="256"/>
            </a:xfrm>
            <a:custGeom>
              <a:avLst/>
              <a:gdLst>
                <a:gd name="T0" fmla="*/ 0 w 216"/>
                <a:gd name="T1" fmla="*/ 0 h 256"/>
                <a:gd name="T2" fmla="*/ 19 w 216"/>
                <a:gd name="T3" fmla="*/ 40 h 256"/>
                <a:gd name="T4" fmla="*/ 78 w 216"/>
                <a:gd name="T5" fmla="*/ 75 h 256"/>
                <a:gd name="T6" fmla="*/ 90 w 216"/>
                <a:gd name="T7" fmla="*/ 100 h 256"/>
                <a:gd name="T8" fmla="*/ 96 w 216"/>
                <a:gd name="T9" fmla="*/ 120 h 256"/>
                <a:gd name="T10" fmla="*/ 100 w 216"/>
                <a:gd name="T11" fmla="*/ 144 h 256"/>
                <a:gd name="T12" fmla="*/ 180 w 216"/>
                <a:gd name="T13" fmla="*/ 202 h 256"/>
                <a:gd name="T14" fmla="*/ 207 w 216"/>
                <a:gd name="T15" fmla="*/ 244 h 256"/>
                <a:gd name="T16" fmla="*/ 216 w 216"/>
                <a:gd name="T17" fmla="*/ 255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56"/>
                <a:gd name="T29" fmla="*/ 216 w 216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56">
                  <a:moveTo>
                    <a:pt x="0" y="0"/>
                  </a:moveTo>
                  <a:cubicBezTo>
                    <a:pt x="5" y="12"/>
                    <a:pt x="8" y="31"/>
                    <a:pt x="19" y="40"/>
                  </a:cubicBezTo>
                  <a:cubicBezTo>
                    <a:pt x="35" y="54"/>
                    <a:pt x="59" y="65"/>
                    <a:pt x="78" y="75"/>
                  </a:cubicBezTo>
                  <a:cubicBezTo>
                    <a:pt x="83" y="83"/>
                    <a:pt x="86" y="91"/>
                    <a:pt x="90" y="100"/>
                  </a:cubicBezTo>
                  <a:cubicBezTo>
                    <a:pt x="91" y="109"/>
                    <a:pt x="92" y="113"/>
                    <a:pt x="96" y="120"/>
                  </a:cubicBezTo>
                  <a:cubicBezTo>
                    <a:pt x="97" y="126"/>
                    <a:pt x="98" y="139"/>
                    <a:pt x="100" y="144"/>
                  </a:cubicBezTo>
                  <a:cubicBezTo>
                    <a:pt x="109" y="166"/>
                    <a:pt x="159" y="190"/>
                    <a:pt x="180" y="202"/>
                  </a:cubicBezTo>
                  <a:cubicBezTo>
                    <a:pt x="190" y="215"/>
                    <a:pt x="194" y="233"/>
                    <a:pt x="207" y="244"/>
                  </a:cubicBezTo>
                  <a:cubicBezTo>
                    <a:pt x="214" y="256"/>
                    <a:pt x="210" y="255"/>
                    <a:pt x="216" y="25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7" name="Group 1124"/>
          <p:cNvGrpSpPr>
            <a:grpSpLocks/>
          </p:cNvGrpSpPr>
          <p:nvPr/>
        </p:nvGrpSpPr>
        <p:grpSpPr bwMode="auto">
          <a:xfrm>
            <a:off x="4930775" y="3299991"/>
            <a:ext cx="1038225" cy="2474912"/>
            <a:chOff x="922" y="789"/>
            <a:chExt cx="483" cy="990"/>
          </a:xfrm>
        </p:grpSpPr>
        <p:sp>
          <p:nvSpPr>
            <p:cNvPr id="58" name="Freeform 1125"/>
            <p:cNvSpPr>
              <a:spLocks/>
            </p:cNvSpPr>
            <p:nvPr/>
          </p:nvSpPr>
          <p:spPr bwMode="auto">
            <a:xfrm>
              <a:off x="922" y="789"/>
              <a:ext cx="471" cy="522"/>
            </a:xfrm>
            <a:custGeom>
              <a:avLst/>
              <a:gdLst>
                <a:gd name="T0" fmla="*/ 252 w 471"/>
                <a:gd name="T1" fmla="*/ 488 h 522"/>
                <a:gd name="T2" fmla="*/ 250 w 471"/>
                <a:gd name="T3" fmla="*/ 447 h 522"/>
                <a:gd name="T4" fmla="*/ 253 w 471"/>
                <a:gd name="T5" fmla="*/ 411 h 522"/>
                <a:gd name="T6" fmla="*/ 247 w 471"/>
                <a:gd name="T7" fmla="*/ 356 h 522"/>
                <a:gd name="T8" fmla="*/ 244 w 471"/>
                <a:gd name="T9" fmla="*/ 329 h 522"/>
                <a:gd name="T10" fmla="*/ 246 w 471"/>
                <a:gd name="T11" fmla="*/ 287 h 522"/>
                <a:gd name="T12" fmla="*/ 246 w 471"/>
                <a:gd name="T13" fmla="*/ 260 h 522"/>
                <a:gd name="T14" fmla="*/ 238 w 471"/>
                <a:gd name="T15" fmla="*/ 222 h 522"/>
                <a:gd name="T16" fmla="*/ 205 w 471"/>
                <a:gd name="T17" fmla="*/ 176 h 522"/>
                <a:gd name="T18" fmla="*/ 154 w 471"/>
                <a:gd name="T19" fmla="*/ 125 h 522"/>
                <a:gd name="T20" fmla="*/ 100 w 471"/>
                <a:gd name="T21" fmla="*/ 161 h 522"/>
                <a:gd name="T22" fmla="*/ 28 w 471"/>
                <a:gd name="T23" fmla="*/ 237 h 522"/>
                <a:gd name="T24" fmla="*/ 0 w 471"/>
                <a:gd name="T25" fmla="*/ 252 h 522"/>
                <a:gd name="T26" fmla="*/ 57 w 471"/>
                <a:gd name="T27" fmla="*/ 192 h 522"/>
                <a:gd name="T28" fmla="*/ 99 w 471"/>
                <a:gd name="T29" fmla="*/ 144 h 522"/>
                <a:gd name="T30" fmla="*/ 148 w 471"/>
                <a:gd name="T31" fmla="*/ 102 h 522"/>
                <a:gd name="T32" fmla="*/ 157 w 471"/>
                <a:gd name="T33" fmla="*/ 119 h 522"/>
                <a:gd name="T34" fmla="*/ 169 w 471"/>
                <a:gd name="T35" fmla="*/ 120 h 522"/>
                <a:gd name="T36" fmla="*/ 201 w 471"/>
                <a:gd name="T37" fmla="*/ 149 h 522"/>
                <a:gd name="T38" fmla="*/ 249 w 471"/>
                <a:gd name="T39" fmla="*/ 210 h 522"/>
                <a:gd name="T40" fmla="*/ 252 w 471"/>
                <a:gd name="T41" fmla="*/ 189 h 522"/>
                <a:gd name="T42" fmla="*/ 250 w 471"/>
                <a:gd name="T43" fmla="*/ 144 h 522"/>
                <a:gd name="T44" fmla="*/ 258 w 471"/>
                <a:gd name="T45" fmla="*/ 98 h 522"/>
                <a:gd name="T46" fmla="*/ 255 w 471"/>
                <a:gd name="T47" fmla="*/ 54 h 522"/>
                <a:gd name="T48" fmla="*/ 255 w 471"/>
                <a:gd name="T49" fmla="*/ 27 h 522"/>
                <a:gd name="T50" fmla="*/ 255 w 471"/>
                <a:gd name="T51" fmla="*/ 11 h 522"/>
                <a:gd name="T52" fmla="*/ 262 w 471"/>
                <a:gd name="T53" fmla="*/ 47 h 522"/>
                <a:gd name="T54" fmla="*/ 259 w 471"/>
                <a:gd name="T55" fmla="*/ 83 h 522"/>
                <a:gd name="T56" fmla="*/ 259 w 471"/>
                <a:gd name="T57" fmla="*/ 120 h 522"/>
                <a:gd name="T58" fmla="*/ 256 w 471"/>
                <a:gd name="T59" fmla="*/ 158 h 522"/>
                <a:gd name="T60" fmla="*/ 264 w 471"/>
                <a:gd name="T61" fmla="*/ 174 h 522"/>
                <a:gd name="T62" fmla="*/ 357 w 471"/>
                <a:gd name="T63" fmla="*/ 114 h 522"/>
                <a:gd name="T64" fmla="*/ 369 w 471"/>
                <a:gd name="T65" fmla="*/ 137 h 522"/>
                <a:gd name="T66" fmla="*/ 384 w 471"/>
                <a:gd name="T67" fmla="*/ 171 h 522"/>
                <a:gd name="T68" fmla="*/ 367 w 471"/>
                <a:gd name="T69" fmla="*/ 167 h 522"/>
                <a:gd name="T70" fmla="*/ 312 w 471"/>
                <a:gd name="T71" fmla="*/ 138 h 522"/>
                <a:gd name="T72" fmla="*/ 262 w 471"/>
                <a:gd name="T73" fmla="*/ 210 h 522"/>
                <a:gd name="T74" fmla="*/ 262 w 471"/>
                <a:gd name="T75" fmla="*/ 246 h 522"/>
                <a:gd name="T76" fmla="*/ 258 w 471"/>
                <a:gd name="T77" fmla="*/ 299 h 522"/>
                <a:gd name="T78" fmla="*/ 273 w 471"/>
                <a:gd name="T79" fmla="*/ 315 h 522"/>
                <a:gd name="T80" fmla="*/ 342 w 471"/>
                <a:gd name="T81" fmla="*/ 257 h 522"/>
                <a:gd name="T82" fmla="*/ 411 w 471"/>
                <a:gd name="T83" fmla="*/ 321 h 522"/>
                <a:gd name="T84" fmla="*/ 451 w 471"/>
                <a:gd name="T85" fmla="*/ 365 h 522"/>
                <a:gd name="T86" fmla="*/ 471 w 471"/>
                <a:gd name="T87" fmla="*/ 390 h 522"/>
                <a:gd name="T88" fmla="*/ 435 w 471"/>
                <a:gd name="T89" fmla="*/ 375 h 522"/>
                <a:gd name="T90" fmla="*/ 405 w 471"/>
                <a:gd name="T91" fmla="*/ 335 h 522"/>
                <a:gd name="T92" fmla="*/ 373 w 471"/>
                <a:gd name="T93" fmla="*/ 309 h 522"/>
                <a:gd name="T94" fmla="*/ 333 w 471"/>
                <a:gd name="T95" fmla="*/ 294 h 522"/>
                <a:gd name="T96" fmla="*/ 268 w 471"/>
                <a:gd name="T97" fmla="*/ 354 h 522"/>
                <a:gd name="T98" fmla="*/ 264 w 471"/>
                <a:gd name="T99" fmla="*/ 389 h 522"/>
                <a:gd name="T100" fmla="*/ 271 w 471"/>
                <a:gd name="T101" fmla="*/ 363 h 522"/>
                <a:gd name="T102" fmla="*/ 268 w 471"/>
                <a:gd name="T103" fmla="*/ 363 h 522"/>
                <a:gd name="T104" fmla="*/ 270 w 471"/>
                <a:gd name="T105" fmla="*/ 395 h 522"/>
                <a:gd name="T106" fmla="*/ 267 w 471"/>
                <a:gd name="T107" fmla="*/ 431 h 522"/>
                <a:gd name="T108" fmla="*/ 268 w 471"/>
                <a:gd name="T109" fmla="*/ 464 h 522"/>
                <a:gd name="T110" fmla="*/ 262 w 471"/>
                <a:gd name="T111" fmla="*/ 512 h 522"/>
                <a:gd name="T112" fmla="*/ 250 w 471"/>
                <a:gd name="T113" fmla="*/ 521 h 5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22"/>
                <a:gd name="T173" fmla="*/ 471 w 471"/>
                <a:gd name="T174" fmla="*/ 522 h 5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22">
                  <a:moveTo>
                    <a:pt x="250" y="510"/>
                  </a:moveTo>
                  <a:cubicBezTo>
                    <a:pt x="249" y="502"/>
                    <a:pt x="248" y="495"/>
                    <a:pt x="252" y="488"/>
                  </a:cubicBezTo>
                  <a:cubicBezTo>
                    <a:pt x="248" y="479"/>
                    <a:pt x="248" y="470"/>
                    <a:pt x="252" y="461"/>
                  </a:cubicBezTo>
                  <a:cubicBezTo>
                    <a:pt x="249" y="454"/>
                    <a:pt x="253" y="454"/>
                    <a:pt x="250" y="447"/>
                  </a:cubicBezTo>
                  <a:cubicBezTo>
                    <a:pt x="253" y="441"/>
                    <a:pt x="249" y="440"/>
                    <a:pt x="252" y="434"/>
                  </a:cubicBezTo>
                  <a:cubicBezTo>
                    <a:pt x="253" y="427"/>
                    <a:pt x="252" y="419"/>
                    <a:pt x="253" y="411"/>
                  </a:cubicBezTo>
                  <a:cubicBezTo>
                    <a:pt x="251" y="400"/>
                    <a:pt x="248" y="389"/>
                    <a:pt x="246" y="378"/>
                  </a:cubicBezTo>
                  <a:cubicBezTo>
                    <a:pt x="247" y="371"/>
                    <a:pt x="246" y="364"/>
                    <a:pt x="247" y="356"/>
                  </a:cubicBezTo>
                  <a:cubicBezTo>
                    <a:pt x="246" y="349"/>
                    <a:pt x="243" y="348"/>
                    <a:pt x="246" y="342"/>
                  </a:cubicBezTo>
                  <a:cubicBezTo>
                    <a:pt x="243" y="336"/>
                    <a:pt x="247" y="335"/>
                    <a:pt x="244" y="329"/>
                  </a:cubicBezTo>
                  <a:cubicBezTo>
                    <a:pt x="243" y="323"/>
                    <a:pt x="244" y="318"/>
                    <a:pt x="243" y="312"/>
                  </a:cubicBezTo>
                  <a:cubicBezTo>
                    <a:pt x="244" y="303"/>
                    <a:pt x="242" y="295"/>
                    <a:pt x="246" y="287"/>
                  </a:cubicBezTo>
                  <a:cubicBezTo>
                    <a:pt x="243" y="280"/>
                    <a:pt x="247" y="280"/>
                    <a:pt x="244" y="273"/>
                  </a:cubicBezTo>
                  <a:cubicBezTo>
                    <a:pt x="247" y="267"/>
                    <a:pt x="243" y="266"/>
                    <a:pt x="246" y="260"/>
                  </a:cubicBezTo>
                  <a:cubicBezTo>
                    <a:pt x="243" y="254"/>
                    <a:pt x="247" y="251"/>
                    <a:pt x="244" y="245"/>
                  </a:cubicBezTo>
                  <a:cubicBezTo>
                    <a:pt x="247" y="236"/>
                    <a:pt x="241" y="230"/>
                    <a:pt x="238" y="222"/>
                  </a:cubicBezTo>
                  <a:cubicBezTo>
                    <a:pt x="237" y="215"/>
                    <a:pt x="234" y="208"/>
                    <a:pt x="228" y="204"/>
                  </a:cubicBezTo>
                  <a:cubicBezTo>
                    <a:pt x="223" y="195"/>
                    <a:pt x="214" y="181"/>
                    <a:pt x="205" y="176"/>
                  </a:cubicBezTo>
                  <a:cubicBezTo>
                    <a:pt x="197" y="162"/>
                    <a:pt x="182" y="154"/>
                    <a:pt x="171" y="143"/>
                  </a:cubicBezTo>
                  <a:cubicBezTo>
                    <a:pt x="164" y="135"/>
                    <a:pt x="162" y="130"/>
                    <a:pt x="154" y="125"/>
                  </a:cubicBezTo>
                  <a:cubicBezTo>
                    <a:pt x="149" y="119"/>
                    <a:pt x="147" y="120"/>
                    <a:pt x="141" y="116"/>
                  </a:cubicBezTo>
                  <a:cubicBezTo>
                    <a:pt x="121" y="120"/>
                    <a:pt x="116" y="153"/>
                    <a:pt x="100" y="161"/>
                  </a:cubicBezTo>
                  <a:cubicBezTo>
                    <a:pt x="98" y="173"/>
                    <a:pt x="78" y="197"/>
                    <a:pt x="67" y="204"/>
                  </a:cubicBezTo>
                  <a:cubicBezTo>
                    <a:pt x="59" y="217"/>
                    <a:pt x="41" y="229"/>
                    <a:pt x="28" y="237"/>
                  </a:cubicBezTo>
                  <a:cubicBezTo>
                    <a:pt x="23" y="243"/>
                    <a:pt x="11" y="250"/>
                    <a:pt x="4" y="254"/>
                  </a:cubicBezTo>
                  <a:cubicBezTo>
                    <a:pt x="3" y="253"/>
                    <a:pt x="0" y="253"/>
                    <a:pt x="0" y="252"/>
                  </a:cubicBezTo>
                  <a:cubicBezTo>
                    <a:pt x="2" y="243"/>
                    <a:pt x="20" y="226"/>
                    <a:pt x="27" y="222"/>
                  </a:cubicBezTo>
                  <a:cubicBezTo>
                    <a:pt x="35" y="211"/>
                    <a:pt x="46" y="199"/>
                    <a:pt x="57" y="192"/>
                  </a:cubicBezTo>
                  <a:cubicBezTo>
                    <a:pt x="64" y="182"/>
                    <a:pt x="73" y="174"/>
                    <a:pt x="82" y="165"/>
                  </a:cubicBezTo>
                  <a:cubicBezTo>
                    <a:pt x="89" y="158"/>
                    <a:pt x="91" y="149"/>
                    <a:pt x="99" y="144"/>
                  </a:cubicBezTo>
                  <a:cubicBezTo>
                    <a:pt x="107" y="133"/>
                    <a:pt x="120" y="121"/>
                    <a:pt x="132" y="114"/>
                  </a:cubicBezTo>
                  <a:cubicBezTo>
                    <a:pt x="136" y="108"/>
                    <a:pt x="142" y="106"/>
                    <a:pt x="148" y="102"/>
                  </a:cubicBezTo>
                  <a:cubicBezTo>
                    <a:pt x="152" y="113"/>
                    <a:pt x="156" y="121"/>
                    <a:pt x="162" y="131"/>
                  </a:cubicBezTo>
                  <a:cubicBezTo>
                    <a:pt x="163" y="124"/>
                    <a:pt x="165" y="121"/>
                    <a:pt x="157" y="119"/>
                  </a:cubicBezTo>
                  <a:cubicBezTo>
                    <a:pt x="156" y="113"/>
                    <a:pt x="146" y="109"/>
                    <a:pt x="156" y="111"/>
                  </a:cubicBezTo>
                  <a:cubicBezTo>
                    <a:pt x="160" y="118"/>
                    <a:pt x="163" y="116"/>
                    <a:pt x="169" y="120"/>
                  </a:cubicBezTo>
                  <a:cubicBezTo>
                    <a:pt x="173" y="126"/>
                    <a:pt x="180" y="131"/>
                    <a:pt x="186" y="135"/>
                  </a:cubicBezTo>
                  <a:cubicBezTo>
                    <a:pt x="187" y="142"/>
                    <a:pt x="195" y="145"/>
                    <a:pt x="201" y="149"/>
                  </a:cubicBezTo>
                  <a:cubicBezTo>
                    <a:pt x="206" y="156"/>
                    <a:pt x="220" y="172"/>
                    <a:pt x="228" y="174"/>
                  </a:cubicBezTo>
                  <a:cubicBezTo>
                    <a:pt x="230" y="186"/>
                    <a:pt x="242" y="200"/>
                    <a:pt x="249" y="210"/>
                  </a:cubicBezTo>
                  <a:cubicBezTo>
                    <a:pt x="251" y="218"/>
                    <a:pt x="251" y="227"/>
                    <a:pt x="253" y="207"/>
                  </a:cubicBezTo>
                  <a:cubicBezTo>
                    <a:pt x="252" y="201"/>
                    <a:pt x="253" y="195"/>
                    <a:pt x="252" y="189"/>
                  </a:cubicBezTo>
                  <a:cubicBezTo>
                    <a:pt x="252" y="183"/>
                    <a:pt x="256" y="173"/>
                    <a:pt x="253" y="167"/>
                  </a:cubicBezTo>
                  <a:cubicBezTo>
                    <a:pt x="251" y="159"/>
                    <a:pt x="253" y="152"/>
                    <a:pt x="250" y="144"/>
                  </a:cubicBezTo>
                  <a:cubicBezTo>
                    <a:pt x="252" y="137"/>
                    <a:pt x="253" y="133"/>
                    <a:pt x="252" y="126"/>
                  </a:cubicBezTo>
                  <a:cubicBezTo>
                    <a:pt x="254" y="117"/>
                    <a:pt x="254" y="107"/>
                    <a:pt x="258" y="98"/>
                  </a:cubicBezTo>
                  <a:cubicBezTo>
                    <a:pt x="256" y="93"/>
                    <a:pt x="255" y="88"/>
                    <a:pt x="253" y="83"/>
                  </a:cubicBezTo>
                  <a:cubicBezTo>
                    <a:pt x="255" y="71"/>
                    <a:pt x="253" y="66"/>
                    <a:pt x="255" y="54"/>
                  </a:cubicBezTo>
                  <a:cubicBezTo>
                    <a:pt x="252" y="48"/>
                    <a:pt x="256" y="47"/>
                    <a:pt x="253" y="41"/>
                  </a:cubicBezTo>
                  <a:cubicBezTo>
                    <a:pt x="256" y="34"/>
                    <a:pt x="252" y="34"/>
                    <a:pt x="255" y="27"/>
                  </a:cubicBezTo>
                  <a:cubicBezTo>
                    <a:pt x="257" y="18"/>
                    <a:pt x="254" y="9"/>
                    <a:pt x="258" y="0"/>
                  </a:cubicBezTo>
                  <a:cubicBezTo>
                    <a:pt x="258" y="0"/>
                    <a:pt x="256" y="7"/>
                    <a:pt x="255" y="11"/>
                  </a:cubicBezTo>
                  <a:cubicBezTo>
                    <a:pt x="256" y="17"/>
                    <a:pt x="259" y="20"/>
                    <a:pt x="261" y="26"/>
                  </a:cubicBezTo>
                  <a:cubicBezTo>
                    <a:pt x="262" y="33"/>
                    <a:pt x="261" y="40"/>
                    <a:pt x="262" y="47"/>
                  </a:cubicBezTo>
                  <a:cubicBezTo>
                    <a:pt x="261" y="52"/>
                    <a:pt x="259" y="57"/>
                    <a:pt x="258" y="62"/>
                  </a:cubicBezTo>
                  <a:cubicBezTo>
                    <a:pt x="259" y="70"/>
                    <a:pt x="262" y="75"/>
                    <a:pt x="259" y="83"/>
                  </a:cubicBezTo>
                  <a:cubicBezTo>
                    <a:pt x="260" y="90"/>
                    <a:pt x="258" y="99"/>
                    <a:pt x="261" y="105"/>
                  </a:cubicBezTo>
                  <a:cubicBezTo>
                    <a:pt x="258" y="112"/>
                    <a:pt x="261" y="113"/>
                    <a:pt x="259" y="120"/>
                  </a:cubicBezTo>
                  <a:cubicBezTo>
                    <a:pt x="262" y="126"/>
                    <a:pt x="258" y="129"/>
                    <a:pt x="261" y="135"/>
                  </a:cubicBezTo>
                  <a:cubicBezTo>
                    <a:pt x="258" y="143"/>
                    <a:pt x="259" y="150"/>
                    <a:pt x="256" y="158"/>
                  </a:cubicBezTo>
                  <a:cubicBezTo>
                    <a:pt x="257" y="159"/>
                    <a:pt x="258" y="161"/>
                    <a:pt x="258" y="162"/>
                  </a:cubicBezTo>
                  <a:cubicBezTo>
                    <a:pt x="258" y="175"/>
                    <a:pt x="248" y="183"/>
                    <a:pt x="264" y="174"/>
                  </a:cubicBezTo>
                  <a:cubicBezTo>
                    <a:pt x="287" y="143"/>
                    <a:pt x="311" y="114"/>
                    <a:pt x="334" y="83"/>
                  </a:cubicBezTo>
                  <a:cubicBezTo>
                    <a:pt x="346" y="85"/>
                    <a:pt x="350" y="105"/>
                    <a:pt x="357" y="114"/>
                  </a:cubicBezTo>
                  <a:cubicBezTo>
                    <a:pt x="359" y="124"/>
                    <a:pt x="356" y="114"/>
                    <a:pt x="363" y="125"/>
                  </a:cubicBezTo>
                  <a:cubicBezTo>
                    <a:pt x="365" y="129"/>
                    <a:pt x="369" y="137"/>
                    <a:pt x="369" y="137"/>
                  </a:cubicBezTo>
                  <a:cubicBezTo>
                    <a:pt x="370" y="143"/>
                    <a:pt x="373" y="146"/>
                    <a:pt x="375" y="152"/>
                  </a:cubicBezTo>
                  <a:cubicBezTo>
                    <a:pt x="376" y="159"/>
                    <a:pt x="380" y="165"/>
                    <a:pt x="384" y="171"/>
                  </a:cubicBezTo>
                  <a:cubicBezTo>
                    <a:pt x="385" y="176"/>
                    <a:pt x="381" y="187"/>
                    <a:pt x="387" y="177"/>
                  </a:cubicBezTo>
                  <a:cubicBezTo>
                    <a:pt x="382" y="171"/>
                    <a:pt x="375" y="168"/>
                    <a:pt x="367" y="167"/>
                  </a:cubicBezTo>
                  <a:cubicBezTo>
                    <a:pt x="352" y="156"/>
                    <a:pt x="345" y="134"/>
                    <a:pt x="334" y="119"/>
                  </a:cubicBezTo>
                  <a:cubicBezTo>
                    <a:pt x="331" y="106"/>
                    <a:pt x="318" y="134"/>
                    <a:pt x="312" y="138"/>
                  </a:cubicBezTo>
                  <a:cubicBezTo>
                    <a:pt x="303" y="153"/>
                    <a:pt x="285" y="181"/>
                    <a:pt x="271" y="192"/>
                  </a:cubicBezTo>
                  <a:cubicBezTo>
                    <a:pt x="270" y="199"/>
                    <a:pt x="265" y="204"/>
                    <a:pt x="262" y="210"/>
                  </a:cubicBezTo>
                  <a:cubicBezTo>
                    <a:pt x="264" y="218"/>
                    <a:pt x="265" y="223"/>
                    <a:pt x="264" y="231"/>
                  </a:cubicBezTo>
                  <a:cubicBezTo>
                    <a:pt x="265" y="237"/>
                    <a:pt x="265" y="241"/>
                    <a:pt x="262" y="246"/>
                  </a:cubicBezTo>
                  <a:cubicBezTo>
                    <a:pt x="265" y="253"/>
                    <a:pt x="260" y="265"/>
                    <a:pt x="259" y="273"/>
                  </a:cubicBezTo>
                  <a:cubicBezTo>
                    <a:pt x="262" y="280"/>
                    <a:pt x="259" y="291"/>
                    <a:pt x="258" y="299"/>
                  </a:cubicBezTo>
                  <a:cubicBezTo>
                    <a:pt x="260" y="309"/>
                    <a:pt x="256" y="318"/>
                    <a:pt x="261" y="327"/>
                  </a:cubicBezTo>
                  <a:cubicBezTo>
                    <a:pt x="256" y="340"/>
                    <a:pt x="270" y="319"/>
                    <a:pt x="273" y="315"/>
                  </a:cubicBezTo>
                  <a:cubicBezTo>
                    <a:pt x="276" y="311"/>
                    <a:pt x="280" y="308"/>
                    <a:pt x="283" y="303"/>
                  </a:cubicBezTo>
                  <a:cubicBezTo>
                    <a:pt x="296" y="284"/>
                    <a:pt x="319" y="262"/>
                    <a:pt x="342" y="257"/>
                  </a:cubicBezTo>
                  <a:cubicBezTo>
                    <a:pt x="359" y="248"/>
                    <a:pt x="370" y="273"/>
                    <a:pt x="381" y="282"/>
                  </a:cubicBezTo>
                  <a:cubicBezTo>
                    <a:pt x="388" y="294"/>
                    <a:pt x="399" y="314"/>
                    <a:pt x="411" y="321"/>
                  </a:cubicBezTo>
                  <a:cubicBezTo>
                    <a:pt x="418" y="333"/>
                    <a:pt x="431" y="344"/>
                    <a:pt x="441" y="354"/>
                  </a:cubicBezTo>
                  <a:cubicBezTo>
                    <a:pt x="452" y="365"/>
                    <a:pt x="437" y="353"/>
                    <a:pt x="451" y="365"/>
                  </a:cubicBezTo>
                  <a:cubicBezTo>
                    <a:pt x="454" y="367"/>
                    <a:pt x="460" y="372"/>
                    <a:pt x="460" y="372"/>
                  </a:cubicBezTo>
                  <a:cubicBezTo>
                    <a:pt x="462" y="378"/>
                    <a:pt x="467" y="385"/>
                    <a:pt x="471" y="390"/>
                  </a:cubicBezTo>
                  <a:cubicBezTo>
                    <a:pt x="465" y="400"/>
                    <a:pt x="460" y="392"/>
                    <a:pt x="454" y="387"/>
                  </a:cubicBezTo>
                  <a:cubicBezTo>
                    <a:pt x="448" y="382"/>
                    <a:pt x="440" y="380"/>
                    <a:pt x="435" y="375"/>
                  </a:cubicBezTo>
                  <a:cubicBezTo>
                    <a:pt x="430" y="370"/>
                    <a:pt x="426" y="363"/>
                    <a:pt x="421" y="357"/>
                  </a:cubicBezTo>
                  <a:cubicBezTo>
                    <a:pt x="420" y="349"/>
                    <a:pt x="412" y="340"/>
                    <a:pt x="405" y="335"/>
                  </a:cubicBezTo>
                  <a:cubicBezTo>
                    <a:pt x="401" y="329"/>
                    <a:pt x="394" y="324"/>
                    <a:pt x="388" y="320"/>
                  </a:cubicBezTo>
                  <a:cubicBezTo>
                    <a:pt x="383" y="314"/>
                    <a:pt x="380" y="312"/>
                    <a:pt x="373" y="309"/>
                  </a:cubicBezTo>
                  <a:cubicBezTo>
                    <a:pt x="368" y="302"/>
                    <a:pt x="361" y="295"/>
                    <a:pt x="352" y="293"/>
                  </a:cubicBezTo>
                  <a:cubicBezTo>
                    <a:pt x="345" y="284"/>
                    <a:pt x="342" y="287"/>
                    <a:pt x="333" y="294"/>
                  </a:cubicBezTo>
                  <a:cubicBezTo>
                    <a:pt x="321" y="303"/>
                    <a:pt x="313" y="322"/>
                    <a:pt x="300" y="330"/>
                  </a:cubicBezTo>
                  <a:cubicBezTo>
                    <a:pt x="288" y="337"/>
                    <a:pt x="279" y="346"/>
                    <a:pt x="268" y="354"/>
                  </a:cubicBezTo>
                  <a:cubicBezTo>
                    <a:pt x="263" y="362"/>
                    <a:pt x="259" y="369"/>
                    <a:pt x="256" y="377"/>
                  </a:cubicBezTo>
                  <a:cubicBezTo>
                    <a:pt x="259" y="383"/>
                    <a:pt x="258" y="385"/>
                    <a:pt x="264" y="389"/>
                  </a:cubicBezTo>
                  <a:cubicBezTo>
                    <a:pt x="266" y="404"/>
                    <a:pt x="268" y="382"/>
                    <a:pt x="270" y="377"/>
                  </a:cubicBezTo>
                  <a:cubicBezTo>
                    <a:pt x="271" y="370"/>
                    <a:pt x="274" y="369"/>
                    <a:pt x="271" y="363"/>
                  </a:cubicBezTo>
                  <a:cubicBezTo>
                    <a:pt x="271" y="363"/>
                    <a:pt x="277" y="354"/>
                    <a:pt x="271" y="354"/>
                  </a:cubicBezTo>
                  <a:cubicBezTo>
                    <a:pt x="268" y="354"/>
                    <a:pt x="269" y="360"/>
                    <a:pt x="268" y="363"/>
                  </a:cubicBezTo>
                  <a:cubicBezTo>
                    <a:pt x="267" y="369"/>
                    <a:pt x="267" y="373"/>
                    <a:pt x="271" y="378"/>
                  </a:cubicBezTo>
                  <a:cubicBezTo>
                    <a:pt x="270" y="385"/>
                    <a:pt x="267" y="388"/>
                    <a:pt x="270" y="395"/>
                  </a:cubicBezTo>
                  <a:cubicBezTo>
                    <a:pt x="267" y="401"/>
                    <a:pt x="267" y="404"/>
                    <a:pt x="268" y="410"/>
                  </a:cubicBezTo>
                  <a:cubicBezTo>
                    <a:pt x="267" y="418"/>
                    <a:pt x="264" y="424"/>
                    <a:pt x="267" y="431"/>
                  </a:cubicBezTo>
                  <a:cubicBezTo>
                    <a:pt x="264" y="437"/>
                    <a:pt x="267" y="444"/>
                    <a:pt x="270" y="450"/>
                  </a:cubicBezTo>
                  <a:cubicBezTo>
                    <a:pt x="267" y="457"/>
                    <a:pt x="271" y="457"/>
                    <a:pt x="268" y="464"/>
                  </a:cubicBezTo>
                  <a:cubicBezTo>
                    <a:pt x="267" y="471"/>
                    <a:pt x="264" y="485"/>
                    <a:pt x="264" y="485"/>
                  </a:cubicBezTo>
                  <a:cubicBezTo>
                    <a:pt x="266" y="494"/>
                    <a:pt x="263" y="503"/>
                    <a:pt x="262" y="512"/>
                  </a:cubicBezTo>
                  <a:cubicBezTo>
                    <a:pt x="265" y="519"/>
                    <a:pt x="268" y="521"/>
                    <a:pt x="259" y="522"/>
                  </a:cubicBezTo>
                  <a:cubicBezTo>
                    <a:pt x="256" y="522"/>
                    <a:pt x="253" y="522"/>
                    <a:pt x="250" y="521"/>
                  </a:cubicBezTo>
                  <a:cubicBezTo>
                    <a:pt x="247" y="520"/>
                    <a:pt x="245" y="510"/>
                    <a:pt x="250" y="510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9" name="Freeform 1126"/>
            <p:cNvSpPr>
              <a:spLocks/>
            </p:cNvSpPr>
            <p:nvPr/>
          </p:nvSpPr>
          <p:spPr bwMode="auto">
            <a:xfrm>
              <a:off x="1170" y="1129"/>
              <a:ext cx="26" cy="71"/>
            </a:xfrm>
            <a:custGeom>
              <a:avLst/>
              <a:gdLst>
                <a:gd name="T0" fmla="*/ 13 w 26"/>
                <a:gd name="T1" fmla="*/ 7 h 71"/>
                <a:gd name="T2" fmla="*/ 25 w 26"/>
                <a:gd name="T3" fmla="*/ 7 h 71"/>
                <a:gd name="T4" fmla="*/ 23 w 26"/>
                <a:gd name="T5" fmla="*/ 23 h 71"/>
                <a:gd name="T6" fmla="*/ 19 w 26"/>
                <a:gd name="T7" fmla="*/ 37 h 71"/>
                <a:gd name="T8" fmla="*/ 20 w 26"/>
                <a:gd name="T9" fmla="*/ 56 h 71"/>
                <a:gd name="T10" fmla="*/ 11 w 26"/>
                <a:gd name="T11" fmla="*/ 71 h 71"/>
                <a:gd name="T12" fmla="*/ 13 w 26"/>
                <a:gd name="T13" fmla="*/ 56 h 71"/>
                <a:gd name="T14" fmla="*/ 2 w 26"/>
                <a:gd name="T15" fmla="*/ 32 h 71"/>
                <a:gd name="T16" fmla="*/ 11 w 26"/>
                <a:gd name="T17" fmla="*/ 13 h 71"/>
                <a:gd name="T18" fmla="*/ 20 w 26"/>
                <a:gd name="T19" fmla="*/ 5 h 71"/>
                <a:gd name="T20" fmla="*/ 13 w 26"/>
                <a:gd name="T21" fmla="*/ 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71"/>
                <a:gd name="T35" fmla="*/ 26 w 26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71">
                  <a:moveTo>
                    <a:pt x="13" y="7"/>
                  </a:moveTo>
                  <a:cubicBezTo>
                    <a:pt x="19" y="3"/>
                    <a:pt x="21" y="0"/>
                    <a:pt x="25" y="7"/>
                  </a:cubicBezTo>
                  <a:cubicBezTo>
                    <a:pt x="26" y="13"/>
                    <a:pt x="26" y="17"/>
                    <a:pt x="23" y="23"/>
                  </a:cubicBezTo>
                  <a:cubicBezTo>
                    <a:pt x="22" y="28"/>
                    <a:pt x="20" y="32"/>
                    <a:pt x="19" y="37"/>
                  </a:cubicBezTo>
                  <a:cubicBezTo>
                    <a:pt x="20" y="44"/>
                    <a:pt x="23" y="50"/>
                    <a:pt x="20" y="56"/>
                  </a:cubicBezTo>
                  <a:cubicBezTo>
                    <a:pt x="19" y="64"/>
                    <a:pt x="17" y="66"/>
                    <a:pt x="11" y="71"/>
                  </a:cubicBezTo>
                  <a:cubicBezTo>
                    <a:pt x="6" y="65"/>
                    <a:pt x="10" y="62"/>
                    <a:pt x="13" y="56"/>
                  </a:cubicBezTo>
                  <a:cubicBezTo>
                    <a:pt x="15" y="45"/>
                    <a:pt x="11" y="38"/>
                    <a:pt x="2" y="32"/>
                  </a:cubicBezTo>
                  <a:cubicBezTo>
                    <a:pt x="0" y="22"/>
                    <a:pt x="5" y="20"/>
                    <a:pt x="11" y="13"/>
                  </a:cubicBezTo>
                  <a:cubicBezTo>
                    <a:pt x="19" y="4"/>
                    <a:pt x="21" y="5"/>
                    <a:pt x="20" y="5"/>
                  </a:cubicBezTo>
                  <a:cubicBezTo>
                    <a:pt x="18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0" name="Freeform 1127"/>
            <p:cNvSpPr>
              <a:spLocks/>
            </p:cNvSpPr>
            <p:nvPr/>
          </p:nvSpPr>
          <p:spPr bwMode="auto">
            <a:xfrm>
              <a:off x="1096" y="1313"/>
              <a:ext cx="82" cy="466"/>
            </a:xfrm>
            <a:custGeom>
              <a:avLst/>
              <a:gdLst>
                <a:gd name="T0" fmla="*/ 2 w 264"/>
                <a:gd name="T1" fmla="*/ 0 h 285"/>
                <a:gd name="T2" fmla="*/ 2 w 264"/>
                <a:gd name="T3" fmla="*/ 110 h 285"/>
                <a:gd name="T4" fmla="*/ 2 w 264"/>
                <a:gd name="T5" fmla="*/ 281 h 285"/>
                <a:gd name="T6" fmla="*/ 2 w 264"/>
                <a:gd name="T7" fmla="*/ 538 h 285"/>
                <a:gd name="T8" fmla="*/ 2 w 264"/>
                <a:gd name="T9" fmla="*/ 564 h 285"/>
                <a:gd name="T10" fmla="*/ 2 w 264"/>
                <a:gd name="T11" fmla="*/ 821 h 285"/>
                <a:gd name="T12" fmla="*/ 2 w 264"/>
                <a:gd name="T13" fmla="*/ 1058 h 285"/>
                <a:gd name="T14" fmla="*/ 1 w 264"/>
                <a:gd name="T15" fmla="*/ 1338 h 285"/>
                <a:gd name="T16" fmla="*/ 1 w 264"/>
                <a:gd name="T17" fmla="*/ 1418 h 285"/>
                <a:gd name="T18" fmla="*/ 1 w 264"/>
                <a:gd name="T19" fmla="*/ 1499 h 285"/>
                <a:gd name="T20" fmla="*/ 1 w 264"/>
                <a:gd name="T21" fmla="*/ 1630 h 285"/>
                <a:gd name="T22" fmla="*/ 0 w 264"/>
                <a:gd name="T23" fmla="*/ 1810 h 285"/>
                <a:gd name="T24" fmla="*/ 0 w 264"/>
                <a:gd name="T25" fmla="*/ 2037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285"/>
                <a:gd name="T41" fmla="*/ 264 w 264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285">
                  <a:moveTo>
                    <a:pt x="264" y="0"/>
                  </a:moveTo>
                  <a:cubicBezTo>
                    <a:pt x="263" y="7"/>
                    <a:pt x="260" y="9"/>
                    <a:pt x="263" y="15"/>
                  </a:cubicBezTo>
                  <a:cubicBezTo>
                    <a:pt x="259" y="23"/>
                    <a:pt x="260" y="31"/>
                    <a:pt x="255" y="39"/>
                  </a:cubicBezTo>
                  <a:cubicBezTo>
                    <a:pt x="246" y="53"/>
                    <a:pt x="234" y="62"/>
                    <a:pt x="224" y="75"/>
                  </a:cubicBezTo>
                  <a:cubicBezTo>
                    <a:pt x="222" y="77"/>
                    <a:pt x="219" y="77"/>
                    <a:pt x="216" y="79"/>
                  </a:cubicBezTo>
                  <a:cubicBezTo>
                    <a:pt x="205" y="86"/>
                    <a:pt x="179" y="105"/>
                    <a:pt x="171" y="115"/>
                  </a:cubicBezTo>
                  <a:cubicBezTo>
                    <a:pt x="164" y="125"/>
                    <a:pt x="160" y="138"/>
                    <a:pt x="153" y="148"/>
                  </a:cubicBezTo>
                  <a:cubicBezTo>
                    <a:pt x="150" y="162"/>
                    <a:pt x="132" y="184"/>
                    <a:pt x="117" y="187"/>
                  </a:cubicBezTo>
                  <a:cubicBezTo>
                    <a:pt x="113" y="193"/>
                    <a:pt x="109" y="195"/>
                    <a:pt x="102" y="198"/>
                  </a:cubicBezTo>
                  <a:cubicBezTo>
                    <a:pt x="97" y="203"/>
                    <a:pt x="91" y="207"/>
                    <a:pt x="84" y="210"/>
                  </a:cubicBezTo>
                  <a:cubicBezTo>
                    <a:pt x="77" y="217"/>
                    <a:pt x="67" y="221"/>
                    <a:pt x="60" y="228"/>
                  </a:cubicBezTo>
                  <a:cubicBezTo>
                    <a:pt x="51" y="237"/>
                    <a:pt x="44" y="246"/>
                    <a:pt x="33" y="253"/>
                  </a:cubicBezTo>
                  <a:cubicBezTo>
                    <a:pt x="26" y="265"/>
                    <a:pt x="10" y="275"/>
                    <a:pt x="0" y="28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" name="Freeform 1128"/>
            <p:cNvSpPr>
              <a:spLocks/>
            </p:cNvSpPr>
            <p:nvPr/>
          </p:nvSpPr>
          <p:spPr bwMode="auto">
            <a:xfrm>
              <a:off x="1054" y="1326"/>
              <a:ext cx="127" cy="387"/>
            </a:xfrm>
            <a:custGeom>
              <a:avLst/>
              <a:gdLst>
                <a:gd name="T0" fmla="*/ 127 w 127"/>
                <a:gd name="T1" fmla="*/ 0 h 387"/>
                <a:gd name="T2" fmla="*/ 126 w 127"/>
                <a:gd name="T3" fmla="*/ 26 h 387"/>
                <a:gd name="T4" fmla="*/ 88 w 127"/>
                <a:gd name="T5" fmla="*/ 86 h 387"/>
                <a:gd name="T6" fmla="*/ 73 w 127"/>
                <a:gd name="T7" fmla="*/ 101 h 387"/>
                <a:gd name="T8" fmla="*/ 64 w 127"/>
                <a:gd name="T9" fmla="*/ 108 h 387"/>
                <a:gd name="T10" fmla="*/ 43 w 127"/>
                <a:gd name="T11" fmla="*/ 140 h 387"/>
                <a:gd name="T12" fmla="*/ 45 w 127"/>
                <a:gd name="T13" fmla="*/ 161 h 387"/>
                <a:gd name="T14" fmla="*/ 46 w 127"/>
                <a:gd name="T15" fmla="*/ 179 h 387"/>
                <a:gd name="T16" fmla="*/ 31 w 127"/>
                <a:gd name="T17" fmla="*/ 219 h 387"/>
                <a:gd name="T18" fmla="*/ 25 w 127"/>
                <a:gd name="T19" fmla="*/ 234 h 387"/>
                <a:gd name="T20" fmla="*/ 9 w 127"/>
                <a:gd name="T21" fmla="*/ 263 h 387"/>
                <a:gd name="T22" fmla="*/ 1 w 127"/>
                <a:gd name="T23" fmla="*/ 279 h 387"/>
                <a:gd name="T24" fmla="*/ 0 w 127"/>
                <a:gd name="T25" fmla="*/ 300 h 387"/>
                <a:gd name="T26" fmla="*/ 6 w 127"/>
                <a:gd name="T27" fmla="*/ 315 h 387"/>
                <a:gd name="T28" fmla="*/ 4 w 127"/>
                <a:gd name="T29" fmla="*/ 329 h 387"/>
                <a:gd name="T30" fmla="*/ 15 w 127"/>
                <a:gd name="T31" fmla="*/ 348 h 387"/>
                <a:gd name="T32" fmla="*/ 21 w 127"/>
                <a:gd name="T33" fmla="*/ 366 h 387"/>
                <a:gd name="T34" fmla="*/ 18 w 127"/>
                <a:gd name="T35" fmla="*/ 383 h 387"/>
                <a:gd name="T36" fmla="*/ 15 w 127"/>
                <a:gd name="T37" fmla="*/ 387 h 3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387"/>
                <a:gd name="T59" fmla="*/ 127 w 127"/>
                <a:gd name="T60" fmla="*/ 387 h 3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387">
                  <a:moveTo>
                    <a:pt x="127" y="0"/>
                  </a:moveTo>
                  <a:cubicBezTo>
                    <a:pt x="126" y="9"/>
                    <a:pt x="123" y="17"/>
                    <a:pt x="126" y="26"/>
                  </a:cubicBezTo>
                  <a:cubicBezTo>
                    <a:pt x="115" y="48"/>
                    <a:pt x="106" y="68"/>
                    <a:pt x="88" y="86"/>
                  </a:cubicBezTo>
                  <a:cubicBezTo>
                    <a:pt x="83" y="91"/>
                    <a:pt x="79" y="96"/>
                    <a:pt x="73" y="101"/>
                  </a:cubicBezTo>
                  <a:cubicBezTo>
                    <a:pt x="70" y="103"/>
                    <a:pt x="64" y="108"/>
                    <a:pt x="64" y="108"/>
                  </a:cubicBezTo>
                  <a:cubicBezTo>
                    <a:pt x="57" y="119"/>
                    <a:pt x="50" y="129"/>
                    <a:pt x="43" y="140"/>
                  </a:cubicBezTo>
                  <a:cubicBezTo>
                    <a:pt x="41" y="150"/>
                    <a:pt x="40" y="152"/>
                    <a:pt x="45" y="161"/>
                  </a:cubicBezTo>
                  <a:cubicBezTo>
                    <a:pt x="43" y="171"/>
                    <a:pt x="44" y="170"/>
                    <a:pt x="46" y="179"/>
                  </a:cubicBezTo>
                  <a:cubicBezTo>
                    <a:pt x="44" y="193"/>
                    <a:pt x="37" y="206"/>
                    <a:pt x="31" y="219"/>
                  </a:cubicBezTo>
                  <a:cubicBezTo>
                    <a:pt x="30" y="224"/>
                    <a:pt x="25" y="234"/>
                    <a:pt x="25" y="234"/>
                  </a:cubicBezTo>
                  <a:cubicBezTo>
                    <a:pt x="23" y="245"/>
                    <a:pt x="14" y="253"/>
                    <a:pt x="9" y="263"/>
                  </a:cubicBezTo>
                  <a:cubicBezTo>
                    <a:pt x="6" y="268"/>
                    <a:pt x="1" y="279"/>
                    <a:pt x="1" y="279"/>
                  </a:cubicBezTo>
                  <a:cubicBezTo>
                    <a:pt x="0" y="286"/>
                    <a:pt x="1" y="292"/>
                    <a:pt x="0" y="300"/>
                  </a:cubicBezTo>
                  <a:cubicBezTo>
                    <a:pt x="3" y="305"/>
                    <a:pt x="3" y="310"/>
                    <a:pt x="6" y="315"/>
                  </a:cubicBezTo>
                  <a:cubicBezTo>
                    <a:pt x="9" y="328"/>
                    <a:pt x="6" y="309"/>
                    <a:pt x="4" y="329"/>
                  </a:cubicBezTo>
                  <a:cubicBezTo>
                    <a:pt x="4" y="334"/>
                    <a:pt x="12" y="344"/>
                    <a:pt x="15" y="348"/>
                  </a:cubicBezTo>
                  <a:cubicBezTo>
                    <a:pt x="16" y="354"/>
                    <a:pt x="18" y="360"/>
                    <a:pt x="21" y="366"/>
                  </a:cubicBezTo>
                  <a:cubicBezTo>
                    <a:pt x="22" y="372"/>
                    <a:pt x="20" y="378"/>
                    <a:pt x="18" y="383"/>
                  </a:cubicBezTo>
                  <a:cubicBezTo>
                    <a:pt x="17" y="385"/>
                    <a:pt x="15" y="387"/>
                    <a:pt x="15" y="387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2" name="Freeform 1129"/>
            <p:cNvSpPr>
              <a:spLocks/>
            </p:cNvSpPr>
            <p:nvPr/>
          </p:nvSpPr>
          <p:spPr bwMode="auto">
            <a:xfrm>
              <a:off x="1164" y="1314"/>
              <a:ext cx="74" cy="386"/>
            </a:xfrm>
            <a:custGeom>
              <a:avLst/>
              <a:gdLst>
                <a:gd name="T0" fmla="*/ 17 w 74"/>
                <a:gd name="T1" fmla="*/ 0 h 386"/>
                <a:gd name="T2" fmla="*/ 22 w 74"/>
                <a:gd name="T3" fmla="*/ 15 h 386"/>
                <a:gd name="T4" fmla="*/ 28 w 74"/>
                <a:gd name="T5" fmla="*/ 35 h 386"/>
                <a:gd name="T6" fmla="*/ 37 w 74"/>
                <a:gd name="T7" fmla="*/ 54 h 386"/>
                <a:gd name="T8" fmla="*/ 40 w 74"/>
                <a:gd name="T9" fmla="*/ 77 h 386"/>
                <a:gd name="T10" fmla="*/ 37 w 74"/>
                <a:gd name="T11" fmla="*/ 101 h 386"/>
                <a:gd name="T12" fmla="*/ 5 w 74"/>
                <a:gd name="T13" fmla="*/ 168 h 386"/>
                <a:gd name="T14" fmla="*/ 1 w 74"/>
                <a:gd name="T15" fmla="*/ 180 h 386"/>
                <a:gd name="T16" fmla="*/ 7 w 74"/>
                <a:gd name="T17" fmla="*/ 192 h 386"/>
                <a:gd name="T18" fmla="*/ 37 w 74"/>
                <a:gd name="T19" fmla="*/ 234 h 386"/>
                <a:gd name="T20" fmla="*/ 37 w 74"/>
                <a:gd name="T21" fmla="*/ 254 h 386"/>
                <a:gd name="T22" fmla="*/ 37 w 74"/>
                <a:gd name="T23" fmla="*/ 266 h 386"/>
                <a:gd name="T24" fmla="*/ 32 w 74"/>
                <a:gd name="T25" fmla="*/ 276 h 386"/>
                <a:gd name="T26" fmla="*/ 17 w 74"/>
                <a:gd name="T27" fmla="*/ 306 h 386"/>
                <a:gd name="T28" fmla="*/ 11 w 74"/>
                <a:gd name="T29" fmla="*/ 323 h 386"/>
                <a:gd name="T30" fmla="*/ 64 w 74"/>
                <a:gd name="T31" fmla="*/ 381 h 386"/>
                <a:gd name="T32" fmla="*/ 74 w 74"/>
                <a:gd name="T33" fmla="*/ 386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386"/>
                <a:gd name="T53" fmla="*/ 74 w 74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386">
                  <a:moveTo>
                    <a:pt x="17" y="0"/>
                  </a:moveTo>
                  <a:cubicBezTo>
                    <a:pt x="19" y="5"/>
                    <a:pt x="20" y="10"/>
                    <a:pt x="22" y="15"/>
                  </a:cubicBezTo>
                  <a:cubicBezTo>
                    <a:pt x="23" y="22"/>
                    <a:pt x="26" y="28"/>
                    <a:pt x="28" y="35"/>
                  </a:cubicBezTo>
                  <a:cubicBezTo>
                    <a:pt x="24" y="43"/>
                    <a:pt x="33" y="47"/>
                    <a:pt x="37" y="54"/>
                  </a:cubicBezTo>
                  <a:cubicBezTo>
                    <a:pt x="39" y="62"/>
                    <a:pt x="37" y="69"/>
                    <a:pt x="40" y="77"/>
                  </a:cubicBezTo>
                  <a:cubicBezTo>
                    <a:pt x="41" y="88"/>
                    <a:pt x="42" y="92"/>
                    <a:pt x="37" y="101"/>
                  </a:cubicBezTo>
                  <a:cubicBezTo>
                    <a:pt x="34" y="125"/>
                    <a:pt x="19" y="149"/>
                    <a:pt x="5" y="168"/>
                  </a:cubicBezTo>
                  <a:cubicBezTo>
                    <a:pt x="4" y="172"/>
                    <a:pt x="0" y="176"/>
                    <a:pt x="1" y="180"/>
                  </a:cubicBezTo>
                  <a:cubicBezTo>
                    <a:pt x="2" y="184"/>
                    <a:pt x="7" y="192"/>
                    <a:pt x="7" y="192"/>
                  </a:cubicBezTo>
                  <a:cubicBezTo>
                    <a:pt x="10" y="205"/>
                    <a:pt x="26" y="227"/>
                    <a:pt x="37" y="234"/>
                  </a:cubicBezTo>
                  <a:cubicBezTo>
                    <a:pt x="40" y="240"/>
                    <a:pt x="37" y="254"/>
                    <a:pt x="37" y="254"/>
                  </a:cubicBezTo>
                  <a:cubicBezTo>
                    <a:pt x="38" y="259"/>
                    <a:pt x="39" y="261"/>
                    <a:pt x="37" y="266"/>
                  </a:cubicBezTo>
                  <a:cubicBezTo>
                    <a:pt x="36" y="269"/>
                    <a:pt x="32" y="276"/>
                    <a:pt x="32" y="276"/>
                  </a:cubicBezTo>
                  <a:cubicBezTo>
                    <a:pt x="30" y="286"/>
                    <a:pt x="23" y="298"/>
                    <a:pt x="17" y="306"/>
                  </a:cubicBezTo>
                  <a:cubicBezTo>
                    <a:pt x="16" y="312"/>
                    <a:pt x="13" y="317"/>
                    <a:pt x="11" y="323"/>
                  </a:cubicBezTo>
                  <a:cubicBezTo>
                    <a:pt x="7" y="348"/>
                    <a:pt x="41" y="377"/>
                    <a:pt x="64" y="381"/>
                  </a:cubicBezTo>
                  <a:cubicBezTo>
                    <a:pt x="67" y="383"/>
                    <a:pt x="72" y="383"/>
                    <a:pt x="74" y="38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3" name="Freeform 1130"/>
            <p:cNvSpPr>
              <a:spLocks/>
            </p:cNvSpPr>
            <p:nvPr/>
          </p:nvSpPr>
          <p:spPr bwMode="auto">
            <a:xfrm>
              <a:off x="1189" y="1313"/>
              <a:ext cx="216" cy="256"/>
            </a:xfrm>
            <a:custGeom>
              <a:avLst/>
              <a:gdLst>
                <a:gd name="T0" fmla="*/ 0 w 216"/>
                <a:gd name="T1" fmla="*/ 0 h 256"/>
                <a:gd name="T2" fmla="*/ 19 w 216"/>
                <a:gd name="T3" fmla="*/ 40 h 256"/>
                <a:gd name="T4" fmla="*/ 78 w 216"/>
                <a:gd name="T5" fmla="*/ 75 h 256"/>
                <a:gd name="T6" fmla="*/ 90 w 216"/>
                <a:gd name="T7" fmla="*/ 100 h 256"/>
                <a:gd name="T8" fmla="*/ 96 w 216"/>
                <a:gd name="T9" fmla="*/ 120 h 256"/>
                <a:gd name="T10" fmla="*/ 100 w 216"/>
                <a:gd name="T11" fmla="*/ 144 h 256"/>
                <a:gd name="T12" fmla="*/ 180 w 216"/>
                <a:gd name="T13" fmla="*/ 202 h 256"/>
                <a:gd name="T14" fmla="*/ 207 w 216"/>
                <a:gd name="T15" fmla="*/ 244 h 256"/>
                <a:gd name="T16" fmla="*/ 216 w 216"/>
                <a:gd name="T17" fmla="*/ 255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56"/>
                <a:gd name="T29" fmla="*/ 216 w 216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56">
                  <a:moveTo>
                    <a:pt x="0" y="0"/>
                  </a:moveTo>
                  <a:cubicBezTo>
                    <a:pt x="5" y="12"/>
                    <a:pt x="8" y="31"/>
                    <a:pt x="19" y="40"/>
                  </a:cubicBezTo>
                  <a:cubicBezTo>
                    <a:pt x="35" y="54"/>
                    <a:pt x="59" y="65"/>
                    <a:pt x="78" y="75"/>
                  </a:cubicBezTo>
                  <a:cubicBezTo>
                    <a:pt x="83" y="83"/>
                    <a:pt x="86" y="91"/>
                    <a:pt x="90" y="100"/>
                  </a:cubicBezTo>
                  <a:cubicBezTo>
                    <a:pt x="91" y="109"/>
                    <a:pt x="92" y="113"/>
                    <a:pt x="96" y="120"/>
                  </a:cubicBezTo>
                  <a:cubicBezTo>
                    <a:pt x="97" y="126"/>
                    <a:pt x="98" y="139"/>
                    <a:pt x="100" y="144"/>
                  </a:cubicBezTo>
                  <a:cubicBezTo>
                    <a:pt x="109" y="166"/>
                    <a:pt x="159" y="190"/>
                    <a:pt x="180" y="202"/>
                  </a:cubicBezTo>
                  <a:cubicBezTo>
                    <a:pt x="190" y="215"/>
                    <a:pt x="194" y="233"/>
                    <a:pt x="207" y="244"/>
                  </a:cubicBezTo>
                  <a:cubicBezTo>
                    <a:pt x="214" y="256"/>
                    <a:pt x="210" y="255"/>
                    <a:pt x="216" y="25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4" name="Group 1131"/>
          <p:cNvGrpSpPr>
            <a:grpSpLocks/>
          </p:cNvGrpSpPr>
          <p:nvPr/>
        </p:nvGrpSpPr>
        <p:grpSpPr bwMode="auto">
          <a:xfrm>
            <a:off x="6010275" y="3273003"/>
            <a:ext cx="1038225" cy="2474913"/>
            <a:chOff x="922" y="789"/>
            <a:chExt cx="483" cy="990"/>
          </a:xfrm>
        </p:grpSpPr>
        <p:sp>
          <p:nvSpPr>
            <p:cNvPr id="65" name="Freeform 1132"/>
            <p:cNvSpPr>
              <a:spLocks/>
            </p:cNvSpPr>
            <p:nvPr/>
          </p:nvSpPr>
          <p:spPr bwMode="auto">
            <a:xfrm>
              <a:off x="922" y="789"/>
              <a:ext cx="471" cy="522"/>
            </a:xfrm>
            <a:custGeom>
              <a:avLst/>
              <a:gdLst>
                <a:gd name="T0" fmla="*/ 252 w 471"/>
                <a:gd name="T1" fmla="*/ 488 h 522"/>
                <a:gd name="T2" fmla="*/ 250 w 471"/>
                <a:gd name="T3" fmla="*/ 447 h 522"/>
                <a:gd name="T4" fmla="*/ 253 w 471"/>
                <a:gd name="T5" fmla="*/ 411 h 522"/>
                <a:gd name="T6" fmla="*/ 247 w 471"/>
                <a:gd name="T7" fmla="*/ 356 h 522"/>
                <a:gd name="T8" fmla="*/ 244 w 471"/>
                <a:gd name="T9" fmla="*/ 329 h 522"/>
                <a:gd name="T10" fmla="*/ 246 w 471"/>
                <a:gd name="T11" fmla="*/ 287 h 522"/>
                <a:gd name="T12" fmla="*/ 246 w 471"/>
                <a:gd name="T13" fmla="*/ 260 h 522"/>
                <a:gd name="T14" fmla="*/ 238 w 471"/>
                <a:gd name="T15" fmla="*/ 222 h 522"/>
                <a:gd name="T16" fmla="*/ 205 w 471"/>
                <a:gd name="T17" fmla="*/ 176 h 522"/>
                <a:gd name="T18" fmla="*/ 154 w 471"/>
                <a:gd name="T19" fmla="*/ 125 h 522"/>
                <a:gd name="T20" fmla="*/ 100 w 471"/>
                <a:gd name="T21" fmla="*/ 161 h 522"/>
                <a:gd name="T22" fmla="*/ 28 w 471"/>
                <a:gd name="T23" fmla="*/ 237 h 522"/>
                <a:gd name="T24" fmla="*/ 0 w 471"/>
                <a:gd name="T25" fmla="*/ 252 h 522"/>
                <a:gd name="T26" fmla="*/ 57 w 471"/>
                <a:gd name="T27" fmla="*/ 192 h 522"/>
                <a:gd name="T28" fmla="*/ 99 w 471"/>
                <a:gd name="T29" fmla="*/ 144 h 522"/>
                <a:gd name="T30" fmla="*/ 148 w 471"/>
                <a:gd name="T31" fmla="*/ 102 h 522"/>
                <a:gd name="T32" fmla="*/ 157 w 471"/>
                <a:gd name="T33" fmla="*/ 119 h 522"/>
                <a:gd name="T34" fmla="*/ 169 w 471"/>
                <a:gd name="T35" fmla="*/ 120 h 522"/>
                <a:gd name="T36" fmla="*/ 201 w 471"/>
                <a:gd name="T37" fmla="*/ 149 h 522"/>
                <a:gd name="T38" fmla="*/ 249 w 471"/>
                <a:gd name="T39" fmla="*/ 210 h 522"/>
                <a:gd name="T40" fmla="*/ 252 w 471"/>
                <a:gd name="T41" fmla="*/ 189 h 522"/>
                <a:gd name="T42" fmla="*/ 250 w 471"/>
                <a:gd name="T43" fmla="*/ 144 h 522"/>
                <a:gd name="T44" fmla="*/ 258 w 471"/>
                <a:gd name="T45" fmla="*/ 98 h 522"/>
                <a:gd name="T46" fmla="*/ 255 w 471"/>
                <a:gd name="T47" fmla="*/ 54 h 522"/>
                <a:gd name="T48" fmla="*/ 255 w 471"/>
                <a:gd name="T49" fmla="*/ 27 h 522"/>
                <a:gd name="T50" fmla="*/ 255 w 471"/>
                <a:gd name="T51" fmla="*/ 11 h 522"/>
                <a:gd name="T52" fmla="*/ 262 w 471"/>
                <a:gd name="T53" fmla="*/ 47 h 522"/>
                <a:gd name="T54" fmla="*/ 259 w 471"/>
                <a:gd name="T55" fmla="*/ 83 h 522"/>
                <a:gd name="T56" fmla="*/ 259 w 471"/>
                <a:gd name="T57" fmla="*/ 120 h 522"/>
                <a:gd name="T58" fmla="*/ 256 w 471"/>
                <a:gd name="T59" fmla="*/ 158 h 522"/>
                <a:gd name="T60" fmla="*/ 264 w 471"/>
                <a:gd name="T61" fmla="*/ 174 h 522"/>
                <a:gd name="T62" fmla="*/ 357 w 471"/>
                <a:gd name="T63" fmla="*/ 114 h 522"/>
                <a:gd name="T64" fmla="*/ 369 w 471"/>
                <a:gd name="T65" fmla="*/ 137 h 522"/>
                <a:gd name="T66" fmla="*/ 384 w 471"/>
                <a:gd name="T67" fmla="*/ 171 h 522"/>
                <a:gd name="T68" fmla="*/ 367 w 471"/>
                <a:gd name="T69" fmla="*/ 167 h 522"/>
                <a:gd name="T70" fmla="*/ 312 w 471"/>
                <a:gd name="T71" fmla="*/ 138 h 522"/>
                <a:gd name="T72" fmla="*/ 262 w 471"/>
                <a:gd name="T73" fmla="*/ 210 h 522"/>
                <a:gd name="T74" fmla="*/ 262 w 471"/>
                <a:gd name="T75" fmla="*/ 246 h 522"/>
                <a:gd name="T76" fmla="*/ 258 w 471"/>
                <a:gd name="T77" fmla="*/ 299 h 522"/>
                <a:gd name="T78" fmla="*/ 273 w 471"/>
                <a:gd name="T79" fmla="*/ 315 h 522"/>
                <a:gd name="T80" fmla="*/ 342 w 471"/>
                <a:gd name="T81" fmla="*/ 257 h 522"/>
                <a:gd name="T82" fmla="*/ 411 w 471"/>
                <a:gd name="T83" fmla="*/ 321 h 522"/>
                <a:gd name="T84" fmla="*/ 451 w 471"/>
                <a:gd name="T85" fmla="*/ 365 h 522"/>
                <a:gd name="T86" fmla="*/ 471 w 471"/>
                <a:gd name="T87" fmla="*/ 390 h 522"/>
                <a:gd name="T88" fmla="*/ 435 w 471"/>
                <a:gd name="T89" fmla="*/ 375 h 522"/>
                <a:gd name="T90" fmla="*/ 405 w 471"/>
                <a:gd name="T91" fmla="*/ 335 h 522"/>
                <a:gd name="T92" fmla="*/ 373 w 471"/>
                <a:gd name="T93" fmla="*/ 309 h 522"/>
                <a:gd name="T94" fmla="*/ 333 w 471"/>
                <a:gd name="T95" fmla="*/ 294 h 522"/>
                <a:gd name="T96" fmla="*/ 268 w 471"/>
                <a:gd name="T97" fmla="*/ 354 h 522"/>
                <a:gd name="T98" fmla="*/ 264 w 471"/>
                <a:gd name="T99" fmla="*/ 389 h 522"/>
                <a:gd name="T100" fmla="*/ 271 w 471"/>
                <a:gd name="T101" fmla="*/ 363 h 522"/>
                <a:gd name="T102" fmla="*/ 268 w 471"/>
                <a:gd name="T103" fmla="*/ 363 h 522"/>
                <a:gd name="T104" fmla="*/ 270 w 471"/>
                <a:gd name="T105" fmla="*/ 395 h 522"/>
                <a:gd name="T106" fmla="*/ 267 w 471"/>
                <a:gd name="T107" fmla="*/ 431 h 522"/>
                <a:gd name="T108" fmla="*/ 268 w 471"/>
                <a:gd name="T109" fmla="*/ 464 h 522"/>
                <a:gd name="T110" fmla="*/ 262 w 471"/>
                <a:gd name="T111" fmla="*/ 512 h 522"/>
                <a:gd name="T112" fmla="*/ 250 w 471"/>
                <a:gd name="T113" fmla="*/ 521 h 5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1"/>
                <a:gd name="T172" fmla="*/ 0 h 522"/>
                <a:gd name="T173" fmla="*/ 471 w 471"/>
                <a:gd name="T174" fmla="*/ 522 h 5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1" h="522">
                  <a:moveTo>
                    <a:pt x="250" y="510"/>
                  </a:moveTo>
                  <a:cubicBezTo>
                    <a:pt x="249" y="502"/>
                    <a:pt x="248" y="495"/>
                    <a:pt x="252" y="488"/>
                  </a:cubicBezTo>
                  <a:cubicBezTo>
                    <a:pt x="248" y="479"/>
                    <a:pt x="248" y="470"/>
                    <a:pt x="252" y="461"/>
                  </a:cubicBezTo>
                  <a:cubicBezTo>
                    <a:pt x="249" y="454"/>
                    <a:pt x="253" y="454"/>
                    <a:pt x="250" y="447"/>
                  </a:cubicBezTo>
                  <a:cubicBezTo>
                    <a:pt x="253" y="441"/>
                    <a:pt x="249" y="440"/>
                    <a:pt x="252" y="434"/>
                  </a:cubicBezTo>
                  <a:cubicBezTo>
                    <a:pt x="253" y="427"/>
                    <a:pt x="252" y="419"/>
                    <a:pt x="253" y="411"/>
                  </a:cubicBezTo>
                  <a:cubicBezTo>
                    <a:pt x="251" y="400"/>
                    <a:pt x="248" y="389"/>
                    <a:pt x="246" y="378"/>
                  </a:cubicBezTo>
                  <a:cubicBezTo>
                    <a:pt x="247" y="371"/>
                    <a:pt x="246" y="364"/>
                    <a:pt x="247" y="356"/>
                  </a:cubicBezTo>
                  <a:cubicBezTo>
                    <a:pt x="246" y="349"/>
                    <a:pt x="243" y="348"/>
                    <a:pt x="246" y="342"/>
                  </a:cubicBezTo>
                  <a:cubicBezTo>
                    <a:pt x="243" y="336"/>
                    <a:pt x="247" y="335"/>
                    <a:pt x="244" y="329"/>
                  </a:cubicBezTo>
                  <a:cubicBezTo>
                    <a:pt x="243" y="323"/>
                    <a:pt x="244" y="318"/>
                    <a:pt x="243" y="312"/>
                  </a:cubicBezTo>
                  <a:cubicBezTo>
                    <a:pt x="244" y="303"/>
                    <a:pt x="242" y="295"/>
                    <a:pt x="246" y="287"/>
                  </a:cubicBezTo>
                  <a:cubicBezTo>
                    <a:pt x="243" y="280"/>
                    <a:pt x="247" y="280"/>
                    <a:pt x="244" y="273"/>
                  </a:cubicBezTo>
                  <a:cubicBezTo>
                    <a:pt x="247" y="267"/>
                    <a:pt x="243" y="266"/>
                    <a:pt x="246" y="260"/>
                  </a:cubicBezTo>
                  <a:cubicBezTo>
                    <a:pt x="243" y="254"/>
                    <a:pt x="247" y="251"/>
                    <a:pt x="244" y="245"/>
                  </a:cubicBezTo>
                  <a:cubicBezTo>
                    <a:pt x="247" y="236"/>
                    <a:pt x="241" y="230"/>
                    <a:pt x="238" y="222"/>
                  </a:cubicBezTo>
                  <a:cubicBezTo>
                    <a:pt x="237" y="215"/>
                    <a:pt x="234" y="208"/>
                    <a:pt x="228" y="204"/>
                  </a:cubicBezTo>
                  <a:cubicBezTo>
                    <a:pt x="223" y="195"/>
                    <a:pt x="214" y="181"/>
                    <a:pt x="205" y="176"/>
                  </a:cubicBezTo>
                  <a:cubicBezTo>
                    <a:pt x="197" y="162"/>
                    <a:pt x="182" y="154"/>
                    <a:pt x="171" y="143"/>
                  </a:cubicBezTo>
                  <a:cubicBezTo>
                    <a:pt x="164" y="135"/>
                    <a:pt x="162" y="130"/>
                    <a:pt x="154" y="125"/>
                  </a:cubicBezTo>
                  <a:cubicBezTo>
                    <a:pt x="149" y="119"/>
                    <a:pt x="147" y="120"/>
                    <a:pt x="141" y="116"/>
                  </a:cubicBezTo>
                  <a:cubicBezTo>
                    <a:pt x="121" y="120"/>
                    <a:pt x="116" y="153"/>
                    <a:pt x="100" y="161"/>
                  </a:cubicBezTo>
                  <a:cubicBezTo>
                    <a:pt x="98" y="173"/>
                    <a:pt x="78" y="197"/>
                    <a:pt x="67" y="204"/>
                  </a:cubicBezTo>
                  <a:cubicBezTo>
                    <a:pt x="59" y="217"/>
                    <a:pt x="41" y="229"/>
                    <a:pt x="28" y="237"/>
                  </a:cubicBezTo>
                  <a:cubicBezTo>
                    <a:pt x="23" y="243"/>
                    <a:pt x="11" y="250"/>
                    <a:pt x="4" y="254"/>
                  </a:cubicBezTo>
                  <a:cubicBezTo>
                    <a:pt x="3" y="253"/>
                    <a:pt x="0" y="253"/>
                    <a:pt x="0" y="252"/>
                  </a:cubicBezTo>
                  <a:cubicBezTo>
                    <a:pt x="2" y="243"/>
                    <a:pt x="20" y="226"/>
                    <a:pt x="27" y="222"/>
                  </a:cubicBezTo>
                  <a:cubicBezTo>
                    <a:pt x="35" y="211"/>
                    <a:pt x="46" y="199"/>
                    <a:pt x="57" y="192"/>
                  </a:cubicBezTo>
                  <a:cubicBezTo>
                    <a:pt x="64" y="182"/>
                    <a:pt x="73" y="174"/>
                    <a:pt x="82" y="165"/>
                  </a:cubicBezTo>
                  <a:cubicBezTo>
                    <a:pt x="89" y="158"/>
                    <a:pt x="91" y="149"/>
                    <a:pt x="99" y="144"/>
                  </a:cubicBezTo>
                  <a:cubicBezTo>
                    <a:pt x="107" y="133"/>
                    <a:pt x="120" y="121"/>
                    <a:pt x="132" y="114"/>
                  </a:cubicBezTo>
                  <a:cubicBezTo>
                    <a:pt x="136" y="108"/>
                    <a:pt x="142" y="106"/>
                    <a:pt x="148" y="102"/>
                  </a:cubicBezTo>
                  <a:cubicBezTo>
                    <a:pt x="152" y="113"/>
                    <a:pt x="156" y="121"/>
                    <a:pt x="162" y="131"/>
                  </a:cubicBezTo>
                  <a:cubicBezTo>
                    <a:pt x="163" y="124"/>
                    <a:pt x="165" y="121"/>
                    <a:pt x="157" y="119"/>
                  </a:cubicBezTo>
                  <a:cubicBezTo>
                    <a:pt x="156" y="113"/>
                    <a:pt x="146" y="109"/>
                    <a:pt x="156" y="111"/>
                  </a:cubicBezTo>
                  <a:cubicBezTo>
                    <a:pt x="160" y="118"/>
                    <a:pt x="163" y="116"/>
                    <a:pt x="169" y="120"/>
                  </a:cubicBezTo>
                  <a:cubicBezTo>
                    <a:pt x="173" y="126"/>
                    <a:pt x="180" y="131"/>
                    <a:pt x="186" y="135"/>
                  </a:cubicBezTo>
                  <a:cubicBezTo>
                    <a:pt x="187" y="142"/>
                    <a:pt x="195" y="145"/>
                    <a:pt x="201" y="149"/>
                  </a:cubicBezTo>
                  <a:cubicBezTo>
                    <a:pt x="206" y="156"/>
                    <a:pt x="220" y="172"/>
                    <a:pt x="228" y="174"/>
                  </a:cubicBezTo>
                  <a:cubicBezTo>
                    <a:pt x="230" y="186"/>
                    <a:pt x="242" y="200"/>
                    <a:pt x="249" y="210"/>
                  </a:cubicBezTo>
                  <a:cubicBezTo>
                    <a:pt x="251" y="218"/>
                    <a:pt x="251" y="227"/>
                    <a:pt x="253" y="207"/>
                  </a:cubicBezTo>
                  <a:cubicBezTo>
                    <a:pt x="252" y="201"/>
                    <a:pt x="253" y="195"/>
                    <a:pt x="252" y="189"/>
                  </a:cubicBezTo>
                  <a:cubicBezTo>
                    <a:pt x="252" y="183"/>
                    <a:pt x="256" y="173"/>
                    <a:pt x="253" y="167"/>
                  </a:cubicBezTo>
                  <a:cubicBezTo>
                    <a:pt x="251" y="159"/>
                    <a:pt x="253" y="152"/>
                    <a:pt x="250" y="144"/>
                  </a:cubicBezTo>
                  <a:cubicBezTo>
                    <a:pt x="252" y="137"/>
                    <a:pt x="253" y="133"/>
                    <a:pt x="252" y="126"/>
                  </a:cubicBezTo>
                  <a:cubicBezTo>
                    <a:pt x="254" y="117"/>
                    <a:pt x="254" y="107"/>
                    <a:pt x="258" y="98"/>
                  </a:cubicBezTo>
                  <a:cubicBezTo>
                    <a:pt x="256" y="93"/>
                    <a:pt x="255" y="88"/>
                    <a:pt x="253" y="83"/>
                  </a:cubicBezTo>
                  <a:cubicBezTo>
                    <a:pt x="255" y="71"/>
                    <a:pt x="253" y="66"/>
                    <a:pt x="255" y="54"/>
                  </a:cubicBezTo>
                  <a:cubicBezTo>
                    <a:pt x="252" y="48"/>
                    <a:pt x="256" y="47"/>
                    <a:pt x="253" y="41"/>
                  </a:cubicBezTo>
                  <a:cubicBezTo>
                    <a:pt x="256" y="34"/>
                    <a:pt x="252" y="34"/>
                    <a:pt x="255" y="27"/>
                  </a:cubicBezTo>
                  <a:cubicBezTo>
                    <a:pt x="257" y="18"/>
                    <a:pt x="254" y="9"/>
                    <a:pt x="258" y="0"/>
                  </a:cubicBezTo>
                  <a:cubicBezTo>
                    <a:pt x="258" y="0"/>
                    <a:pt x="256" y="7"/>
                    <a:pt x="255" y="11"/>
                  </a:cubicBezTo>
                  <a:cubicBezTo>
                    <a:pt x="256" y="17"/>
                    <a:pt x="259" y="20"/>
                    <a:pt x="261" y="26"/>
                  </a:cubicBezTo>
                  <a:cubicBezTo>
                    <a:pt x="262" y="33"/>
                    <a:pt x="261" y="40"/>
                    <a:pt x="262" y="47"/>
                  </a:cubicBezTo>
                  <a:cubicBezTo>
                    <a:pt x="261" y="52"/>
                    <a:pt x="259" y="57"/>
                    <a:pt x="258" y="62"/>
                  </a:cubicBezTo>
                  <a:cubicBezTo>
                    <a:pt x="259" y="70"/>
                    <a:pt x="262" y="75"/>
                    <a:pt x="259" y="83"/>
                  </a:cubicBezTo>
                  <a:cubicBezTo>
                    <a:pt x="260" y="90"/>
                    <a:pt x="258" y="99"/>
                    <a:pt x="261" y="105"/>
                  </a:cubicBezTo>
                  <a:cubicBezTo>
                    <a:pt x="258" y="112"/>
                    <a:pt x="261" y="113"/>
                    <a:pt x="259" y="120"/>
                  </a:cubicBezTo>
                  <a:cubicBezTo>
                    <a:pt x="262" y="126"/>
                    <a:pt x="258" y="129"/>
                    <a:pt x="261" y="135"/>
                  </a:cubicBezTo>
                  <a:cubicBezTo>
                    <a:pt x="258" y="143"/>
                    <a:pt x="259" y="150"/>
                    <a:pt x="256" y="158"/>
                  </a:cubicBezTo>
                  <a:cubicBezTo>
                    <a:pt x="257" y="159"/>
                    <a:pt x="258" y="161"/>
                    <a:pt x="258" y="162"/>
                  </a:cubicBezTo>
                  <a:cubicBezTo>
                    <a:pt x="258" y="175"/>
                    <a:pt x="248" y="183"/>
                    <a:pt x="264" y="174"/>
                  </a:cubicBezTo>
                  <a:cubicBezTo>
                    <a:pt x="287" y="143"/>
                    <a:pt x="311" y="114"/>
                    <a:pt x="334" y="83"/>
                  </a:cubicBezTo>
                  <a:cubicBezTo>
                    <a:pt x="346" y="85"/>
                    <a:pt x="350" y="105"/>
                    <a:pt x="357" y="114"/>
                  </a:cubicBezTo>
                  <a:cubicBezTo>
                    <a:pt x="359" y="124"/>
                    <a:pt x="356" y="114"/>
                    <a:pt x="363" y="125"/>
                  </a:cubicBezTo>
                  <a:cubicBezTo>
                    <a:pt x="365" y="129"/>
                    <a:pt x="369" y="137"/>
                    <a:pt x="369" y="137"/>
                  </a:cubicBezTo>
                  <a:cubicBezTo>
                    <a:pt x="370" y="143"/>
                    <a:pt x="373" y="146"/>
                    <a:pt x="375" y="152"/>
                  </a:cubicBezTo>
                  <a:cubicBezTo>
                    <a:pt x="376" y="159"/>
                    <a:pt x="380" y="165"/>
                    <a:pt x="384" y="171"/>
                  </a:cubicBezTo>
                  <a:cubicBezTo>
                    <a:pt x="385" y="176"/>
                    <a:pt x="381" y="187"/>
                    <a:pt x="387" y="177"/>
                  </a:cubicBezTo>
                  <a:cubicBezTo>
                    <a:pt x="382" y="171"/>
                    <a:pt x="375" y="168"/>
                    <a:pt x="367" y="167"/>
                  </a:cubicBezTo>
                  <a:cubicBezTo>
                    <a:pt x="352" y="156"/>
                    <a:pt x="345" y="134"/>
                    <a:pt x="334" y="119"/>
                  </a:cubicBezTo>
                  <a:cubicBezTo>
                    <a:pt x="331" y="106"/>
                    <a:pt x="318" y="134"/>
                    <a:pt x="312" y="138"/>
                  </a:cubicBezTo>
                  <a:cubicBezTo>
                    <a:pt x="303" y="153"/>
                    <a:pt x="285" y="181"/>
                    <a:pt x="271" y="192"/>
                  </a:cubicBezTo>
                  <a:cubicBezTo>
                    <a:pt x="270" y="199"/>
                    <a:pt x="265" y="204"/>
                    <a:pt x="262" y="210"/>
                  </a:cubicBezTo>
                  <a:cubicBezTo>
                    <a:pt x="264" y="218"/>
                    <a:pt x="265" y="223"/>
                    <a:pt x="264" y="231"/>
                  </a:cubicBezTo>
                  <a:cubicBezTo>
                    <a:pt x="265" y="237"/>
                    <a:pt x="265" y="241"/>
                    <a:pt x="262" y="246"/>
                  </a:cubicBezTo>
                  <a:cubicBezTo>
                    <a:pt x="265" y="253"/>
                    <a:pt x="260" y="265"/>
                    <a:pt x="259" y="273"/>
                  </a:cubicBezTo>
                  <a:cubicBezTo>
                    <a:pt x="262" y="280"/>
                    <a:pt x="259" y="291"/>
                    <a:pt x="258" y="299"/>
                  </a:cubicBezTo>
                  <a:cubicBezTo>
                    <a:pt x="260" y="309"/>
                    <a:pt x="256" y="318"/>
                    <a:pt x="261" y="327"/>
                  </a:cubicBezTo>
                  <a:cubicBezTo>
                    <a:pt x="256" y="340"/>
                    <a:pt x="270" y="319"/>
                    <a:pt x="273" y="315"/>
                  </a:cubicBezTo>
                  <a:cubicBezTo>
                    <a:pt x="276" y="311"/>
                    <a:pt x="280" y="308"/>
                    <a:pt x="283" y="303"/>
                  </a:cubicBezTo>
                  <a:cubicBezTo>
                    <a:pt x="296" y="284"/>
                    <a:pt x="319" y="262"/>
                    <a:pt x="342" y="257"/>
                  </a:cubicBezTo>
                  <a:cubicBezTo>
                    <a:pt x="359" y="248"/>
                    <a:pt x="370" y="273"/>
                    <a:pt x="381" y="282"/>
                  </a:cubicBezTo>
                  <a:cubicBezTo>
                    <a:pt x="388" y="294"/>
                    <a:pt x="399" y="314"/>
                    <a:pt x="411" y="321"/>
                  </a:cubicBezTo>
                  <a:cubicBezTo>
                    <a:pt x="418" y="333"/>
                    <a:pt x="431" y="344"/>
                    <a:pt x="441" y="354"/>
                  </a:cubicBezTo>
                  <a:cubicBezTo>
                    <a:pt x="452" y="365"/>
                    <a:pt x="437" y="353"/>
                    <a:pt x="451" y="365"/>
                  </a:cubicBezTo>
                  <a:cubicBezTo>
                    <a:pt x="454" y="367"/>
                    <a:pt x="460" y="372"/>
                    <a:pt x="460" y="372"/>
                  </a:cubicBezTo>
                  <a:cubicBezTo>
                    <a:pt x="462" y="378"/>
                    <a:pt x="467" y="385"/>
                    <a:pt x="471" y="390"/>
                  </a:cubicBezTo>
                  <a:cubicBezTo>
                    <a:pt x="465" y="400"/>
                    <a:pt x="460" y="392"/>
                    <a:pt x="454" y="387"/>
                  </a:cubicBezTo>
                  <a:cubicBezTo>
                    <a:pt x="448" y="382"/>
                    <a:pt x="440" y="380"/>
                    <a:pt x="435" y="375"/>
                  </a:cubicBezTo>
                  <a:cubicBezTo>
                    <a:pt x="430" y="370"/>
                    <a:pt x="426" y="363"/>
                    <a:pt x="421" y="357"/>
                  </a:cubicBezTo>
                  <a:cubicBezTo>
                    <a:pt x="420" y="349"/>
                    <a:pt x="412" y="340"/>
                    <a:pt x="405" y="335"/>
                  </a:cubicBezTo>
                  <a:cubicBezTo>
                    <a:pt x="401" y="329"/>
                    <a:pt x="394" y="324"/>
                    <a:pt x="388" y="320"/>
                  </a:cubicBezTo>
                  <a:cubicBezTo>
                    <a:pt x="383" y="314"/>
                    <a:pt x="380" y="312"/>
                    <a:pt x="373" y="309"/>
                  </a:cubicBezTo>
                  <a:cubicBezTo>
                    <a:pt x="368" y="302"/>
                    <a:pt x="361" y="295"/>
                    <a:pt x="352" y="293"/>
                  </a:cubicBezTo>
                  <a:cubicBezTo>
                    <a:pt x="345" y="284"/>
                    <a:pt x="342" y="287"/>
                    <a:pt x="333" y="294"/>
                  </a:cubicBezTo>
                  <a:cubicBezTo>
                    <a:pt x="321" y="303"/>
                    <a:pt x="313" y="322"/>
                    <a:pt x="300" y="330"/>
                  </a:cubicBezTo>
                  <a:cubicBezTo>
                    <a:pt x="288" y="337"/>
                    <a:pt x="279" y="346"/>
                    <a:pt x="268" y="354"/>
                  </a:cubicBezTo>
                  <a:cubicBezTo>
                    <a:pt x="263" y="362"/>
                    <a:pt x="259" y="369"/>
                    <a:pt x="256" y="377"/>
                  </a:cubicBezTo>
                  <a:cubicBezTo>
                    <a:pt x="259" y="383"/>
                    <a:pt x="258" y="385"/>
                    <a:pt x="264" y="389"/>
                  </a:cubicBezTo>
                  <a:cubicBezTo>
                    <a:pt x="266" y="404"/>
                    <a:pt x="268" y="382"/>
                    <a:pt x="270" y="377"/>
                  </a:cubicBezTo>
                  <a:cubicBezTo>
                    <a:pt x="271" y="370"/>
                    <a:pt x="274" y="369"/>
                    <a:pt x="271" y="363"/>
                  </a:cubicBezTo>
                  <a:cubicBezTo>
                    <a:pt x="271" y="363"/>
                    <a:pt x="277" y="354"/>
                    <a:pt x="271" y="354"/>
                  </a:cubicBezTo>
                  <a:cubicBezTo>
                    <a:pt x="268" y="354"/>
                    <a:pt x="269" y="360"/>
                    <a:pt x="268" y="363"/>
                  </a:cubicBezTo>
                  <a:cubicBezTo>
                    <a:pt x="267" y="369"/>
                    <a:pt x="267" y="373"/>
                    <a:pt x="271" y="378"/>
                  </a:cubicBezTo>
                  <a:cubicBezTo>
                    <a:pt x="270" y="385"/>
                    <a:pt x="267" y="388"/>
                    <a:pt x="270" y="395"/>
                  </a:cubicBezTo>
                  <a:cubicBezTo>
                    <a:pt x="267" y="401"/>
                    <a:pt x="267" y="404"/>
                    <a:pt x="268" y="410"/>
                  </a:cubicBezTo>
                  <a:cubicBezTo>
                    <a:pt x="267" y="418"/>
                    <a:pt x="264" y="424"/>
                    <a:pt x="267" y="431"/>
                  </a:cubicBezTo>
                  <a:cubicBezTo>
                    <a:pt x="264" y="437"/>
                    <a:pt x="267" y="444"/>
                    <a:pt x="270" y="450"/>
                  </a:cubicBezTo>
                  <a:cubicBezTo>
                    <a:pt x="267" y="457"/>
                    <a:pt x="271" y="457"/>
                    <a:pt x="268" y="464"/>
                  </a:cubicBezTo>
                  <a:cubicBezTo>
                    <a:pt x="267" y="471"/>
                    <a:pt x="264" y="485"/>
                    <a:pt x="264" y="485"/>
                  </a:cubicBezTo>
                  <a:cubicBezTo>
                    <a:pt x="266" y="494"/>
                    <a:pt x="263" y="503"/>
                    <a:pt x="262" y="512"/>
                  </a:cubicBezTo>
                  <a:cubicBezTo>
                    <a:pt x="265" y="519"/>
                    <a:pt x="268" y="521"/>
                    <a:pt x="259" y="522"/>
                  </a:cubicBezTo>
                  <a:cubicBezTo>
                    <a:pt x="256" y="522"/>
                    <a:pt x="253" y="522"/>
                    <a:pt x="250" y="521"/>
                  </a:cubicBezTo>
                  <a:cubicBezTo>
                    <a:pt x="247" y="520"/>
                    <a:pt x="245" y="510"/>
                    <a:pt x="250" y="510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6" name="Freeform 1133"/>
            <p:cNvSpPr>
              <a:spLocks/>
            </p:cNvSpPr>
            <p:nvPr/>
          </p:nvSpPr>
          <p:spPr bwMode="auto">
            <a:xfrm>
              <a:off x="1170" y="1129"/>
              <a:ext cx="26" cy="71"/>
            </a:xfrm>
            <a:custGeom>
              <a:avLst/>
              <a:gdLst>
                <a:gd name="T0" fmla="*/ 13 w 26"/>
                <a:gd name="T1" fmla="*/ 7 h 71"/>
                <a:gd name="T2" fmla="*/ 25 w 26"/>
                <a:gd name="T3" fmla="*/ 7 h 71"/>
                <a:gd name="T4" fmla="*/ 23 w 26"/>
                <a:gd name="T5" fmla="*/ 23 h 71"/>
                <a:gd name="T6" fmla="*/ 19 w 26"/>
                <a:gd name="T7" fmla="*/ 37 h 71"/>
                <a:gd name="T8" fmla="*/ 20 w 26"/>
                <a:gd name="T9" fmla="*/ 56 h 71"/>
                <a:gd name="T10" fmla="*/ 11 w 26"/>
                <a:gd name="T11" fmla="*/ 71 h 71"/>
                <a:gd name="T12" fmla="*/ 13 w 26"/>
                <a:gd name="T13" fmla="*/ 56 h 71"/>
                <a:gd name="T14" fmla="*/ 2 w 26"/>
                <a:gd name="T15" fmla="*/ 32 h 71"/>
                <a:gd name="T16" fmla="*/ 11 w 26"/>
                <a:gd name="T17" fmla="*/ 13 h 71"/>
                <a:gd name="T18" fmla="*/ 20 w 26"/>
                <a:gd name="T19" fmla="*/ 5 h 71"/>
                <a:gd name="T20" fmla="*/ 13 w 26"/>
                <a:gd name="T21" fmla="*/ 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71"/>
                <a:gd name="T35" fmla="*/ 26 w 26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71">
                  <a:moveTo>
                    <a:pt x="13" y="7"/>
                  </a:moveTo>
                  <a:cubicBezTo>
                    <a:pt x="19" y="3"/>
                    <a:pt x="21" y="0"/>
                    <a:pt x="25" y="7"/>
                  </a:cubicBezTo>
                  <a:cubicBezTo>
                    <a:pt x="26" y="13"/>
                    <a:pt x="26" y="17"/>
                    <a:pt x="23" y="23"/>
                  </a:cubicBezTo>
                  <a:cubicBezTo>
                    <a:pt x="22" y="28"/>
                    <a:pt x="20" y="32"/>
                    <a:pt x="19" y="37"/>
                  </a:cubicBezTo>
                  <a:cubicBezTo>
                    <a:pt x="20" y="44"/>
                    <a:pt x="23" y="50"/>
                    <a:pt x="20" y="56"/>
                  </a:cubicBezTo>
                  <a:cubicBezTo>
                    <a:pt x="19" y="64"/>
                    <a:pt x="17" y="66"/>
                    <a:pt x="11" y="71"/>
                  </a:cubicBezTo>
                  <a:cubicBezTo>
                    <a:pt x="6" y="65"/>
                    <a:pt x="10" y="62"/>
                    <a:pt x="13" y="56"/>
                  </a:cubicBezTo>
                  <a:cubicBezTo>
                    <a:pt x="15" y="45"/>
                    <a:pt x="11" y="38"/>
                    <a:pt x="2" y="32"/>
                  </a:cubicBezTo>
                  <a:cubicBezTo>
                    <a:pt x="0" y="22"/>
                    <a:pt x="5" y="20"/>
                    <a:pt x="11" y="13"/>
                  </a:cubicBezTo>
                  <a:cubicBezTo>
                    <a:pt x="19" y="4"/>
                    <a:pt x="21" y="5"/>
                    <a:pt x="20" y="5"/>
                  </a:cubicBezTo>
                  <a:cubicBezTo>
                    <a:pt x="18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00FF00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7" name="Freeform 1134"/>
            <p:cNvSpPr>
              <a:spLocks/>
            </p:cNvSpPr>
            <p:nvPr/>
          </p:nvSpPr>
          <p:spPr bwMode="auto">
            <a:xfrm>
              <a:off x="1096" y="1313"/>
              <a:ext cx="82" cy="466"/>
            </a:xfrm>
            <a:custGeom>
              <a:avLst/>
              <a:gdLst>
                <a:gd name="T0" fmla="*/ 2 w 264"/>
                <a:gd name="T1" fmla="*/ 0 h 285"/>
                <a:gd name="T2" fmla="*/ 2 w 264"/>
                <a:gd name="T3" fmla="*/ 110 h 285"/>
                <a:gd name="T4" fmla="*/ 2 w 264"/>
                <a:gd name="T5" fmla="*/ 281 h 285"/>
                <a:gd name="T6" fmla="*/ 2 w 264"/>
                <a:gd name="T7" fmla="*/ 538 h 285"/>
                <a:gd name="T8" fmla="*/ 2 w 264"/>
                <a:gd name="T9" fmla="*/ 564 h 285"/>
                <a:gd name="T10" fmla="*/ 2 w 264"/>
                <a:gd name="T11" fmla="*/ 821 h 285"/>
                <a:gd name="T12" fmla="*/ 2 w 264"/>
                <a:gd name="T13" fmla="*/ 1058 h 285"/>
                <a:gd name="T14" fmla="*/ 1 w 264"/>
                <a:gd name="T15" fmla="*/ 1338 h 285"/>
                <a:gd name="T16" fmla="*/ 1 w 264"/>
                <a:gd name="T17" fmla="*/ 1418 h 285"/>
                <a:gd name="T18" fmla="*/ 1 w 264"/>
                <a:gd name="T19" fmla="*/ 1499 h 285"/>
                <a:gd name="T20" fmla="*/ 1 w 264"/>
                <a:gd name="T21" fmla="*/ 1630 h 285"/>
                <a:gd name="T22" fmla="*/ 0 w 264"/>
                <a:gd name="T23" fmla="*/ 1810 h 285"/>
                <a:gd name="T24" fmla="*/ 0 w 264"/>
                <a:gd name="T25" fmla="*/ 2037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285"/>
                <a:gd name="T41" fmla="*/ 264 w 264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285">
                  <a:moveTo>
                    <a:pt x="264" y="0"/>
                  </a:moveTo>
                  <a:cubicBezTo>
                    <a:pt x="263" y="7"/>
                    <a:pt x="260" y="9"/>
                    <a:pt x="263" y="15"/>
                  </a:cubicBezTo>
                  <a:cubicBezTo>
                    <a:pt x="259" y="23"/>
                    <a:pt x="260" y="31"/>
                    <a:pt x="255" y="39"/>
                  </a:cubicBezTo>
                  <a:cubicBezTo>
                    <a:pt x="246" y="53"/>
                    <a:pt x="234" y="62"/>
                    <a:pt x="224" y="75"/>
                  </a:cubicBezTo>
                  <a:cubicBezTo>
                    <a:pt x="222" y="77"/>
                    <a:pt x="219" y="77"/>
                    <a:pt x="216" y="79"/>
                  </a:cubicBezTo>
                  <a:cubicBezTo>
                    <a:pt x="205" y="86"/>
                    <a:pt x="179" y="105"/>
                    <a:pt x="171" y="115"/>
                  </a:cubicBezTo>
                  <a:cubicBezTo>
                    <a:pt x="164" y="125"/>
                    <a:pt x="160" y="138"/>
                    <a:pt x="153" y="148"/>
                  </a:cubicBezTo>
                  <a:cubicBezTo>
                    <a:pt x="150" y="162"/>
                    <a:pt x="132" y="184"/>
                    <a:pt x="117" y="187"/>
                  </a:cubicBezTo>
                  <a:cubicBezTo>
                    <a:pt x="113" y="193"/>
                    <a:pt x="109" y="195"/>
                    <a:pt x="102" y="198"/>
                  </a:cubicBezTo>
                  <a:cubicBezTo>
                    <a:pt x="97" y="203"/>
                    <a:pt x="91" y="207"/>
                    <a:pt x="84" y="210"/>
                  </a:cubicBezTo>
                  <a:cubicBezTo>
                    <a:pt x="77" y="217"/>
                    <a:pt x="67" y="221"/>
                    <a:pt x="60" y="228"/>
                  </a:cubicBezTo>
                  <a:cubicBezTo>
                    <a:pt x="51" y="237"/>
                    <a:pt x="44" y="246"/>
                    <a:pt x="33" y="253"/>
                  </a:cubicBezTo>
                  <a:cubicBezTo>
                    <a:pt x="26" y="265"/>
                    <a:pt x="10" y="275"/>
                    <a:pt x="0" y="28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8" name="Freeform 1135"/>
            <p:cNvSpPr>
              <a:spLocks/>
            </p:cNvSpPr>
            <p:nvPr/>
          </p:nvSpPr>
          <p:spPr bwMode="auto">
            <a:xfrm>
              <a:off x="1054" y="1326"/>
              <a:ext cx="127" cy="387"/>
            </a:xfrm>
            <a:custGeom>
              <a:avLst/>
              <a:gdLst>
                <a:gd name="T0" fmla="*/ 127 w 127"/>
                <a:gd name="T1" fmla="*/ 0 h 387"/>
                <a:gd name="T2" fmla="*/ 126 w 127"/>
                <a:gd name="T3" fmla="*/ 26 h 387"/>
                <a:gd name="T4" fmla="*/ 88 w 127"/>
                <a:gd name="T5" fmla="*/ 86 h 387"/>
                <a:gd name="T6" fmla="*/ 73 w 127"/>
                <a:gd name="T7" fmla="*/ 101 h 387"/>
                <a:gd name="T8" fmla="*/ 64 w 127"/>
                <a:gd name="T9" fmla="*/ 108 h 387"/>
                <a:gd name="T10" fmla="*/ 43 w 127"/>
                <a:gd name="T11" fmla="*/ 140 h 387"/>
                <a:gd name="T12" fmla="*/ 45 w 127"/>
                <a:gd name="T13" fmla="*/ 161 h 387"/>
                <a:gd name="T14" fmla="*/ 46 w 127"/>
                <a:gd name="T15" fmla="*/ 179 h 387"/>
                <a:gd name="T16" fmla="*/ 31 w 127"/>
                <a:gd name="T17" fmla="*/ 219 h 387"/>
                <a:gd name="T18" fmla="*/ 25 w 127"/>
                <a:gd name="T19" fmla="*/ 234 h 387"/>
                <a:gd name="T20" fmla="*/ 9 w 127"/>
                <a:gd name="T21" fmla="*/ 263 h 387"/>
                <a:gd name="T22" fmla="*/ 1 w 127"/>
                <a:gd name="T23" fmla="*/ 279 h 387"/>
                <a:gd name="T24" fmla="*/ 0 w 127"/>
                <a:gd name="T25" fmla="*/ 300 h 387"/>
                <a:gd name="T26" fmla="*/ 6 w 127"/>
                <a:gd name="T27" fmla="*/ 315 h 387"/>
                <a:gd name="T28" fmla="*/ 4 w 127"/>
                <a:gd name="T29" fmla="*/ 329 h 387"/>
                <a:gd name="T30" fmla="*/ 15 w 127"/>
                <a:gd name="T31" fmla="*/ 348 h 387"/>
                <a:gd name="T32" fmla="*/ 21 w 127"/>
                <a:gd name="T33" fmla="*/ 366 h 387"/>
                <a:gd name="T34" fmla="*/ 18 w 127"/>
                <a:gd name="T35" fmla="*/ 383 h 387"/>
                <a:gd name="T36" fmla="*/ 15 w 127"/>
                <a:gd name="T37" fmla="*/ 387 h 3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387"/>
                <a:gd name="T59" fmla="*/ 127 w 127"/>
                <a:gd name="T60" fmla="*/ 387 h 3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387">
                  <a:moveTo>
                    <a:pt x="127" y="0"/>
                  </a:moveTo>
                  <a:cubicBezTo>
                    <a:pt x="126" y="9"/>
                    <a:pt x="123" y="17"/>
                    <a:pt x="126" y="26"/>
                  </a:cubicBezTo>
                  <a:cubicBezTo>
                    <a:pt x="115" y="48"/>
                    <a:pt x="106" y="68"/>
                    <a:pt x="88" y="86"/>
                  </a:cubicBezTo>
                  <a:cubicBezTo>
                    <a:pt x="83" y="91"/>
                    <a:pt x="79" y="96"/>
                    <a:pt x="73" y="101"/>
                  </a:cubicBezTo>
                  <a:cubicBezTo>
                    <a:pt x="70" y="103"/>
                    <a:pt x="64" y="108"/>
                    <a:pt x="64" y="108"/>
                  </a:cubicBezTo>
                  <a:cubicBezTo>
                    <a:pt x="57" y="119"/>
                    <a:pt x="50" y="129"/>
                    <a:pt x="43" y="140"/>
                  </a:cubicBezTo>
                  <a:cubicBezTo>
                    <a:pt x="41" y="150"/>
                    <a:pt x="40" y="152"/>
                    <a:pt x="45" y="161"/>
                  </a:cubicBezTo>
                  <a:cubicBezTo>
                    <a:pt x="43" y="171"/>
                    <a:pt x="44" y="170"/>
                    <a:pt x="46" y="179"/>
                  </a:cubicBezTo>
                  <a:cubicBezTo>
                    <a:pt x="44" y="193"/>
                    <a:pt x="37" y="206"/>
                    <a:pt x="31" y="219"/>
                  </a:cubicBezTo>
                  <a:cubicBezTo>
                    <a:pt x="30" y="224"/>
                    <a:pt x="25" y="234"/>
                    <a:pt x="25" y="234"/>
                  </a:cubicBezTo>
                  <a:cubicBezTo>
                    <a:pt x="23" y="245"/>
                    <a:pt x="14" y="253"/>
                    <a:pt x="9" y="263"/>
                  </a:cubicBezTo>
                  <a:cubicBezTo>
                    <a:pt x="6" y="268"/>
                    <a:pt x="1" y="279"/>
                    <a:pt x="1" y="279"/>
                  </a:cubicBezTo>
                  <a:cubicBezTo>
                    <a:pt x="0" y="286"/>
                    <a:pt x="1" y="292"/>
                    <a:pt x="0" y="300"/>
                  </a:cubicBezTo>
                  <a:cubicBezTo>
                    <a:pt x="3" y="305"/>
                    <a:pt x="3" y="310"/>
                    <a:pt x="6" y="315"/>
                  </a:cubicBezTo>
                  <a:cubicBezTo>
                    <a:pt x="9" y="328"/>
                    <a:pt x="6" y="309"/>
                    <a:pt x="4" y="329"/>
                  </a:cubicBezTo>
                  <a:cubicBezTo>
                    <a:pt x="4" y="334"/>
                    <a:pt x="12" y="344"/>
                    <a:pt x="15" y="348"/>
                  </a:cubicBezTo>
                  <a:cubicBezTo>
                    <a:pt x="16" y="354"/>
                    <a:pt x="18" y="360"/>
                    <a:pt x="21" y="366"/>
                  </a:cubicBezTo>
                  <a:cubicBezTo>
                    <a:pt x="22" y="372"/>
                    <a:pt x="20" y="378"/>
                    <a:pt x="18" y="383"/>
                  </a:cubicBezTo>
                  <a:cubicBezTo>
                    <a:pt x="17" y="385"/>
                    <a:pt x="15" y="387"/>
                    <a:pt x="15" y="387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9" name="Freeform 1136"/>
            <p:cNvSpPr>
              <a:spLocks/>
            </p:cNvSpPr>
            <p:nvPr/>
          </p:nvSpPr>
          <p:spPr bwMode="auto">
            <a:xfrm>
              <a:off x="1164" y="1314"/>
              <a:ext cx="74" cy="386"/>
            </a:xfrm>
            <a:custGeom>
              <a:avLst/>
              <a:gdLst>
                <a:gd name="T0" fmla="*/ 17 w 74"/>
                <a:gd name="T1" fmla="*/ 0 h 386"/>
                <a:gd name="T2" fmla="*/ 22 w 74"/>
                <a:gd name="T3" fmla="*/ 15 h 386"/>
                <a:gd name="T4" fmla="*/ 28 w 74"/>
                <a:gd name="T5" fmla="*/ 35 h 386"/>
                <a:gd name="T6" fmla="*/ 37 w 74"/>
                <a:gd name="T7" fmla="*/ 54 h 386"/>
                <a:gd name="T8" fmla="*/ 40 w 74"/>
                <a:gd name="T9" fmla="*/ 77 h 386"/>
                <a:gd name="T10" fmla="*/ 37 w 74"/>
                <a:gd name="T11" fmla="*/ 101 h 386"/>
                <a:gd name="T12" fmla="*/ 5 w 74"/>
                <a:gd name="T13" fmla="*/ 168 h 386"/>
                <a:gd name="T14" fmla="*/ 1 w 74"/>
                <a:gd name="T15" fmla="*/ 180 h 386"/>
                <a:gd name="T16" fmla="*/ 7 w 74"/>
                <a:gd name="T17" fmla="*/ 192 h 386"/>
                <a:gd name="T18" fmla="*/ 37 w 74"/>
                <a:gd name="T19" fmla="*/ 234 h 386"/>
                <a:gd name="T20" fmla="*/ 37 w 74"/>
                <a:gd name="T21" fmla="*/ 254 h 386"/>
                <a:gd name="T22" fmla="*/ 37 w 74"/>
                <a:gd name="T23" fmla="*/ 266 h 386"/>
                <a:gd name="T24" fmla="*/ 32 w 74"/>
                <a:gd name="T25" fmla="*/ 276 h 386"/>
                <a:gd name="T26" fmla="*/ 17 w 74"/>
                <a:gd name="T27" fmla="*/ 306 h 386"/>
                <a:gd name="T28" fmla="*/ 11 w 74"/>
                <a:gd name="T29" fmla="*/ 323 h 386"/>
                <a:gd name="T30" fmla="*/ 64 w 74"/>
                <a:gd name="T31" fmla="*/ 381 h 386"/>
                <a:gd name="T32" fmla="*/ 74 w 74"/>
                <a:gd name="T33" fmla="*/ 386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386"/>
                <a:gd name="T53" fmla="*/ 74 w 74"/>
                <a:gd name="T54" fmla="*/ 386 h 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386">
                  <a:moveTo>
                    <a:pt x="17" y="0"/>
                  </a:moveTo>
                  <a:cubicBezTo>
                    <a:pt x="19" y="5"/>
                    <a:pt x="20" y="10"/>
                    <a:pt x="22" y="15"/>
                  </a:cubicBezTo>
                  <a:cubicBezTo>
                    <a:pt x="23" y="22"/>
                    <a:pt x="26" y="28"/>
                    <a:pt x="28" y="35"/>
                  </a:cubicBezTo>
                  <a:cubicBezTo>
                    <a:pt x="24" y="43"/>
                    <a:pt x="33" y="47"/>
                    <a:pt x="37" y="54"/>
                  </a:cubicBezTo>
                  <a:cubicBezTo>
                    <a:pt x="39" y="62"/>
                    <a:pt x="37" y="69"/>
                    <a:pt x="40" y="77"/>
                  </a:cubicBezTo>
                  <a:cubicBezTo>
                    <a:pt x="41" y="88"/>
                    <a:pt x="42" y="92"/>
                    <a:pt x="37" y="101"/>
                  </a:cubicBezTo>
                  <a:cubicBezTo>
                    <a:pt x="34" y="125"/>
                    <a:pt x="19" y="149"/>
                    <a:pt x="5" y="168"/>
                  </a:cubicBezTo>
                  <a:cubicBezTo>
                    <a:pt x="4" y="172"/>
                    <a:pt x="0" y="176"/>
                    <a:pt x="1" y="180"/>
                  </a:cubicBezTo>
                  <a:cubicBezTo>
                    <a:pt x="2" y="184"/>
                    <a:pt x="7" y="192"/>
                    <a:pt x="7" y="192"/>
                  </a:cubicBezTo>
                  <a:cubicBezTo>
                    <a:pt x="10" y="205"/>
                    <a:pt x="26" y="227"/>
                    <a:pt x="37" y="234"/>
                  </a:cubicBezTo>
                  <a:cubicBezTo>
                    <a:pt x="40" y="240"/>
                    <a:pt x="37" y="254"/>
                    <a:pt x="37" y="254"/>
                  </a:cubicBezTo>
                  <a:cubicBezTo>
                    <a:pt x="38" y="259"/>
                    <a:pt x="39" y="261"/>
                    <a:pt x="37" y="266"/>
                  </a:cubicBezTo>
                  <a:cubicBezTo>
                    <a:pt x="36" y="269"/>
                    <a:pt x="32" y="276"/>
                    <a:pt x="32" y="276"/>
                  </a:cubicBezTo>
                  <a:cubicBezTo>
                    <a:pt x="30" y="286"/>
                    <a:pt x="23" y="298"/>
                    <a:pt x="17" y="306"/>
                  </a:cubicBezTo>
                  <a:cubicBezTo>
                    <a:pt x="16" y="312"/>
                    <a:pt x="13" y="317"/>
                    <a:pt x="11" y="323"/>
                  </a:cubicBezTo>
                  <a:cubicBezTo>
                    <a:pt x="7" y="348"/>
                    <a:pt x="41" y="377"/>
                    <a:pt x="64" y="381"/>
                  </a:cubicBezTo>
                  <a:cubicBezTo>
                    <a:pt x="67" y="383"/>
                    <a:pt x="72" y="383"/>
                    <a:pt x="74" y="386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70" name="Freeform 1137"/>
            <p:cNvSpPr>
              <a:spLocks/>
            </p:cNvSpPr>
            <p:nvPr/>
          </p:nvSpPr>
          <p:spPr bwMode="auto">
            <a:xfrm>
              <a:off x="1189" y="1313"/>
              <a:ext cx="216" cy="256"/>
            </a:xfrm>
            <a:custGeom>
              <a:avLst/>
              <a:gdLst>
                <a:gd name="T0" fmla="*/ 0 w 216"/>
                <a:gd name="T1" fmla="*/ 0 h 256"/>
                <a:gd name="T2" fmla="*/ 19 w 216"/>
                <a:gd name="T3" fmla="*/ 40 h 256"/>
                <a:gd name="T4" fmla="*/ 78 w 216"/>
                <a:gd name="T5" fmla="*/ 75 h 256"/>
                <a:gd name="T6" fmla="*/ 90 w 216"/>
                <a:gd name="T7" fmla="*/ 100 h 256"/>
                <a:gd name="T8" fmla="*/ 96 w 216"/>
                <a:gd name="T9" fmla="*/ 120 h 256"/>
                <a:gd name="T10" fmla="*/ 100 w 216"/>
                <a:gd name="T11" fmla="*/ 144 h 256"/>
                <a:gd name="T12" fmla="*/ 180 w 216"/>
                <a:gd name="T13" fmla="*/ 202 h 256"/>
                <a:gd name="T14" fmla="*/ 207 w 216"/>
                <a:gd name="T15" fmla="*/ 244 h 256"/>
                <a:gd name="T16" fmla="*/ 216 w 216"/>
                <a:gd name="T17" fmla="*/ 255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56"/>
                <a:gd name="T29" fmla="*/ 216 w 216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56">
                  <a:moveTo>
                    <a:pt x="0" y="0"/>
                  </a:moveTo>
                  <a:cubicBezTo>
                    <a:pt x="5" y="12"/>
                    <a:pt x="8" y="31"/>
                    <a:pt x="19" y="40"/>
                  </a:cubicBezTo>
                  <a:cubicBezTo>
                    <a:pt x="35" y="54"/>
                    <a:pt x="59" y="65"/>
                    <a:pt x="78" y="75"/>
                  </a:cubicBezTo>
                  <a:cubicBezTo>
                    <a:pt x="83" y="83"/>
                    <a:pt x="86" y="91"/>
                    <a:pt x="90" y="100"/>
                  </a:cubicBezTo>
                  <a:cubicBezTo>
                    <a:pt x="91" y="109"/>
                    <a:pt x="92" y="113"/>
                    <a:pt x="96" y="120"/>
                  </a:cubicBezTo>
                  <a:cubicBezTo>
                    <a:pt x="97" y="126"/>
                    <a:pt x="98" y="139"/>
                    <a:pt x="100" y="144"/>
                  </a:cubicBezTo>
                  <a:cubicBezTo>
                    <a:pt x="109" y="166"/>
                    <a:pt x="159" y="190"/>
                    <a:pt x="180" y="202"/>
                  </a:cubicBezTo>
                  <a:cubicBezTo>
                    <a:pt x="190" y="215"/>
                    <a:pt x="194" y="233"/>
                    <a:pt x="207" y="244"/>
                  </a:cubicBezTo>
                  <a:cubicBezTo>
                    <a:pt x="214" y="256"/>
                    <a:pt x="210" y="255"/>
                    <a:pt x="216" y="255"/>
                  </a:cubicBezTo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1" name="Title 1"/>
          <p:cNvSpPr txBox="1">
            <a:spLocks/>
          </p:cNvSpPr>
          <p:nvPr/>
        </p:nvSpPr>
        <p:spPr>
          <a:xfrm>
            <a:off x="575121" y="116632"/>
            <a:ext cx="8461375" cy="85248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Field evidence of placement effects 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504" y="44624"/>
            <a:ext cx="9144000" cy="852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Improving P efficiency by releasing</a:t>
            </a:r>
            <a:b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“fixed” P/reducing</a:t>
            </a:r>
            <a:r>
              <a:rPr kumimoji="0" lang="en-A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sorption</a:t>
            </a:r>
            <a:b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scorecard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743774"/>
            <a:ext cx="7128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Placement of P e.g. banding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Cultivation to mineralise organic P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Changing fertilizer formulation - fluids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Changing fertilizer formulation – slow release (for leaching)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New fertilizer formulations - chelates, slow release (to reduce sorption)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Inoculants/</a:t>
            </a:r>
            <a:r>
              <a:rPr lang="en-AU" sz="2400" dirty="0" err="1" smtClean="0">
                <a:latin typeface="+mn-lt"/>
              </a:rPr>
              <a:t>biostimulants</a:t>
            </a:r>
            <a:r>
              <a:rPr lang="en-AU" sz="2400" dirty="0" smtClean="0">
                <a:latin typeface="+mn-lt"/>
              </a:rPr>
              <a:t> to release “fixed” P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r>
              <a:rPr lang="en-AU" sz="2400" dirty="0" smtClean="0">
                <a:latin typeface="+mn-lt"/>
              </a:rPr>
              <a:t>Inoculants/</a:t>
            </a:r>
            <a:r>
              <a:rPr lang="en-AU" sz="2400" dirty="0" err="1" smtClean="0">
                <a:latin typeface="+mn-lt"/>
              </a:rPr>
              <a:t>biostimulants</a:t>
            </a:r>
            <a:r>
              <a:rPr lang="en-AU" sz="2400" dirty="0" smtClean="0">
                <a:latin typeface="+mn-lt"/>
              </a:rPr>
              <a:t> to release stable organic P</a:t>
            </a: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endParaRPr lang="en-AU" sz="2400" dirty="0" smtClean="0">
              <a:latin typeface="+mn-lt"/>
            </a:endParaRPr>
          </a:p>
          <a:p>
            <a:pPr marL="361950" indent="-3619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endParaRPr lang="en-AU" sz="2400" dirty="0" smtClean="0"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92280" y="4293096"/>
            <a:ext cx="1152128" cy="1872208"/>
            <a:chOff x="7092280" y="4293096"/>
            <a:chExt cx="1152128" cy="1872208"/>
          </a:xfrm>
        </p:grpSpPr>
        <p:sp>
          <p:nvSpPr>
            <p:cNvPr id="7" name="TextBox 6"/>
            <p:cNvSpPr txBox="1"/>
            <p:nvPr/>
          </p:nvSpPr>
          <p:spPr>
            <a:xfrm>
              <a:off x="7740352" y="4293096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+mj-lt"/>
                  <a:sym typeface="Symbol"/>
                </a:rPr>
                <a:t>?</a:t>
              </a:r>
              <a:endParaRPr lang="en-AU" sz="40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2280" y="4953362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+mj-lt"/>
                  <a:sym typeface="Symbol"/>
                </a:rPr>
                <a:t>?</a:t>
              </a:r>
              <a:endParaRPr lang="en-AU" sz="40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22498" y="5457418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+mj-lt"/>
                  <a:sym typeface="Symbol"/>
                </a:rPr>
                <a:t>?</a:t>
              </a:r>
              <a:endParaRPr lang="en-AU" sz="4000" b="1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04048" y="1671766"/>
            <a:ext cx="2987074" cy="2321104"/>
            <a:chOff x="5004048" y="1671766"/>
            <a:chExt cx="2987074" cy="2321104"/>
          </a:xfrm>
        </p:grpSpPr>
        <p:sp>
          <p:nvSpPr>
            <p:cNvPr id="4" name="TextBox 3"/>
            <p:cNvSpPr txBox="1"/>
            <p:nvPr/>
          </p:nvSpPr>
          <p:spPr>
            <a:xfrm>
              <a:off x="5004048" y="1671766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+mj-lt"/>
                  <a:sym typeface="Symbol"/>
                </a:rPr>
                <a:t></a:t>
              </a:r>
              <a:endParaRPr lang="en-AU" sz="4000" b="1" dirty="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24128" y="2204864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+mj-lt"/>
                  <a:sym typeface="Symbol"/>
                </a:rPr>
                <a:t></a:t>
              </a:r>
              <a:endParaRPr lang="en-AU" sz="4000" b="1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2708920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+mj-lt"/>
                  <a:sym typeface="Symbol"/>
                </a:rPr>
                <a:t></a:t>
              </a:r>
              <a:endParaRPr lang="en-AU" sz="4000" b="1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24328" y="3284984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+mj-lt"/>
                  <a:sym typeface="Symbol"/>
                </a:rPr>
                <a:t></a:t>
              </a:r>
              <a:endParaRPr lang="en-AU" sz="4000" b="1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560" y="1700808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The need for science to validate new P efficiency technologies</a:t>
            </a:r>
            <a:endParaRPr lang="en-AU" sz="3600" b="1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9672" y="3429000"/>
            <a:ext cx="5715000" cy="2857500"/>
            <a:chOff x="1619672" y="3429000"/>
            <a:chExt cx="5715000" cy="2857500"/>
          </a:xfrm>
        </p:grpSpPr>
        <p:pic>
          <p:nvPicPr>
            <p:cNvPr id="81922" name="Picture 2" descr="http://www.ga.gov.au/__data/assets/image/0010/17965/2091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3429000"/>
              <a:ext cx="5715000" cy="28575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051720" y="3429000"/>
              <a:ext cx="1322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latin typeface="+mj-lt"/>
                </a:rPr>
                <a:t>Source: GSA</a:t>
              </a:r>
              <a:endParaRPr lang="en-AU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19872" y="2996952"/>
            <a:ext cx="3480440" cy="1440160"/>
            <a:chOff x="3419872" y="2996952"/>
            <a:chExt cx="3480440" cy="1440160"/>
          </a:xfrm>
        </p:grpSpPr>
        <p:sp>
          <p:nvSpPr>
            <p:cNvPr id="4" name="TextBox 3"/>
            <p:cNvSpPr txBox="1"/>
            <p:nvPr/>
          </p:nvSpPr>
          <p:spPr>
            <a:xfrm>
              <a:off x="3419872" y="2996952"/>
              <a:ext cx="3480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Peak “technology” release times</a:t>
              </a:r>
              <a:endParaRPr lang="en-AU" dirty="0"/>
            </a:p>
          </p:txBody>
        </p:sp>
        <p:cxnSp>
          <p:nvCxnSpPr>
            <p:cNvPr id="8" name="Straight Arrow Connector 7"/>
            <p:cNvCxnSpPr>
              <a:stCxn id="81922" idx="0"/>
            </p:cNvCxnSpPr>
            <p:nvPr/>
          </p:nvCxnSpPr>
          <p:spPr>
            <a:xfrm flipH="1">
              <a:off x="3563888" y="3429000"/>
              <a:ext cx="913284" cy="10081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773316" y="3356992"/>
              <a:ext cx="958924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27003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45122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1548010" y="260350"/>
            <a:ext cx="705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Calibri" pitchFamily="34" charset="0"/>
              </a:rPr>
              <a:t>New P efficiency technologies</a:t>
            </a:r>
            <a:endParaRPr lang="en-AU" sz="3600" b="1" dirty="0">
              <a:latin typeface="Calibri" pitchFamily="34" charset="0"/>
            </a:endParaRPr>
          </a:p>
        </p:txBody>
      </p:sp>
      <p:sp>
        <p:nvSpPr>
          <p:cNvPr id="45058" name="AutoShape 2" descr="data:image/jpeg;base64,/9j/4AAQSkZJRgABAQAAAQABAAD/2wCEAAkGBhQQEBUUExQVFBIRFRYYFRYYGBoYHxQZFRUXFx8YFxYaHCYeGxwjGRQUHzEgIycqLSwsGB4xNTAqNSYrLCkBCQoKDgwOGg8PGi8lHCUsKi4wKS0pKi0sLCw1LDAqLC8tLDU1LikpLC0qKSk1LS80LCwsLy8pKiwsKSk0LCwpKf/AABEIAHoBOQMBIgACEQEDEQH/xAAbAAEAAwEBAQEAAAAAAAAAAAAABAUGAwIBB//EAEcQAAIBAgMFAwgFCQcEAwAAAAECAwARBBIhBQYTMVFBYXEUIjI0UoGRskJyocHRIzNDYoKiscLSBxUWVJKT8FNzdPEXJGP/xAAYAQEAAwEAAAAAAAAAAAAAAAAAAQIDBP/EAC4RAQACAQMBBgQGAwAAAAAAAAABAhEDITESBBNBYXGxkaHR8EJRgZLB4SIyM//aAAwDAQACEQMRAD8A/caUpQKUpQKUpQKUpQKUpQKUpQKUpQKUpQKUpQKUpQKUpQKUpQKUpQKUpQKUr4zAAk6Ac6D7SqkbUll1hiBT23Ns3gOldMNtU5xHKnDdvRN7q3cD17qz7yplZUpStApUXH7QWFQTcljZVHNj0FRPLMTz4K5fZz+d+F6pN4icC1pUXAbQWYEi4KmzKeanoalVaJiYzAUpSpClKUClKUClKUClKUClKUClKUClKUClKUClKUClKUClKUClKUClKUClKUCq3eE//XboSoPgWF6ly4+NTZnUHoWAqHtbGrl4YHEeUWVR0PaT2DtrO8x0zGULCJAFAHIAW8Krt41HAJ+kpUqehzDlXLDLiYVC5VlUAWObKR3a87V4xeDxE3nNkXhkMkfMMR7RqlrZrjE5F0h0F+dq9VDwG0llUn0WXR1OmU9/411ix0bGyupPQMDWsWifFKAwvjRm+jFdPEtYn4VbVB2js8yZWRssqeifuPdXDyrE2twkze1n0+HOqRPTM5hAotjTl+lFd/EMLGrWqGIvhpS81mEtgZB9A9D+rVxLjEQAs6gHlcgX8KUnnI7UrxFMri6kMOoN691qkpSlApSlApSlApSlApSlApSlApSlApSlApSlApSlApSlApSlApSlAqt2xO3mRocrTNbN7KgXJHfVlVZtmJgUlUZjC1yOqkWNqpqf6jpDsSFVtkB6k6k+JqGmEGGxC5R5k11t7JGoseh6VYwbUidcwdbd5At4g8qg8bymdMmscJLFuwtbQDrWdort08oXFKUrdKiGBXEYmRmHmR2UgfTYa+d4VOm2JCy2yAdCuhHeDUZZxhp3z6RzHMrdga2oPSpuI2pEi5i627LEEnwArCsUxPVz4ocdj4hiHjc3eFst/aHMH4VY1T7AkDmWT6TvqvaoAsAauKvpzmpCHtaYJA5IDC3I9t9B9pqLs3YMaIM6h3IFydbdwHQVK2th+JC63tpcE9hGv3Vx2ZtpJUF2CuBqCba9R1FVnp6/8vyEfaOCGH/LRDLltnUcnW+unWrbi1V7VxgmHAiOZnsGI1CLfUk1acLvqa4zPTwOlKx7b8y39Tk/e/ory+/sii5wjgDmSWAHvKVqlsqVjY9/pGF1wjsOoLEfEJX079S/5OT97+ig2NK8xtcA8rgVndr77xQtw41M0nKy8gel9bnwBoNJSsgN4doMLjBi3fe/2kH7K9YXfzK+TEwtCeupA8QQDbwvQa2leIpQ6hlIZWFwRqCO41E23tPyaBpcubJbS9r3YDnbvoJ1Kxse/wBIwuuEcg8iCxB94SvX+Opf8nJ+9/RQbClZPC/2gx5gs0TxX7TrbvIsD9lamKUMoZSCrC4I5EHtFB7pSueIlyIzWvlUm3WwvTgdKVmMDvPiZo1kjweZGGh4yi/ZyIvzrv8A31jP8if95KwjtFJjMZ/bP0GgpWcl3rkh1xGFliT21KyAeNuVXuFxSyoHRgyMLgjtq9NWt5xHPwHalVWxdt+UtMMmXgyFOd81r68hblVrVq2i8ZgKUqs2/tnyWIPlz3dUte3pX1vY9KWtFY6p4FnSlV+19uRYVbyHVvRUas56AffS1orGZ4FhSs6m1MdLrHhkjQ8jM5ufFV1FfX2hj4tXw8Uq9vCcg+4NzrLv684nHpItpNkwsbmNSetqkxxBRZQAByA0qu2NvBFigchKuvpRsLMviPvqzrSk1tHVUKVVbY3hTDlUytJM/oxILk956Coa4vaD6iHDxjo7sx9+XSqTrVicRvPlGRfSRBhZgCD2HWo8WyYlNxGoPW1U0u3cXBrPhg0Y5vC2a3eVOtqu9nbRTERiSNgyn7D0I7DSupS848fONxV7xOuHHlCnLICFygX4t/o27TXNdpY9hnGGiVfYaQ5z9lge402yAdoYQP6NpSt/bAFvfUnEPJxmILZFkiHpGwDWv5lrHnzvp7qxnM2tiZiM429M5Qh4PHHHuyMDEsNuLET5xbof1e+rqXZkTgBo1NhYacgOyqiYAbVjyek2Hfi26Bhlv760NaaUZz1bznGRyw+FSMWRQo7hautKVvjCSqfe71Kb6v8AMKuKp97vUpvq/wAwqRw3G9Rj8X+c1f1Qbi+ox+L/ADmr+gzG/G2mijWGO/Fn005heWneSbfGpu7W7aYWMXAMzDz26fqr0A+2qHF/ldtIraiO1h9VC/zG9bigVE2lsuPEIUkW4PLqp6qew1LpQYjdnFPg8W2DkN0YkxnvtcEdzDs6irvfX1GX9j51qk39HCxGGmXRhf8AcZWHzN8aut9PUZf2PnWg9bmeow+DfM1XdUW5soGBiuRybt/WNXXGX2h8RQQttbITExMjAXscrdqnsIPjVD/Z1jGaGSM/omFu4Ne4H7Sn41abe3miw8bWdWlIIVAQTfqbcgO+q/8As+2a0cDSMLGZgRftVRofeSx+FBqqj7Q/MyfUb5TUio+0PzMn1G+U1W3Eiq3H9Qh8G+dqvaotx/UIfBvnar2s9D/lX0j2Hl0BBBFwRYg9oPZWZ3VTgYnFYYegjK6D2Q4vb+Hwq92jtWLDoWkcKB36nuA5k1S7owO7TYp1KnEsMgPMIvL7vh31TUmJ1aRHO/wx9cDnuX+cxn/kH761NYjdzbkOGlxQlkCFp2IvfUAkdgq8/wAaYP8A66/BvwrPs+rp104ibR4+Pmhd1mt/vVk/78f31K/xpg/+uvwb8KpN7t4cPiIUSKRXbixmwvyBOuo76ntGtpzpWiLRx+Y1+NxaxRvI3oopY+4Vn919nGYnGTi8susYPKNOzKOwn/nM1039c+SZR+lkjT3E3/lrQQxBVCjkoAHuFqvMderieKx85+iXulKV0jO707INvKYPNxEHnXH6RRzVuun4Vb7J2iMRCkq8nW9uh5Ee4gipTC4t2Gs1uP5qTxdkM7hfD/grmx0asY4t7x/Q87pKJZsVO2shmKA+yq8gPs+Faiszi9nT4TEPPhl4sc2ssN7G/tJ38/j8O0O+0HKXPA/asiMLe+1qppXrpR0X2nfnx35yhoKzOAwxw20nRFIhxEeewHmq6ns7BcX076vcLtKKX83Ij/VYH+FSa3tWL4tE8SlA2zshcTHlJKspDI680YciPwqtWPaKjJmwz9nEOcHxKjS9aGlLaUWnO8T5Cq2LsTgFndzLPLbiSHTlyVR2KOlWtKVetYrGIClKVYKp97vUpvq/zCriqfe71Kb6v8woOG4vqMfi/wA5q/qg3F9Rj8X+c1f0GHxP5LbSk6CS1v2oyvzC1bisrvzsdnRZ478SDU255b3uO9SL/GrPdzeBMXEDcCRQM6dD1H6p60FvSlRsftBIELyMFUfb3Adp7qDI7/niT4aJdWJOn12VR/A/CrvfT1GX9j51qj3cgfG4xsW4tGhsgPUCwA65RcnvNXm+vqMv7HzrQZ/YG5MOIwySs0gZwbgFbaEjS691WP8A8cYf25fiv9NWG5nqMPg3zNV3QZ7A7i4aJrlWkI5ZzcD9kAA++9WG08XNHlEMHGBvfz1TLa1ufO+vwqxpVbRmMROBQf3tjf8AJD/eSrfH/mZPqN8pqRUfaH5mT6jfKapFZrE5mZ9cfxgZLdbdaGbCRSPxMzA3tI6jRiNADYcqtv8ABGH/AP1/3X/GvW4/qEPg3ztV7WGjoac6dZmscR7IU2F3RwsbBhEGYci5Z/mJq5pSumtK02rGEsnufArSYvMoNsQ3MA9etaXyKP2E/wBI/Cs7uX+cxn/kH761NY9miO7j9fccPIo/YT/SPwrO79YdVw6FVUHjR8gB1rU1mt/vVk/78f307TEd1b0H3f1D5IGH6KWNj7jb760MUgZQRyYAj361yx+DWaJ429GRSp9/bVFurtIx3wc2k0GiX/SJ2Feth9nvpM9GrmeLR84GlpSldI+E1mdyWumIl5LJO7A9w7ftrvvVtgqvk8PnYifzVA+gDzY9NL/x7KsdmbJWDDLCOQSxPUm9z7yTXNM9erGPw5+MiXBOsihkYMp5FSCD2aEV9lgVhZlDDvAP8azm5eI4aPhX0lw7sLe0pNww6jX+FaatNK/eUiZ+5FLjNz8NJqI+G/Y8ZyEfDT7KhbOxk2ExK4adzLHKDwZDzuPoN1/9ddNPWX26/G2hhYk1aEtI/wCqunPxt9orHVpXTxem05j9d0NRSlK60lKUoFKUoFQts7POIgeIHKXFr2vbUHl7qm0oK7YGyjhYFiLBipbUC3NieXvqxrnBOsihkYMrC4ZSCCOoI0NfMTiVjUu7KiLzZiABc21J7yKDrWY2puOjvxIHMEl76cr9QBYr7vhV/hNoRzX4ciPbnlYG3jauUe2oGfIs0Ze5XKHBNxe4tfmLHTuoM3/dG010GIQjqTr9qE16g3HeVg+LnaUj6IJ+GY8h4AVqxiVOazL5hs2o80gA2bpoQffXPEY+ONOI7qqG1mJABvyse+g6YfDrGoVAFVRYAaACom3dmnE4d4g2UvbUi9rMDy91SsPi0kTOjKyHkykEad4r3HIGAIIIIBBGoIOtwaCFsPZpw2HSItmKA6gWvck8vfU+uXlSZc2Zct7XuLXLZbX65tPGvGM2hHCuaV1jUmwLEC56C9BIpXOOcMoZSGUi4Km9x3Htrhs3aAnQsFZQGK6lDcrobFGYaG458waCXXLExZ0ZeWZSL+ItXE7WhEnCMsfF9jMM3ha971LpO4r9g7MOGw6RFsxQEXAte5J5e+rCok214UfI0savp5pYA68tCe2u8+IWNSzsFVebMQAPEmq1rFYiscQOlK4YPHRzLmjdXXldSDr00rxFtWJ5DGsqNIt7oGBItz07qsIewtiHDNMSwbjSFxYWy3vp386tqVDi2xC78NZY2e5GUMCbre4sDzFj8KrWsUjECZVXvFsc4qIIGC2kV7kX9G+n21JxW1YYmCySojNyDMAT7ia7YjFJGpd2VEHNmIAHvNLVi8TWeB1qt2zsCPFAZ7h19B10ZT3Hp3VLw+NSRM6OrJr5wII056iueD2tDMbRSpIQL2Vg2nXTspasWjFuBTrg9oQ6JLDOo5GUMre8rzr62H2hLo0kEKnmUDM3uzaVfJiFLMoYFktmUEXXMLi47Lioo27h8+TjRZ72y51ve9rWve99Ky7iOMzj1+5HDY27seGuwu8r+nI+rN+A7qta5viFDKpYBnvlUkXbLzsOZtcVyxm0YobcSREzXtmYLe3O1+fMVrWsUjFRC2xu6mIIcFo5k9GVNCO49RUMQbRj0WTDzAdrqyt78ulX8cysoZSCpFwQbgjuNR8JtWGZiscqOy8wrAkfCs7aNZnMbT5SKhsPtCXRpIIVPMoGZvdm0FT9i7BTCg2JeR9XkbVnPj07qk4jakUbhHkRXb0VLAE300B76lVNdGsT1TvPmFKUrUKUpQKUpQKqt5DIYDHEPykxEYNjZA3pMxHogKG162q1pQUe7UEkJlhkRUVWEkWS5QLJe6KSBYq6tp2BlrpvZAz4UqgOcyQWsua1sRGb5e0AAk9wq4pQUGz8JImOdpfyhbDqFkVCigCRroRc3NyrXJ5E2A1vA3amZGyNLIv5af8AInDsB500hH5XLa1iDe9a6vlBm9t4FzMY0UmLHhUlIBsnDPnszDlng8wd6LUva9op4JXUmGNZVJUFuEzZMrlVBNsqutwNM3Q1dUNBR7KQucTIqssUxBQFSpciMBpMp1GY2GoF8l+2vW7O0kaCGMZw6Qxhg0ci2KooIuygXv2VdV8oMoHvCMLlfjDEKxGRrZFxYlz57ZcuQXvfnpz0qdtTELh8Us8wPBEJQSWLCJjICQQASucFRm5eZbtF72uWMiDoQwDKeYIuD4g0FR5Qy4N2ggMbuziJLW86WQqsjr9EEtxGB1AvfWuO7WCmw0jxSKvDdVkRkJYBlCxuGJAszWR+8lz1rRCvtBjuWDfCGN/Kmz2GRiDIzkrPxLZbBisma9xa3MWrYClfaDNT4hEmxaSRu/FyZVETuJBwQtgQuXmCNSLdtq9z4V44cGZVMgw5UzADOQREyiSw1bKxHK51v2Voa+0FLsyQS4mSaNWETRopYqU4rqzG4DAEhVNs1tc1he1VGznImhjUOwSQkwywnNhbq93XEABSPOtrmzBtCa2ApQfazu62AmRSWkITi4kiIxgWzTyEHN6XbfvvWipQZzylMPLiRNG7GdwUtG0nGThIoQZQRcEMuU2535NevM+EaPBYdZeIHi4ZLxgOYWVGs5SzZ1Bsp0PO+lrjSGvtBndkuzwYk5Q2a9pRE0RnPCAzGM63FguYaGwtyqVsTDywwAyyGQCJLLwwpXKuosupPZargUoMlsfDYmKeOaVEAxWcShM7MGc8SMyXWwCBTHz0zLV2Ij5aWscvAAvbS/EJtfrVlSgyG18NiJJ3xEcaEYVkEWbOHIj1lyC1iHDNH35b9KtNpYxY8RBIwfJwphcRu1ixhIBCqSCQp59Ku6+UGdXAu+ExQRCgmeRooyMhylVBGU+jnZZGsbfnNbG9ffKUxE2HEMbgwOxcmNo+CnCdDGcwGpJQZRf0b9grRV8FBkdvtllnsHDSqBwmhM0eLAjAAUqLob3QjNpbNbW51kN8ouLGwuOdtOV69V9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5060" name="Picture 4" descr="http://www.forestech.com.br/lib/img/produto-top-ph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733800" cy="1457326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3591703" cy="12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2724"/>
            <a:ext cx="7056784" cy="577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6351711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solidFill>
                  <a:schemeClr val="bg1"/>
                </a:solidFill>
              </a:rPr>
              <a:t>Chien</a:t>
            </a:r>
            <a:r>
              <a:rPr lang="en-AU" sz="1600" dirty="0" smtClean="0">
                <a:solidFill>
                  <a:schemeClr val="bg1"/>
                </a:solidFill>
              </a:rPr>
              <a:t> SH, et al. (2014). </a:t>
            </a:r>
            <a:r>
              <a:rPr lang="en-AU" sz="1600" i="1" dirty="0" smtClean="0">
                <a:solidFill>
                  <a:schemeClr val="bg1"/>
                </a:solidFill>
              </a:rPr>
              <a:t>Agronomy Journal </a:t>
            </a:r>
            <a:r>
              <a:rPr lang="en-AU" sz="1600" b="1" i="1" dirty="0" smtClean="0">
                <a:solidFill>
                  <a:schemeClr val="bg1"/>
                </a:solidFill>
              </a:rPr>
              <a:t>106(2), 423-430.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624"/>
            <a:ext cx="9144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2800" b="1" dirty="0" smtClean="0"/>
              <a:t>Data compilation of response to the polymer in trials</a:t>
            </a:r>
            <a:endParaRPr lang="en-US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560" y="2708920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Reactions of added fertilizer Cd in soils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d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24562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19672" y="118373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latin typeface="+mj-lt"/>
              </a:rPr>
              <a:t>The fate of added </a:t>
            </a:r>
            <a:r>
              <a:rPr lang="en-AU" sz="3600" b="1" dirty="0" smtClean="0">
                <a:latin typeface="+mj-lt"/>
              </a:rPr>
              <a:t>Cd </a:t>
            </a:r>
            <a:r>
              <a:rPr lang="en-AU" sz="3600" b="1" dirty="0">
                <a:latin typeface="+mj-lt"/>
              </a:rPr>
              <a:t>in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56" y="282352"/>
            <a:ext cx="7956376" cy="914400"/>
          </a:xfrm>
          <a:prstGeom prst="rect">
            <a:avLst/>
          </a:prstGeom>
        </p:spPr>
        <p:txBody>
          <a:bodyPr/>
          <a:lstStyle/>
          <a:p>
            <a:r>
              <a:rPr lang="en-CA" altLang="en-US" dirty="0" smtClean="0">
                <a:latin typeface="Calibri" pitchFamily="34" charset="0"/>
              </a:rPr>
              <a:t>Food regulations drive Cd management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91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05150"/>
            <a:ext cx="83534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525"/>
            <a:ext cx="692943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6830864" y="2708920"/>
            <a:ext cx="2313136" cy="2016224"/>
          </a:xfrm>
        </p:spPr>
        <p:txBody>
          <a:bodyPr/>
          <a:lstStyle/>
          <a:p>
            <a:pPr algn="ctr"/>
            <a:r>
              <a:rPr lang="en-US" sz="3200" dirty="0" smtClean="0">
                <a:latin typeface="Calibri" pitchFamily="34" charset="0"/>
              </a:rPr>
              <a:t>Soil Cd in Europe</a:t>
            </a:r>
            <a:endParaRPr lang="en-A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99592" y="2708920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Reactions of added fertilizer P in soils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71600" y="2708920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Management of fertilizer Cd in soils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4578350" y="5867400"/>
            <a:ext cx="26988" cy="303213"/>
          </a:xfrm>
          <a:custGeom>
            <a:avLst/>
            <a:gdLst>
              <a:gd name="T0" fmla="*/ 2147483647 w 19"/>
              <a:gd name="T1" fmla="*/ 2147483647 h 191"/>
              <a:gd name="T2" fmla="*/ 2147483647 w 19"/>
              <a:gd name="T3" fmla="*/ 2147483647 h 191"/>
              <a:gd name="T4" fmla="*/ 0 w 19"/>
              <a:gd name="T5" fmla="*/ 2147483647 h 191"/>
              <a:gd name="T6" fmla="*/ 2147483647 w 19"/>
              <a:gd name="T7" fmla="*/ 2147483647 h 191"/>
              <a:gd name="T8" fmla="*/ 2147483647 w 19"/>
              <a:gd name="T9" fmla="*/ 2147483647 h 191"/>
              <a:gd name="T10" fmla="*/ 2147483647 w 19"/>
              <a:gd name="T11" fmla="*/ 2147483647 h 191"/>
              <a:gd name="T12" fmla="*/ 2147483647 w 19"/>
              <a:gd name="T13" fmla="*/ 2147483647 h 191"/>
              <a:gd name="T14" fmla="*/ 2147483647 w 19"/>
              <a:gd name="T15" fmla="*/ 2147483647 h 191"/>
              <a:gd name="T16" fmla="*/ 2147483647 w 19"/>
              <a:gd name="T17" fmla="*/ 2147483647 h 191"/>
              <a:gd name="T18" fmla="*/ 2147483647 w 19"/>
              <a:gd name="T19" fmla="*/ 2147483647 h 191"/>
              <a:gd name="T20" fmla="*/ 2147483647 w 19"/>
              <a:gd name="T21" fmla="*/ 2147483647 h 191"/>
              <a:gd name="T22" fmla="*/ 2147483647 w 19"/>
              <a:gd name="T23" fmla="*/ 2147483647 h 191"/>
              <a:gd name="T24" fmla="*/ 2147483647 w 19"/>
              <a:gd name="T25" fmla="*/ 2147483647 h 191"/>
              <a:gd name="T26" fmla="*/ 2147483647 w 19"/>
              <a:gd name="T27" fmla="*/ 2147483647 h 191"/>
              <a:gd name="T28" fmla="*/ 2147483647 w 19"/>
              <a:gd name="T29" fmla="*/ 0 h 191"/>
              <a:gd name="T30" fmla="*/ 2147483647 w 19"/>
              <a:gd name="T31" fmla="*/ 2147483647 h 191"/>
              <a:gd name="T32" fmla="*/ 2147483647 w 19"/>
              <a:gd name="T33" fmla="*/ 2147483647 h 1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91"/>
              <a:gd name="T53" fmla="*/ 19 w 19"/>
              <a:gd name="T54" fmla="*/ 191 h 1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91">
                <a:moveTo>
                  <a:pt x="2" y="9"/>
                </a:moveTo>
                <a:lnTo>
                  <a:pt x="2" y="9"/>
                </a:lnTo>
                <a:lnTo>
                  <a:pt x="0" y="32"/>
                </a:lnTo>
                <a:lnTo>
                  <a:pt x="1" y="89"/>
                </a:lnTo>
                <a:lnTo>
                  <a:pt x="4" y="149"/>
                </a:lnTo>
                <a:lnTo>
                  <a:pt x="15" y="191"/>
                </a:lnTo>
                <a:lnTo>
                  <a:pt x="19" y="173"/>
                </a:lnTo>
                <a:lnTo>
                  <a:pt x="12" y="145"/>
                </a:lnTo>
                <a:lnTo>
                  <a:pt x="9" y="89"/>
                </a:lnTo>
                <a:lnTo>
                  <a:pt x="10" y="32"/>
                </a:lnTo>
                <a:lnTo>
                  <a:pt x="10" y="9"/>
                </a:lnTo>
                <a:lnTo>
                  <a:pt x="9" y="2"/>
                </a:lnTo>
                <a:lnTo>
                  <a:pt x="6" y="0"/>
                </a:lnTo>
                <a:lnTo>
                  <a:pt x="3" y="2"/>
                </a:lnTo>
                <a:lnTo>
                  <a:pt x="2" y="9"/>
                </a:lnTo>
                <a:close/>
              </a:path>
            </a:pathLst>
          </a:custGeom>
          <a:solidFill>
            <a:srgbClr val="F0B1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276600" y="981075"/>
            <a:ext cx="1963738" cy="1371600"/>
          </a:xfrm>
          <a:prstGeom prst="cloudCallout">
            <a:avLst>
              <a:gd name="adj1" fmla="val -40731"/>
              <a:gd name="adj2" fmla="val 70023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altLang="en-US" sz="3200">
              <a:latin typeface="Tahoma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9552" y="116632"/>
            <a:ext cx="92170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sz="3600" b="1" dirty="0">
                <a:latin typeface="Calibri" pitchFamily="34" charset="0"/>
              </a:rPr>
              <a:t>Factors affecting Cd </a:t>
            </a:r>
            <a:r>
              <a:rPr lang="en-US" altLang="en-US" sz="3600" b="1" dirty="0" smtClean="0">
                <a:latin typeface="Calibri" pitchFamily="34" charset="0"/>
              </a:rPr>
              <a:t>concentration </a:t>
            </a:r>
            <a:r>
              <a:rPr lang="en-US" altLang="en-US" sz="3600" b="1" dirty="0">
                <a:latin typeface="Calibri" pitchFamily="34" charset="0"/>
              </a:rPr>
              <a:t>of </a:t>
            </a:r>
            <a:r>
              <a:rPr lang="en-US" altLang="en-US" sz="3600" b="1" dirty="0" smtClean="0">
                <a:latin typeface="Calibri" pitchFamily="34" charset="0"/>
              </a:rPr>
              <a:t>crops</a:t>
            </a:r>
            <a:endParaRPr lang="en-US" altLang="en-US" sz="3600" b="1" dirty="0">
              <a:latin typeface="Calibri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916238" y="765175"/>
            <a:ext cx="812800" cy="9144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492500" y="1341438"/>
            <a:ext cx="16589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sz="3200">
                <a:latin typeface="Tahoma" pitchFamily="34" charset="0"/>
              </a:rPr>
              <a:t>weather</a:t>
            </a:r>
          </a:p>
        </p:txBody>
      </p:sp>
      <p:pic>
        <p:nvPicPr>
          <p:cNvPr id="22535" name="Picture 7" descr="MMj029682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836613"/>
            <a:ext cx="12239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MCj03183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564904"/>
            <a:ext cx="2286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MCj0215945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4653136"/>
            <a:ext cx="12080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MPj040220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980728"/>
            <a:ext cx="16256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drill"/>
          <p:cNvPicPr>
            <a:picLocks noChangeAspect="1" noChangeArrowheads="1"/>
          </p:cNvPicPr>
          <p:nvPr/>
        </p:nvPicPr>
        <p:blipFill>
          <a:blip r:embed="rId7" cstate="print"/>
          <a:srcRect b="-102"/>
          <a:stretch>
            <a:fillRect/>
          </a:stretch>
        </p:blipFill>
        <p:spPr bwMode="auto">
          <a:xfrm>
            <a:off x="704875" y="2636912"/>
            <a:ext cx="1676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MCj029057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514600"/>
            <a:ext cx="2066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wheat hea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797152"/>
            <a:ext cx="823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Object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4797152"/>
            <a:ext cx="7921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Object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4797152"/>
            <a:ext cx="8493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85949" y="2276872"/>
            <a:ext cx="23018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CA" altLang="en-US" sz="1800" dirty="0"/>
              <a:t>Soil </a:t>
            </a:r>
            <a:r>
              <a:rPr lang="en-CA" altLang="en-US" sz="1800" dirty="0" smtClean="0"/>
              <a:t>characteristics</a:t>
            </a:r>
            <a:endParaRPr lang="en-CA" altLang="en-US" sz="1800" dirty="0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15950" y="3933056"/>
            <a:ext cx="2355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CA" altLang="en-US" sz="1800" dirty="0"/>
              <a:t>Soil Cd concentration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810000" y="6014615"/>
            <a:ext cx="14793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1800" dirty="0">
                <a:latin typeface="+mj-lt"/>
              </a:rPr>
              <a:t>Crop Rotation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300788" y="6021561"/>
            <a:ext cx="229921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1800" dirty="0">
                <a:latin typeface="+mj-lt"/>
              </a:rPr>
              <a:t>Fertilizer management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011863" y="3933329"/>
            <a:ext cx="2667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CA" altLang="en-US" sz="1800" dirty="0">
                <a:latin typeface="+mj-lt"/>
              </a:rPr>
              <a:t>Tillage and agronomic management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235825" y="1484313"/>
            <a:ext cx="149579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1800">
                <a:latin typeface="+mj-lt"/>
              </a:rPr>
              <a:t>Crop Genetics</a:t>
            </a:r>
          </a:p>
        </p:txBody>
      </p:sp>
      <p:pic>
        <p:nvPicPr>
          <p:cNvPr id="22550" name="Picture 23" descr="rice_irrigation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9056" y="4464645"/>
            <a:ext cx="20097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38943" y="5805264"/>
            <a:ext cx="34262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CA" altLang="en-US" sz="2000" dirty="0">
                <a:latin typeface="Arial Narrow" pitchFamily="34" charset="0"/>
              </a:rPr>
              <a:t>Irrigation and water </a:t>
            </a:r>
            <a:r>
              <a:rPr lang="en-CA" altLang="en-US" sz="2000" dirty="0">
                <a:latin typeface="+mj-lt"/>
              </a:rPr>
              <a:t>management</a:t>
            </a:r>
            <a:endParaRPr lang="en-US" altLang="en-US" sz="20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331640" y="2708920"/>
            <a:ext cx="6480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Are fertilizer Cd risks receding?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44513" y="260648"/>
            <a:ext cx="7920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nl-BE" sz="2000" dirty="0">
                <a:latin typeface="+mj-lt"/>
              </a:rPr>
              <a:t>Predicted change in soil Cd over 100 years in 540 potential European scenarios: soil pH is the main driver</a:t>
            </a:r>
          </a:p>
          <a:p>
            <a:r>
              <a:rPr lang="nl-BE" altLang="nl-BE" sz="2000" dirty="0">
                <a:latin typeface="+mj-lt"/>
              </a:rPr>
              <a:t>Average scenario: 15% depletion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63093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+mj-lt"/>
              </a:rPr>
              <a:t>Six L, Smolders E (2014) Future trends in soil cadmium concentration under current cadmium fluxes to European agricultural soils. </a:t>
            </a:r>
            <a:r>
              <a:rPr lang="en-AU" sz="1400" i="1" dirty="0" smtClean="0">
                <a:solidFill>
                  <a:schemeClr val="bg1"/>
                </a:solidFill>
                <a:latin typeface="+mj-lt"/>
              </a:rPr>
              <a:t>Science of the Total Environment </a:t>
            </a:r>
            <a:r>
              <a:rPr lang="en-AU" sz="1400" b="1" i="1" dirty="0" smtClean="0">
                <a:solidFill>
                  <a:schemeClr val="bg1"/>
                </a:solidFill>
                <a:latin typeface="+mj-lt"/>
              </a:rPr>
              <a:t>485, 319-328. 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33918"/>
            <a:ext cx="6624736" cy="507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2423790"/>
            <a:ext cx="8136904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3200" b="1" dirty="0" smtClean="0">
                <a:latin typeface="+mj-lt"/>
              </a:rPr>
              <a:t>Reduced atmospheric deposition of Cd</a:t>
            </a:r>
          </a:p>
          <a:p>
            <a:pPr marL="361950" indent="-36195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3200" b="1" dirty="0" smtClean="0">
                <a:latin typeface="+mj-lt"/>
              </a:rPr>
              <a:t>Large reductions in use of P fertilizers in EU</a:t>
            </a:r>
            <a:endParaRPr lang="en-A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29" y="1844824"/>
            <a:ext cx="8725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6309320"/>
            <a:ext cx="6840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err="1" smtClean="0">
                <a:solidFill>
                  <a:schemeClr val="bg1"/>
                </a:solidFill>
              </a:rPr>
              <a:t>Kirchmann</a:t>
            </a:r>
            <a:r>
              <a:rPr lang="en-AU" sz="1100" dirty="0" smtClean="0">
                <a:solidFill>
                  <a:schemeClr val="bg1"/>
                </a:solidFill>
              </a:rPr>
              <a:t> H, </a:t>
            </a:r>
            <a:r>
              <a:rPr lang="en-AU" sz="1100" dirty="0" err="1" smtClean="0">
                <a:solidFill>
                  <a:schemeClr val="bg1"/>
                </a:solidFill>
              </a:rPr>
              <a:t>Mattsson</a:t>
            </a:r>
            <a:r>
              <a:rPr lang="en-AU" sz="1100" dirty="0" smtClean="0">
                <a:solidFill>
                  <a:schemeClr val="bg1"/>
                </a:solidFill>
              </a:rPr>
              <a:t> L, Eriksson J (2009) Trace element concentration in wheat grain: results from the Swedish long-term soil fertility experiments and national monitoring program. </a:t>
            </a:r>
            <a:r>
              <a:rPr lang="en-AU" sz="1100" i="1" dirty="0" smtClean="0">
                <a:solidFill>
                  <a:schemeClr val="bg1"/>
                </a:solidFill>
              </a:rPr>
              <a:t>Environmental Geochemistry and Health </a:t>
            </a:r>
            <a:r>
              <a:rPr lang="en-AU" sz="1100" b="1" i="1" dirty="0" smtClean="0">
                <a:solidFill>
                  <a:schemeClr val="bg1"/>
                </a:solidFill>
              </a:rPr>
              <a:t>31(5), 561-571.  </a:t>
            </a:r>
            <a:r>
              <a:rPr lang="en-AU" sz="1100" b="1" i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0040" y="550421"/>
            <a:ext cx="88924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latin typeface="Calibri" pitchFamily="34" charset="0"/>
              </a:rPr>
              <a:t>Cadmium in European crops now declining</a:t>
            </a:r>
            <a:endParaRPr lang="en-US" alt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332656"/>
            <a:ext cx="84604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latin typeface="Calibri" pitchFamily="34" charset="0"/>
              </a:rPr>
              <a:t>Cadmium in Australian </a:t>
            </a:r>
            <a:r>
              <a:rPr lang="en-US" altLang="en-US" sz="3600" b="1" dirty="0" err="1" smtClean="0">
                <a:latin typeface="Calibri" pitchFamily="34" charset="0"/>
              </a:rPr>
              <a:t>agroecosystems</a:t>
            </a:r>
            <a:endParaRPr lang="en-US" altLang="en-US" sz="3600" b="1" dirty="0">
              <a:latin typeface="Calibri" pitchFamily="34" charset="0"/>
            </a:endParaRPr>
          </a:p>
        </p:txBody>
      </p:sp>
      <p:pic>
        <p:nvPicPr>
          <p:cNvPr id="96258" name="Picture 2" descr="http://www.street-directory.com.au/sd_new/images/australi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6381750" cy="5143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412776"/>
            <a:ext cx="3743400" cy="455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8288" indent="-268288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2800" dirty="0" smtClean="0">
                <a:latin typeface="+mn-lt"/>
              </a:rPr>
              <a:t>Low geogenic soil Cd</a:t>
            </a:r>
          </a:p>
          <a:p>
            <a:pPr marL="268288" indent="-268288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2800" dirty="0" smtClean="0">
                <a:latin typeface="+mn-lt"/>
              </a:rPr>
              <a:t>Minimal atmospheric Cd deposition</a:t>
            </a:r>
          </a:p>
          <a:p>
            <a:pPr marL="268288" indent="-268288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2800" dirty="0" smtClean="0">
                <a:latin typeface="+mn-lt"/>
              </a:rPr>
              <a:t>History of low P additions in fertilizer from island rocks having higher Cd </a:t>
            </a:r>
          </a:p>
          <a:p>
            <a:pPr marL="268288" indent="-268288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2800" dirty="0" smtClean="0">
                <a:latin typeface="+mn-lt"/>
              </a:rPr>
              <a:t>Generally sandy soils, low organic matter, high salinity</a:t>
            </a:r>
            <a:endParaRPr lang="en-A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116632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Soil Cd closely linked to fertilizer addition</a:t>
            </a:r>
            <a:endParaRPr lang="en-AU" sz="3600" b="1" dirty="0">
              <a:latin typeface="+mj-lt"/>
            </a:endParaRPr>
          </a:p>
        </p:txBody>
      </p:sp>
      <p:graphicFrame>
        <p:nvGraphicFramePr>
          <p:cNvPr id="7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904875" y="815429"/>
          <a:ext cx="8239125" cy="5349875"/>
        </p:xfrm>
        <a:graphic>
          <a:graphicData uri="http://schemas.openxmlformats.org/presentationml/2006/ole">
            <p:oleObj spid="_x0000_s40962" name="Chart" r:id="rId3" imgW="8620212" imgH="5591243" progId="MSGraph.Chart.8">
              <p:embed followColorScheme="full"/>
            </p:oleObj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51163" y="5877272"/>
            <a:ext cx="407828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0" dirty="0"/>
              <a:t>H</a:t>
            </a:r>
            <a:r>
              <a:rPr lang="en-US" b="0" baseline="-25000" dirty="0"/>
              <a:t>2</a:t>
            </a:r>
            <a:r>
              <a:rPr lang="en-US" b="0" dirty="0"/>
              <a:t>SO</a:t>
            </a:r>
            <a:r>
              <a:rPr lang="en-US" b="0" baseline="-25000" dirty="0"/>
              <a:t>4</a:t>
            </a:r>
            <a:r>
              <a:rPr lang="en-US" b="0" dirty="0"/>
              <a:t>-extractable P (mg/kg)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-1395387" y="2627635"/>
            <a:ext cx="41798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b="0" dirty="0"/>
              <a:t>EDTA-extractable Cd (mg/kg)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645333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Merry, R. H., (1992) </a:t>
            </a:r>
            <a:r>
              <a:rPr lang="en-AU" sz="1600" i="1" dirty="0" smtClean="0">
                <a:solidFill>
                  <a:schemeClr val="bg1"/>
                </a:solidFill>
              </a:rPr>
              <a:t>CSIRO Report to MRC/FIFA, Australia.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38306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Vries W de, McLaughlin MJ (2013). </a:t>
            </a:r>
            <a:r>
              <a:rPr lang="en-AU" i="1" dirty="0" smtClean="0">
                <a:solidFill>
                  <a:schemeClr val="bg1"/>
                </a:solidFill>
                <a:latin typeface="+mn-lt"/>
              </a:rPr>
              <a:t>Sci. Tot. Environ. </a:t>
            </a:r>
            <a:r>
              <a:rPr lang="en-AU" b="1" i="1" dirty="0" smtClean="0">
                <a:solidFill>
                  <a:schemeClr val="bg1"/>
                </a:solidFill>
                <a:latin typeface="+mn-lt"/>
              </a:rPr>
              <a:t>461-462, </a:t>
            </a:r>
            <a:r>
              <a:rPr lang="en-AU" i="1" dirty="0" smtClean="0">
                <a:solidFill>
                  <a:schemeClr val="bg1"/>
                </a:solidFill>
                <a:latin typeface="+mn-lt"/>
              </a:rPr>
              <a:t>240-257</a:t>
            </a:r>
            <a:r>
              <a:rPr lang="en-AU" b="1" i="1" dirty="0" smtClean="0">
                <a:solidFill>
                  <a:schemeClr val="bg1"/>
                </a:solidFill>
                <a:latin typeface="+mn-lt"/>
              </a:rPr>
              <a:t>.  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876" y="620688"/>
            <a:ext cx="75042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512" y="44624"/>
            <a:ext cx="92170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sz="3600" b="1" dirty="0" smtClean="0">
                <a:latin typeface="Calibri" pitchFamily="34" charset="0"/>
              </a:rPr>
              <a:t>Predicting crop Cd concentrations over time</a:t>
            </a:r>
            <a:endParaRPr lang="en-US" altLang="en-US" sz="3600" b="1" dirty="0">
              <a:latin typeface="Calibr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47850" y="3623056"/>
            <a:ext cx="4333875" cy="1174587"/>
          </a:xfrm>
          <a:custGeom>
            <a:avLst/>
            <a:gdLst>
              <a:gd name="connsiteX0" fmla="*/ 0 w 4333875"/>
              <a:gd name="connsiteY0" fmla="*/ 1174587 h 1174587"/>
              <a:gd name="connsiteX1" fmla="*/ 219075 w 4333875"/>
              <a:gd name="connsiteY1" fmla="*/ 1146012 h 1174587"/>
              <a:gd name="connsiteX2" fmla="*/ 533400 w 4333875"/>
              <a:gd name="connsiteY2" fmla="*/ 1126962 h 1174587"/>
              <a:gd name="connsiteX3" fmla="*/ 628650 w 4333875"/>
              <a:gd name="connsiteY3" fmla="*/ 1098387 h 1174587"/>
              <a:gd name="connsiteX4" fmla="*/ 676275 w 4333875"/>
              <a:gd name="connsiteY4" fmla="*/ 1088862 h 1174587"/>
              <a:gd name="connsiteX5" fmla="*/ 733425 w 4333875"/>
              <a:gd name="connsiteY5" fmla="*/ 1069812 h 1174587"/>
              <a:gd name="connsiteX6" fmla="*/ 876300 w 4333875"/>
              <a:gd name="connsiteY6" fmla="*/ 1022187 h 1174587"/>
              <a:gd name="connsiteX7" fmla="*/ 933450 w 4333875"/>
              <a:gd name="connsiteY7" fmla="*/ 1003137 h 1174587"/>
              <a:gd name="connsiteX8" fmla="*/ 962025 w 4333875"/>
              <a:gd name="connsiteY8" fmla="*/ 993612 h 1174587"/>
              <a:gd name="connsiteX9" fmla="*/ 1057275 w 4333875"/>
              <a:gd name="connsiteY9" fmla="*/ 965037 h 1174587"/>
              <a:gd name="connsiteX10" fmla="*/ 1085850 w 4333875"/>
              <a:gd name="connsiteY10" fmla="*/ 955512 h 1174587"/>
              <a:gd name="connsiteX11" fmla="*/ 1114425 w 4333875"/>
              <a:gd name="connsiteY11" fmla="*/ 945987 h 1174587"/>
              <a:gd name="connsiteX12" fmla="*/ 1228725 w 4333875"/>
              <a:gd name="connsiteY12" fmla="*/ 917412 h 1174587"/>
              <a:gd name="connsiteX13" fmla="*/ 1285875 w 4333875"/>
              <a:gd name="connsiteY13" fmla="*/ 879312 h 1174587"/>
              <a:gd name="connsiteX14" fmla="*/ 1343025 w 4333875"/>
              <a:gd name="connsiteY14" fmla="*/ 860262 h 1174587"/>
              <a:gd name="connsiteX15" fmla="*/ 1400175 w 4333875"/>
              <a:gd name="connsiteY15" fmla="*/ 822162 h 1174587"/>
              <a:gd name="connsiteX16" fmla="*/ 1457325 w 4333875"/>
              <a:gd name="connsiteY16" fmla="*/ 784062 h 1174587"/>
              <a:gd name="connsiteX17" fmla="*/ 1514475 w 4333875"/>
              <a:gd name="connsiteY17" fmla="*/ 745962 h 1174587"/>
              <a:gd name="connsiteX18" fmla="*/ 1543050 w 4333875"/>
              <a:gd name="connsiteY18" fmla="*/ 726912 h 1174587"/>
              <a:gd name="connsiteX19" fmla="*/ 1657350 w 4333875"/>
              <a:gd name="connsiteY19" fmla="*/ 688812 h 1174587"/>
              <a:gd name="connsiteX20" fmla="*/ 1771650 w 4333875"/>
              <a:gd name="connsiteY20" fmla="*/ 650712 h 1174587"/>
              <a:gd name="connsiteX21" fmla="*/ 1800225 w 4333875"/>
              <a:gd name="connsiteY21" fmla="*/ 641187 h 1174587"/>
              <a:gd name="connsiteX22" fmla="*/ 1828800 w 4333875"/>
              <a:gd name="connsiteY22" fmla="*/ 631662 h 1174587"/>
              <a:gd name="connsiteX23" fmla="*/ 1857375 w 4333875"/>
              <a:gd name="connsiteY23" fmla="*/ 603087 h 1174587"/>
              <a:gd name="connsiteX24" fmla="*/ 1905000 w 4333875"/>
              <a:gd name="connsiteY24" fmla="*/ 593562 h 1174587"/>
              <a:gd name="connsiteX25" fmla="*/ 2019300 w 4333875"/>
              <a:gd name="connsiteY25" fmla="*/ 564987 h 1174587"/>
              <a:gd name="connsiteX26" fmla="*/ 2162175 w 4333875"/>
              <a:gd name="connsiteY26" fmla="*/ 517362 h 1174587"/>
              <a:gd name="connsiteX27" fmla="*/ 2190750 w 4333875"/>
              <a:gd name="connsiteY27" fmla="*/ 507837 h 1174587"/>
              <a:gd name="connsiteX28" fmla="*/ 2219325 w 4333875"/>
              <a:gd name="connsiteY28" fmla="*/ 498312 h 1174587"/>
              <a:gd name="connsiteX29" fmla="*/ 2266950 w 4333875"/>
              <a:gd name="connsiteY29" fmla="*/ 488787 h 1174587"/>
              <a:gd name="connsiteX30" fmla="*/ 2362200 w 4333875"/>
              <a:gd name="connsiteY30" fmla="*/ 460212 h 1174587"/>
              <a:gd name="connsiteX31" fmla="*/ 2438400 w 4333875"/>
              <a:gd name="connsiteY31" fmla="*/ 450687 h 1174587"/>
              <a:gd name="connsiteX32" fmla="*/ 2466975 w 4333875"/>
              <a:gd name="connsiteY32" fmla="*/ 441162 h 1174587"/>
              <a:gd name="connsiteX33" fmla="*/ 2495550 w 4333875"/>
              <a:gd name="connsiteY33" fmla="*/ 422112 h 1174587"/>
              <a:gd name="connsiteX34" fmla="*/ 2628900 w 4333875"/>
              <a:gd name="connsiteY34" fmla="*/ 412587 h 1174587"/>
              <a:gd name="connsiteX35" fmla="*/ 2714625 w 4333875"/>
              <a:gd name="connsiteY35" fmla="*/ 384012 h 1174587"/>
              <a:gd name="connsiteX36" fmla="*/ 2743200 w 4333875"/>
              <a:gd name="connsiteY36" fmla="*/ 374487 h 1174587"/>
              <a:gd name="connsiteX37" fmla="*/ 2781300 w 4333875"/>
              <a:gd name="connsiteY37" fmla="*/ 364962 h 1174587"/>
              <a:gd name="connsiteX38" fmla="*/ 2809875 w 4333875"/>
              <a:gd name="connsiteY38" fmla="*/ 355437 h 1174587"/>
              <a:gd name="connsiteX39" fmla="*/ 2867025 w 4333875"/>
              <a:gd name="connsiteY39" fmla="*/ 345912 h 1174587"/>
              <a:gd name="connsiteX40" fmla="*/ 3000375 w 4333875"/>
              <a:gd name="connsiteY40" fmla="*/ 326862 h 1174587"/>
              <a:gd name="connsiteX41" fmla="*/ 3057525 w 4333875"/>
              <a:gd name="connsiteY41" fmla="*/ 298287 h 1174587"/>
              <a:gd name="connsiteX42" fmla="*/ 3086100 w 4333875"/>
              <a:gd name="connsiteY42" fmla="*/ 279237 h 1174587"/>
              <a:gd name="connsiteX43" fmla="*/ 3143250 w 4333875"/>
              <a:gd name="connsiteY43" fmla="*/ 260187 h 1174587"/>
              <a:gd name="connsiteX44" fmla="*/ 3200400 w 4333875"/>
              <a:gd name="connsiteY44" fmla="*/ 241137 h 1174587"/>
              <a:gd name="connsiteX45" fmla="*/ 3228975 w 4333875"/>
              <a:gd name="connsiteY45" fmla="*/ 231612 h 1174587"/>
              <a:gd name="connsiteX46" fmla="*/ 3286125 w 4333875"/>
              <a:gd name="connsiteY46" fmla="*/ 222087 h 1174587"/>
              <a:gd name="connsiteX47" fmla="*/ 3295650 w 4333875"/>
              <a:gd name="connsiteY47" fmla="*/ 193512 h 1174587"/>
              <a:gd name="connsiteX48" fmla="*/ 3352800 w 4333875"/>
              <a:gd name="connsiteY48" fmla="*/ 212562 h 1174587"/>
              <a:gd name="connsiteX49" fmla="*/ 3429000 w 4333875"/>
              <a:gd name="connsiteY49" fmla="*/ 203037 h 1174587"/>
              <a:gd name="connsiteX50" fmla="*/ 3476625 w 4333875"/>
              <a:gd name="connsiteY50" fmla="*/ 193512 h 1174587"/>
              <a:gd name="connsiteX51" fmla="*/ 3638550 w 4333875"/>
              <a:gd name="connsiteY51" fmla="*/ 174462 h 1174587"/>
              <a:gd name="connsiteX52" fmla="*/ 3667125 w 4333875"/>
              <a:gd name="connsiteY52" fmla="*/ 164937 h 1174587"/>
              <a:gd name="connsiteX53" fmla="*/ 3705225 w 4333875"/>
              <a:gd name="connsiteY53" fmla="*/ 155412 h 1174587"/>
              <a:gd name="connsiteX54" fmla="*/ 3733800 w 4333875"/>
              <a:gd name="connsiteY54" fmla="*/ 136362 h 1174587"/>
              <a:gd name="connsiteX55" fmla="*/ 3838575 w 4333875"/>
              <a:gd name="connsiteY55" fmla="*/ 107787 h 1174587"/>
              <a:gd name="connsiteX56" fmla="*/ 3971925 w 4333875"/>
              <a:gd name="connsiteY56" fmla="*/ 79212 h 1174587"/>
              <a:gd name="connsiteX57" fmla="*/ 4057650 w 4333875"/>
              <a:gd name="connsiteY57" fmla="*/ 60162 h 1174587"/>
              <a:gd name="connsiteX58" fmla="*/ 4162425 w 4333875"/>
              <a:gd name="connsiteY58" fmla="*/ 41112 h 1174587"/>
              <a:gd name="connsiteX59" fmla="*/ 4276725 w 4333875"/>
              <a:gd name="connsiteY59" fmla="*/ 12537 h 1174587"/>
              <a:gd name="connsiteX60" fmla="*/ 4333875 w 4333875"/>
              <a:gd name="connsiteY60" fmla="*/ 3012 h 117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33875" h="1174587">
                <a:moveTo>
                  <a:pt x="0" y="1174587"/>
                </a:moveTo>
                <a:cubicBezTo>
                  <a:pt x="108444" y="1138439"/>
                  <a:pt x="37104" y="1156716"/>
                  <a:pt x="219075" y="1146012"/>
                </a:cubicBezTo>
                <a:cubicBezTo>
                  <a:pt x="340956" y="1105385"/>
                  <a:pt x="210150" y="1145977"/>
                  <a:pt x="533400" y="1126962"/>
                </a:cubicBezTo>
                <a:cubicBezTo>
                  <a:pt x="555841" y="1125642"/>
                  <a:pt x="612984" y="1101520"/>
                  <a:pt x="628650" y="1098387"/>
                </a:cubicBezTo>
                <a:cubicBezTo>
                  <a:pt x="644525" y="1095212"/>
                  <a:pt x="660656" y="1093122"/>
                  <a:pt x="676275" y="1088862"/>
                </a:cubicBezTo>
                <a:cubicBezTo>
                  <a:pt x="695648" y="1083578"/>
                  <a:pt x="714375" y="1076162"/>
                  <a:pt x="733425" y="1069812"/>
                </a:cubicBezTo>
                <a:lnTo>
                  <a:pt x="876300" y="1022187"/>
                </a:lnTo>
                <a:lnTo>
                  <a:pt x="933450" y="1003137"/>
                </a:lnTo>
                <a:cubicBezTo>
                  <a:pt x="942975" y="999962"/>
                  <a:pt x="952285" y="996047"/>
                  <a:pt x="962025" y="993612"/>
                </a:cubicBezTo>
                <a:cubicBezTo>
                  <a:pt x="1019606" y="979217"/>
                  <a:pt x="987706" y="988227"/>
                  <a:pt x="1057275" y="965037"/>
                </a:cubicBezTo>
                <a:lnTo>
                  <a:pt x="1085850" y="955512"/>
                </a:lnTo>
                <a:cubicBezTo>
                  <a:pt x="1095375" y="952337"/>
                  <a:pt x="1104521" y="947638"/>
                  <a:pt x="1114425" y="945987"/>
                </a:cubicBezTo>
                <a:cubicBezTo>
                  <a:pt x="1142991" y="941226"/>
                  <a:pt x="1203568" y="934183"/>
                  <a:pt x="1228725" y="917412"/>
                </a:cubicBezTo>
                <a:cubicBezTo>
                  <a:pt x="1247775" y="904712"/>
                  <a:pt x="1264155" y="886552"/>
                  <a:pt x="1285875" y="879312"/>
                </a:cubicBezTo>
                <a:lnTo>
                  <a:pt x="1343025" y="860262"/>
                </a:lnTo>
                <a:cubicBezTo>
                  <a:pt x="1406441" y="796846"/>
                  <a:pt x="1338144" y="856624"/>
                  <a:pt x="1400175" y="822162"/>
                </a:cubicBezTo>
                <a:cubicBezTo>
                  <a:pt x="1420189" y="811043"/>
                  <a:pt x="1438275" y="796762"/>
                  <a:pt x="1457325" y="784062"/>
                </a:cubicBezTo>
                <a:lnTo>
                  <a:pt x="1514475" y="745962"/>
                </a:lnTo>
                <a:cubicBezTo>
                  <a:pt x="1524000" y="739612"/>
                  <a:pt x="1532190" y="730532"/>
                  <a:pt x="1543050" y="726912"/>
                </a:cubicBezTo>
                <a:lnTo>
                  <a:pt x="1657350" y="688812"/>
                </a:lnTo>
                <a:lnTo>
                  <a:pt x="1771650" y="650712"/>
                </a:lnTo>
                <a:lnTo>
                  <a:pt x="1800225" y="641187"/>
                </a:lnTo>
                <a:lnTo>
                  <a:pt x="1828800" y="631662"/>
                </a:lnTo>
                <a:cubicBezTo>
                  <a:pt x="1838325" y="622137"/>
                  <a:pt x="1845327" y="609111"/>
                  <a:pt x="1857375" y="603087"/>
                </a:cubicBezTo>
                <a:cubicBezTo>
                  <a:pt x="1871855" y="595847"/>
                  <a:pt x="1889072" y="596458"/>
                  <a:pt x="1905000" y="593562"/>
                </a:cubicBezTo>
                <a:cubicBezTo>
                  <a:pt x="1989653" y="578171"/>
                  <a:pt x="1935827" y="592811"/>
                  <a:pt x="2019300" y="564987"/>
                </a:cubicBezTo>
                <a:lnTo>
                  <a:pt x="2162175" y="517362"/>
                </a:lnTo>
                <a:lnTo>
                  <a:pt x="2190750" y="507837"/>
                </a:lnTo>
                <a:cubicBezTo>
                  <a:pt x="2200275" y="504662"/>
                  <a:pt x="2209480" y="500281"/>
                  <a:pt x="2219325" y="498312"/>
                </a:cubicBezTo>
                <a:cubicBezTo>
                  <a:pt x="2235200" y="495137"/>
                  <a:pt x="2251331" y="493047"/>
                  <a:pt x="2266950" y="488787"/>
                </a:cubicBezTo>
                <a:cubicBezTo>
                  <a:pt x="2306875" y="477898"/>
                  <a:pt x="2323945" y="466588"/>
                  <a:pt x="2362200" y="460212"/>
                </a:cubicBezTo>
                <a:cubicBezTo>
                  <a:pt x="2387449" y="456004"/>
                  <a:pt x="2413000" y="453862"/>
                  <a:pt x="2438400" y="450687"/>
                </a:cubicBezTo>
                <a:cubicBezTo>
                  <a:pt x="2447925" y="447512"/>
                  <a:pt x="2457995" y="445652"/>
                  <a:pt x="2466975" y="441162"/>
                </a:cubicBezTo>
                <a:cubicBezTo>
                  <a:pt x="2477214" y="436042"/>
                  <a:pt x="2484277" y="424101"/>
                  <a:pt x="2495550" y="422112"/>
                </a:cubicBezTo>
                <a:cubicBezTo>
                  <a:pt x="2539435" y="414368"/>
                  <a:pt x="2584450" y="415762"/>
                  <a:pt x="2628900" y="412587"/>
                </a:cubicBezTo>
                <a:lnTo>
                  <a:pt x="2714625" y="384012"/>
                </a:lnTo>
                <a:cubicBezTo>
                  <a:pt x="2724150" y="380837"/>
                  <a:pt x="2733460" y="376922"/>
                  <a:pt x="2743200" y="374487"/>
                </a:cubicBezTo>
                <a:cubicBezTo>
                  <a:pt x="2755900" y="371312"/>
                  <a:pt x="2768713" y="368558"/>
                  <a:pt x="2781300" y="364962"/>
                </a:cubicBezTo>
                <a:cubicBezTo>
                  <a:pt x="2790954" y="362204"/>
                  <a:pt x="2800074" y="357615"/>
                  <a:pt x="2809875" y="355437"/>
                </a:cubicBezTo>
                <a:cubicBezTo>
                  <a:pt x="2828728" y="351247"/>
                  <a:pt x="2848024" y="349367"/>
                  <a:pt x="2867025" y="345912"/>
                </a:cubicBezTo>
                <a:cubicBezTo>
                  <a:pt x="2962338" y="328582"/>
                  <a:pt x="2863937" y="342022"/>
                  <a:pt x="3000375" y="326862"/>
                </a:cubicBezTo>
                <a:cubicBezTo>
                  <a:pt x="3082267" y="272267"/>
                  <a:pt x="2978655" y="337722"/>
                  <a:pt x="3057525" y="298287"/>
                </a:cubicBezTo>
                <a:cubicBezTo>
                  <a:pt x="3067764" y="293167"/>
                  <a:pt x="3075639" y="283886"/>
                  <a:pt x="3086100" y="279237"/>
                </a:cubicBezTo>
                <a:cubicBezTo>
                  <a:pt x="3104450" y="271082"/>
                  <a:pt x="3124200" y="266537"/>
                  <a:pt x="3143250" y="260187"/>
                </a:cubicBezTo>
                <a:lnTo>
                  <a:pt x="3200400" y="241137"/>
                </a:lnTo>
                <a:cubicBezTo>
                  <a:pt x="3209925" y="237962"/>
                  <a:pt x="3219071" y="233263"/>
                  <a:pt x="3228975" y="231612"/>
                </a:cubicBezTo>
                <a:lnTo>
                  <a:pt x="3286125" y="222087"/>
                </a:lnTo>
                <a:cubicBezTo>
                  <a:pt x="3289300" y="212562"/>
                  <a:pt x="3285711" y="194932"/>
                  <a:pt x="3295650" y="193512"/>
                </a:cubicBezTo>
                <a:cubicBezTo>
                  <a:pt x="3315529" y="190672"/>
                  <a:pt x="3352800" y="212562"/>
                  <a:pt x="3352800" y="212562"/>
                </a:cubicBezTo>
                <a:cubicBezTo>
                  <a:pt x="3378200" y="209387"/>
                  <a:pt x="3403700" y="206929"/>
                  <a:pt x="3429000" y="203037"/>
                </a:cubicBezTo>
                <a:cubicBezTo>
                  <a:pt x="3445001" y="200575"/>
                  <a:pt x="3460624" y="195974"/>
                  <a:pt x="3476625" y="193512"/>
                </a:cubicBezTo>
                <a:cubicBezTo>
                  <a:pt x="3510662" y="188276"/>
                  <a:pt x="3606784" y="177992"/>
                  <a:pt x="3638550" y="174462"/>
                </a:cubicBezTo>
                <a:cubicBezTo>
                  <a:pt x="3648075" y="171287"/>
                  <a:pt x="3657471" y="167695"/>
                  <a:pt x="3667125" y="164937"/>
                </a:cubicBezTo>
                <a:cubicBezTo>
                  <a:pt x="3679712" y="161341"/>
                  <a:pt x="3693193" y="160569"/>
                  <a:pt x="3705225" y="155412"/>
                </a:cubicBezTo>
                <a:cubicBezTo>
                  <a:pt x="3715747" y="150903"/>
                  <a:pt x="3723339" y="141011"/>
                  <a:pt x="3733800" y="136362"/>
                </a:cubicBezTo>
                <a:cubicBezTo>
                  <a:pt x="3794754" y="109271"/>
                  <a:pt x="3780575" y="123605"/>
                  <a:pt x="3838575" y="107787"/>
                </a:cubicBezTo>
                <a:cubicBezTo>
                  <a:pt x="3953418" y="76466"/>
                  <a:pt x="3833212" y="96551"/>
                  <a:pt x="3971925" y="79212"/>
                </a:cubicBezTo>
                <a:cubicBezTo>
                  <a:pt x="4027537" y="60675"/>
                  <a:pt x="3973833" y="76925"/>
                  <a:pt x="4057650" y="60162"/>
                </a:cubicBezTo>
                <a:cubicBezTo>
                  <a:pt x="4169926" y="37707"/>
                  <a:pt x="3992934" y="65325"/>
                  <a:pt x="4162425" y="41112"/>
                </a:cubicBezTo>
                <a:cubicBezTo>
                  <a:pt x="4277905" y="2619"/>
                  <a:pt x="4161289" y="38189"/>
                  <a:pt x="4276725" y="12537"/>
                </a:cubicBezTo>
                <a:cubicBezTo>
                  <a:pt x="4333142" y="0"/>
                  <a:pt x="4277419" y="3012"/>
                  <a:pt x="4333875" y="3012"/>
                </a:cubicBezTo>
              </a:path>
            </a:pathLst>
          </a:cu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6505575" y="2181225"/>
            <a:ext cx="438150" cy="0"/>
          </a:xfrm>
          <a:custGeom>
            <a:avLst/>
            <a:gdLst>
              <a:gd name="connsiteX0" fmla="*/ 0 w 438150"/>
              <a:gd name="connsiteY0" fmla="*/ 0 h 0"/>
              <a:gd name="connsiteX1" fmla="*/ 438150 w 438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>
                <a:moveTo>
                  <a:pt x="0" y="0"/>
                </a:moveTo>
                <a:lnTo>
                  <a:pt x="438150" y="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835696" y="2473151"/>
            <a:ext cx="152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+mj-lt"/>
              </a:rPr>
              <a:t>EU limit for canola</a:t>
            </a:r>
            <a:endParaRPr lang="en-AU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3645024"/>
            <a:ext cx="1888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+mj-lt"/>
              </a:rPr>
              <a:t>FSANZ limits for cereals</a:t>
            </a:r>
            <a:endParaRPr lang="en-AU" sz="1400" dirty="0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791801" y="4591701"/>
            <a:ext cx="4476860" cy="455656"/>
          </a:xfrm>
          <a:custGeom>
            <a:avLst/>
            <a:gdLst>
              <a:gd name="connsiteX0" fmla="*/ 0 w 4476860"/>
              <a:gd name="connsiteY0" fmla="*/ 445427 h 455656"/>
              <a:gd name="connsiteX1" fmla="*/ 396416 w 4476860"/>
              <a:gd name="connsiteY1" fmla="*/ 445427 h 455656"/>
              <a:gd name="connsiteX2" fmla="*/ 443986 w 4476860"/>
              <a:gd name="connsiteY2" fmla="*/ 429571 h 455656"/>
              <a:gd name="connsiteX3" fmla="*/ 465128 w 4476860"/>
              <a:gd name="connsiteY3" fmla="*/ 424285 h 455656"/>
              <a:gd name="connsiteX4" fmla="*/ 491556 w 4476860"/>
              <a:gd name="connsiteY4" fmla="*/ 419000 h 455656"/>
              <a:gd name="connsiteX5" fmla="*/ 507413 w 4476860"/>
              <a:gd name="connsiteY5" fmla="*/ 413714 h 455656"/>
              <a:gd name="connsiteX6" fmla="*/ 523270 w 4476860"/>
              <a:gd name="connsiteY6" fmla="*/ 424285 h 455656"/>
              <a:gd name="connsiteX7" fmla="*/ 539126 w 4476860"/>
              <a:gd name="connsiteY7" fmla="*/ 429571 h 455656"/>
              <a:gd name="connsiteX8" fmla="*/ 671265 w 4476860"/>
              <a:gd name="connsiteY8" fmla="*/ 424285 h 455656"/>
              <a:gd name="connsiteX9" fmla="*/ 718835 w 4476860"/>
              <a:gd name="connsiteY9" fmla="*/ 413714 h 455656"/>
              <a:gd name="connsiteX10" fmla="*/ 824546 w 4476860"/>
              <a:gd name="connsiteY10" fmla="*/ 403143 h 455656"/>
              <a:gd name="connsiteX11" fmla="*/ 898544 w 4476860"/>
              <a:gd name="connsiteY11" fmla="*/ 382001 h 455656"/>
              <a:gd name="connsiteX12" fmla="*/ 919686 w 4476860"/>
              <a:gd name="connsiteY12" fmla="*/ 376715 h 455656"/>
              <a:gd name="connsiteX13" fmla="*/ 1014826 w 4476860"/>
              <a:gd name="connsiteY13" fmla="*/ 371430 h 455656"/>
              <a:gd name="connsiteX14" fmla="*/ 1072967 w 4476860"/>
              <a:gd name="connsiteY14" fmla="*/ 360859 h 455656"/>
              <a:gd name="connsiteX15" fmla="*/ 1136393 w 4476860"/>
              <a:gd name="connsiteY15" fmla="*/ 350287 h 455656"/>
              <a:gd name="connsiteX16" fmla="*/ 1168107 w 4476860"/>
              <a:gd name="connsiteY16" fmla="*/ 339716 h 455656"/>
              <a:gd name="connsiteX17" fmla="*/ 1368957 w 4476860"/>
              <a:gd name="connsiteY17" fmla="*/ 334431 h 455656"/>
              <a:gd name="connsiteX18" fmla="*/ 1427098 w 4476860"/>
              <a:gd name="connsiteY18" fmla="*/ 318574 h 455656"/>
              <a:gd name="connsiteX19" fmla="*/ 1448241 w 4476860"/>
              <a:gd name="connsiteY19" fmla="*/ 313289 h 455656"/>
              <a:gd name="connsiteX20" fmla="*/ 1543381 w 4476860"/>
              <a:gd name="connsiteY20" fmla="*/ 308003 h 455656"/>
              <a:gd name="connsiteX21" fmla="*/ 1575094 w 4476860"/>
              <a:gd name="connsiteY21" fmla="*/ 302717 h 455656"/>
              <a:gd name="connsiteX22" fmla="*/ 1606807 w 4476860"/>
              <a:gd name="connsiteY22" fmla="*/ 292146 h 455656"/>
              <a:gd name="connsiteX23" fmla="*/ 1638520 w 4476860"/>
              <a:gd name="connsiteY23" fmla="*/ 286861 h 455656"/>
              <a:gd name="connsiteX24" fmla="*/ 1654377 w 4476860"/>
              <a:gd name="connsiteY24" fmla="*/ 281575 h 455656"/>
              <a:gd name="connsiteX25" fmla="*/ 1723089 w 4476860"/>
              <a:gd name="connsiteY25" fmla="*/ 271004 h 455656"/>
              <a:gd name="connsiteX26" fmla="*/ 1760088 w 4476860"/>
              <a:gd name="connsiteY26" fmla="*/ 260433 h 455656"/>
              <a:gd name="connsiteX27" fmla="*/ 1823515 w 4476860"/>
              <a:gd name="connsiteY27" fmla="*/ 255148 h 455656"/>
              <a:gd name="connsiteX28" fmla="*/ 1834086 w 4476860"/>
              <a:gd name="connsiteY28" fmla="*/ 244576 h 455656"/>
              <a:gd name="connsiteX29" fmla="*/ 1923940 w 4476860"/>
              <a:gd name="connsiteY29" fmla="*/ 234005 h 455656"/>
              <a:gd name="connsiteX30" fmla="*/ 1955653 w 4476860"/>
              <a:gd name="connsiteY30" fmla="*/ 228720 h 455656"/>
              <a:gd name="connsiteX31" fmla="*/ 2172361 w 4476860"/>
              <a:gd name="connsiteY31" fmla="*/ 223434 h 455656"/>
              <a:gd name="connsiteX32" fmla="*/ 2214645 w 4476860"/>
              <a:gd name="connsiteY32" fmla="*/ 218149 h 455656"/>
              <a:gd name="connsiteX33" fmla="*/ 2230502 w 4476860"/>
              <a:gd name="connsiteY33" fmla="*/ 212863 h 455656"/>
              <a:gd name="connsiteX34" fmla="*/ 2288643 w 4476860"/>
              <a:gd name="connsiteY34" fmla="*/ 202292 h 455656"/>
              <a:gd name="connsiteX35" fmla="*/ 2320356 w 4476860"/>
              <a:gd name="connsiteY35" fmla="*/ 191721 h 455656"/>
              <a:gd name="connsiteX36" fmla="*/ 2378497 w 4476860"/>
              <a:gd name="connsiteY36" fmla="*/ 175864 h 455656"/>
              <a:gd name="connsiteX37" fmla="*/ 2415496 w 4476860"/>
              <a:gd name="connsiteY37" fmla="*/ 181150 h 455656"/>
              <a:gd name="connsiteX38" fmla="*/ 2431353 w 4476860"/>
              <a:gd name="connsiteY38" fmla="*/ 186435 h 455656"/>
              <a:gd name="connsiteX39" fmla="*/ 2621633 w 4476860"/>
              <a:gd name="connsiteY39" fmla="*/ 181150 h 455656"/>
              <a:gd name="connsiteX40" fmla="*/ 2700916 w 4476860"/>
              <a:gd name="connsiteY40" fmla="*/ 170579 h 455656"/>
              <a:gd name="connsiteX41" fmla="*/ 2727344 w 4476860"/>
              <a:gd name="connsiteY41" fmla="*/ 165293 h 455656"/>
              <a:gd name="connsiteX42" fmla="*/ 2796056 w 4476860"/>
              <a:gd name="connsiteY42" fmla="*/ 154722 h 455656"/>
              <a:gd name="connsiteX43" fmla="*/ 2854197 w 4476860"/>
              <a:gd name="connsiteY43" fmla="*/ 138865 h 455656"/>
              <a:gd name="connsiteX44" fmla="*/ 2928194 w 4476860"/>
              <a:gd name="connsiteY44" fmla="*/ 128294 h 455656"/>
              <a:gd name="connsiteX45" fmla="*/ 3224185 w 4476860"/>
              <a:gd name="connsiteY45" fmla="*/ 123009 h 455656"/>
              <a:gd name="connsiteX46" fmla="*/ 3255898 w 4476860"/>
              <a:gd name="connsiteY46" fmla="*/ 112438 h 455656"/>
              <a:gd name="connsiteX47" fmla="*/ 3277041 w 4476860"/>
              <a:gd name="connsiteY47" fmla="*/ 107152 h 455656"/>
              <a:gd name="connsiteX48" fmla="*/ 3308754 w 4476860"/>
              <a:gd name="connsiteY48" fmla="*/ 96581 h 455656"/>
              <a:gd name="connsiteX49" fmla="*/ 3345753 w 4476860"/>
              <a:gd name="connsiteY49" fmla="*/ 91296 h 455656"/>
              <a:gd name="connsiteX50" fmla="*/ 3657600 w 4476860"/>
              <a:gd name="connsiteY50" fmla="*/ 75439 h 455656"/>
              <a:gd name="connsiteX51" fmla="*/ 3705170 w 4476860"/>
              <a:gd name="connsiteY51" fmla="*/ 70153 h 455656"/>
              <a:gd name="connsiteX52" fmla="*/ 3721027 w 4476860"/>
              <a:gd name="connsiteY52" fmla="*/ 64868 h 455656"/>
              <a:gd name="connsiteX53" fmla="*/ 3795024 w 4476860"/>
              <a:gd name="connsiteY53" fmla="*/ 59582 h 455656"/>
              <a:gd name="connsiteX54" fmla="*/ 3805596 w 4476860"/>
              <a:gd name="connsiteY54" fmla="*/ 49011 h 455656"/>
              <a:gd name="connsiteX55" fmla="*/ 3863737 w 4476860"/>
              <a:gd name="connsiteY55" fmla="*/ 49011 h 455656"/>
              <a:gd name="connsiteX56" fmla="*/ 3964162 w 4476860"/>
              <a:gd name="connsiteY56" fmla="*/ 54297 h 455656"/>
              <a:gd name="connsiteX57" fmla="*/ 3995875 w 4476860"/>
              <a:gd name="connsiteY57" fmla="*/ 59582 h 455656"/>
              <a:gd name="connsiteX58" fmla="*/ 4122728 w 4476860"/>
              <a:gd name="connsiteY58" fmla="*/ 49011 h 455656"/>
              <a:gd name="connsiteX59" fmla="*/ 4170298 w 4476860"/>
              <a:gd name="connsiteY59" fmla="*/ 33154 h 455656"/>
              <a:gd name="connsiteX60" fmla="*/ 4186155 w 4476860"/>
              <a:gd name="connsiteY60" fmla="*/ 27869 h 455656"/>
              <a:gd name="connsiteX61" fmla="*/ 4260153 w 4476860"/>
              <a:gd name="connsiteY61" fmla="*/ 22583 h 455656"/>
              <a:gd name="connsiteX62" fmla="*/ 4297152 w 4476860"/>
              <a:gd name="connsiteY62" fmla="*/ 12012 h 455656"/>
              <a:gd name="connsiteX63" fmla="*/ 4476860 w 4476860"/>
              <a:gd name="connsiteY63" fmla="*/ 6727 h 45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476860" h="455656">
                <a:moveTo>
                  <a:pt x="0" y="445427"/>
                </a:moveTo>
                <a:cubicBezTo>
                  <a:pt x="137297" y="448776"/>
                  <a:pt x="260032" y="455656"/>
                  <a:pt x="396416" y="445427"/>
                </a:cubicBezTo>
                <a:cubicBezTo>
                  <a:pt x="403961" y="444861"/>
                  <a:pt x="432285" y="432497"/>
                  <a:pt x="443986" y="429571"/>
                </a:cubicBezTo>
                <a:cubicBezTo>
                  <a:pt x="451033" y="427809"/>
                  <a:pt x="458037" y="425861"/>
                  <a:pt x="465128" y="424285"/>
                </a:cubicBezTo>
                <a:cubicBezTo>
                  <a:pt x="473898" y="422336"/>
                  <a:pt x="482840" y="421179"/>
                  <a:pt x="491556" y="419000"/>
                </a:cubicBezTo>
                <a:cubicBezTo>
                  <a:pt x="496961" y="417649"/>
                  <a:pt x="502127" y="415476"/>
                  <a:pt x="507413" y="413714"/>
                </a:cubicBezTo>
                <a:cubicBezTo>
                  <a:pt x="512699" y="417238"/>
                  <a:pt x="517588" y="421444"/>
                  <a:pt x="523270" y="424285"/>
                </a:cubicBezTo>
                <a:cubicBezTo>
                  <a:pt x="528253" y="426777"/>
                  <a:pt x="533555" y="429571"/>
                  <a:pt x="539126" y="429571"/>
                </a:cubicBezTo>
                <a:cubicBezTo>
                  <a:pt x="583208" y="429571"/>
                  <a:pt x="627219" y="426047"/>
                  <a:pt x="671265" y="424285"/>
                </a:cubicBezTo>
                <a:cubicBezTo>
                  <a:pt x="692735" y="417129"/>
                  <a:pt x="690385" y="416997"/>
                  <a:pt x="718835" y="413714"/>
                </a:cubicBezTo>
                <a:cubicBezTo>
                  <a:pt x="754014" y="409655"/>
                  <a:pt x="824546" y="403143"/>
                  <a:pt x="824546" y="403143"/>
                </a:cubicBezTo>
                <a:cubicBezTo>
                  <a:pt x="870047" y="387976"/>
                  <a:pt x="845443" y="395277"/>
                  <a:pt x="898544" y="382001"/>
                </a:cubicBezTo>
                <a:cubicBezTo>
                  <a:pt x="905591" y="380239"/>
                  <a:pt x="912433" y="377118"/>
                  <a:pt x="919686" y="376715"/>
                </a:cubicBezTo>
                <a:lnTo>
                  <a:pt x="1014826" y="371430"/>
                </a:lnTo>
                <a:cubicBezTo>
                  <a:pt x="1046716" y="360799"/>
                  <a:pt x="1018630" y="369010"/>
                  <a:pt x="1072967" y="360859"/>
                </a:cubicBezTo>
                <a:cubicBezTo>
                  <a:pt x="1094164" y="357679"/>
                  <a:pt x="1116059" y="357065"/>
                  <a:pt x="1136393" y="350287"/>
                </a:cubicBezTo>
                <a:cubicBezTo>
                  <a:pt x="1146964" y="346763"/>
                  <a:pt x="1156968" y="340009"/>
                  <a:pt x="1168107" y="339716"/>
                </a:cubicBezTo>
                <a:lnTo>
                  <a:pt x="1368957" y="334431"/>
                </a:lnTo>
                <a:cubicBezTo>
                  <a:pt x="1398594" y="324551"/>
                  <a:pt x="1379416" y="330494"/>
                  <a:pt x="1427098" y="318574"/>
                </a:cubicBezTo>
                <a:cubicBezTo>
                  <a:pt x="1434146" y="316812"/>
                  <a:pt x="1440988" y="313692"/>
                  <a:pt x="1448241" y="313289"/>
                </a:cubicBezTo>
                <a:lnTo>
                  <a:pt x="1543381" y="308003"/>
                </a:lnTo>
                <a:cubicBezTo>
                  <a:pt x="1553952" y="306241"/>
                  <a:pt x="1564697" y="305316"/>
                  <a:pt x="1575094" y="302717"/>
                </a:cubicBezTo>
                <a:cubicBezTo>
                  <a:pt x="1585904" y="300014"/>
                  <a:pt x="1595816" y="293978"/>
                  <a:pt x="1606807" y="292146"/>
                </a:cubicBezTo>
                <a:lnTo>
                  <a:pt x="1638520" y="286861"/>
                </a:lnTo>
                <a:cubicBezTo>
                  <a:pt x="1643806" y="285099"/>
                  <a:pt x="1648914" y="282668"/>
                  <a:pt x="1654377" y="281575"/>
                </a:cubicBezTo>
                <a:cubicBezTo>
                  <a:pt x="1696595" y="273132"/>
                  <a:pt x="1683724" y="279752"/>
                  <a:pt x="1723089" y="271004"/>
                </a:cubicBezTo>
                <a:cubicBezTo>
                  <a:pt x="1745643" y="265992"/>
                  <a:pt x="1733795" y="263720"/>
                  <a:pt x="1760088" y="260433"/>
                </a:cubicBezTo>
                <a:cubicBezTo>
                  <a:pt x="1781140" y="257802"/>
                  <a:pt x="1802373" y="256910"/>
                  <a:pt x="1823515" y="255148"/>
                </a:cubicBezTo>
                <a:cubicBezTo>
                  <a:pt x="1827039" y="251624"/>
                  <a:pt x="1829313" y="246008"/>
                  <a:pt x="1834086" y="244576"/>
                </a:cubicBezTo>
                <a:cubicBezTo>
                  <a:pt x="1838496" y="243253"/>
                  <a:pt x="1922574" y="234187"/>
                  <a:pt x="1923940" y="234005"/>
                </a:cubicBezTo>
                <a:cubicBezTo>
                  <a:pt x="1934563" y="232589"/>
                  <a:pt x="1944946" y="229176"/>
                  <a:pt x="1955653" y="228720"/>
                </a:cubicBezTo>
                <a:cubicBezTo>
                  <a:pt x="2027845" y="225648"/>
                  <a:pt x="2100125" y="225196"/>
                  <a:pt x="2172361" y="223434"/>
                </a:cubicBezTo>
                <a:cubicBezTo>
                  <a:pt x="2186456" y="221672"/>
                  <a:pt x="2200670" y="220690"/>
                  <a:pt x="2214645" y="218149"/>
                </a:cubicBezTo>
                <a:cubicBezTo>
                  <a:pt x="2220127" y="217152"/>
                  <a:pt x="2225063" y="214072"/>
                  <a:pt x="2230502" y="212863"/>
                </a:cubicBezTo>
                <a:cubicBezTo>
                  <a:pt x="2252282" y="208023"/>
                  <a:pt x="2267462" y="208069"/>
                  <a:pt x="2288643" y="202292"/>
                </a:cubicBezTo>
                <a:cubicBezTo>
                  <a:pt x="2299393" y="199360"/>
                  <a:pt x="2309546" y="194423"/>
                  <a:pt x="2320356" y="191721"/>
                </a:cubicBezTo>
                <a:cubicBezTo>
                  <a:pt x="2368046" y="179799"/>
                  <a:pt x="2348858" y="185745"/>
                  <a:pt x="2378497" y="175864"/>
                </a:cubicBezTo>
                <a:cubicBezTo>
                  <a:pt x="2390830" y="177626"/>
                  <a:pt x="2403280" y="178707"/>
                  <a:pt x="2415496" y="181150"/>
                </a:cubicBezTo>
                <a:cubicBezTo>
                  <a:pt x="2420959" y="182243"/>
                  <a:pt x="2425781" y="186435"/>
                  <a:pt x="2431353" y="186435"/>
                </a:cubicBezTo>
                <a:cubicBezTo>
                  <a:pt x="2494804" y="186435"/>
                  <a:pt x="2558206" y="182912"/>
                  <a:pt x="2621633" y="181150"/>
                </a:cubicBezTo>
                <a:cubicBezTo>
                  <a:pt x="2642982" y="178481"/>
                  <a:pt x="2679059" y="174222"/>
                  <a:pt x="2700916" y="170579"/>
                </a:cubicBezTo>
                <a:cubicBezTo>
                  <a:pt x="2709778" y="169102"/>
                  <a:pt x="2718482" y="166770"/>
                  <a:pt x="2727344" y="165293"/>
                </a:cubicBezTo>
                <a:cubicBezTo>
                  <a:pt x="2737417" y="163614"/>
                  <a:pt x="2784344" y="157650"/>
                  <a:pt x="2796056" y="154722"/>
                </a:cubicBezTo>
                <a:cubicBezTo>
                  <a:pt x="2903363" y="127895"/>
                  <a:pt x="2762767" y="157152"/>
                  <a:pt x="2854197" y="138865"/>
                </a:cubicBezTo>
                <a:cubicBezTo>
                  <a:pt x="2867208" y="99831"/>
                  <a:pt x="2852023" y="128294"/>
                  <a:pt x="2928194" y="128294"/>
                </a:cubicBezTo>
                <a:cubicBezTo>
                  <a:pt x="3026873" y="128294"/>
                  <a:pt x="3125521" y="124771"/>
                  <a:pt x="3224185" y="123009"/>
                </a:cubicBezTo>
                <a:cubicBezTo>
                  <a:pt x="3234756" y="119485"/>
                  <a:pt x="3245088" y="115141"/>
                  <a:pt x="3255898" y="112438"/>
                </a:cubicBezTo>
                <a:cubicBezTo>
                  <a:pt x="3262946" y="110676"/>
                  <a:pt x="3270083" y="109239"/>
                  <a:pt x="3277041" y="107152"/>
                </a:cubicBezTo>
                <a:cubicBezTo>
                  <a:pt x="3287714" y="103950"/>
                  <a:pt x="3297723" y="98157"/>
                  <a:pt x="3308754" y="96581"/>
                </a:cubicBezTo>
                <a:lnTo>
                  <a:pt x="3345753" y="91296"/>
                </a:lnTo>
                <a:cubicBezTo>
                  <a:pt x="3466067" y="51188"/>
                  <a:pt x="3366325" y="80934"/>
                  <a:pt x="3657600" y="75439"/>
                </a:cubicBezTo>
                <a:cubicBezTo>
                  <a:pt x="3673457" y="73677"/>
                  <a:pt x="3689433" y="72776"/>
                  <a:pt x="3705170" y="70153"/>
                </a:cubicBezTo>
                <a:cubicBezTo>
                  <a:pt x="3710666" y="69237"/>
                  <a:pt x="3715494" y="65519"/>
                  <a:pt x="3721027" y="64868"/>
                </a:cubicBezTo>
                <a:cubicBezTo>
                  <a:pt x="3745586" y="61979"/>
                  <a:pt x="3770358" y="61344"/>
                  <a:pt x="3795024" y="59582"/>
                </a:cubicBezTo>
                <a:cubicBezTo>
                  <a:pt x="3798548" y="56058"/>
                  <a:pt x="3801323" y="51575"/>
                  <a:pt x="3805596" y="49011"/>
                </a:cubicBezTo>
                <a:cubicBezTo>
                  <a:pt x="3824740" y="37525"/>
                  <a:pt x="3841898" y="47393"/>
                  <a:pt x="3863737" y="49011"/>
                </a:cubicBezTo>
                <a:cubicBezTo>
                  <a:pt x="3897167" y="51487"/>
                  <a:pt x="3930687" y="52535"/>
                  <a:pt x="3964162" y="54297"/>
                </a:cubicBezTo>
                <a:cubicBezTo>
                  <a:pt x="3974733" y="56059"/>
                  <a:pt x="3985158" y="59582"/>
                  <a:pt x="3995875" y="59582"/>
                </a:cubicBezTo>
                <a:cubicBezTo>
                  <a:pt x="4025173" y="59582"/>
                  <a:pt x="4084896" y="59329"/>
                  <a:pt x="4122728" y="49011"/>
                </a:cubicBezTo>
                <a:cubicBezTo>
                  <a:pt x="4122771" y="48999"/>
                  <a:pt x="4162348" y="35804"/>
                  <a:pt x="4170298" y="33154"/>
                </a:cubicBezTo>
                <a:cubicBezTo>
                  <a:pt x="4175584" y="31392"/>
                  <a:pt x="4180598" y="28266"/>
                  <a:pt x="4186155" y="27869"/>
                </a:cubicBezTo>
                <a:lnTo>
                  <a:pt x="4260153" y="22583"/>
                </a:lnTo>
                <a:cubicBezTo>
                  <a:pt x="4273736" y="18056"/>
                  <a:pt x="4282555" y="14666"/>
                  <a:pt x="4297152" y="12012"/>
                </a:cubicBezTo>
                <a:cubicBezTo>
                  <a:pt x="4363218" y="0"/>
                  <a:pt x="4390517" y="6727"/>
                  <a:pt x="4476860" y="6727"/>
                </a:cubicBezTo>
              </a:path>
            </a:pathLst>
          </a:cu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6506511" y="2859482"/>
            <a:ext cx="428129" cy="10571"/>
          </a:xfrm>
          <a:custGeom>
            <a:avLst/>
            <a:gdLst>
              <a:gd name="connsiteX0" fmla="*/ 0 w 428129"/>
              <a:gd name="connsiteY0" fmla="*/ 0 h 10571"/>
              <a:gd name="connsiteX1" fmla="*/ 132139 w 428129"/>
              <a:gd name="connsiteY1" fmla="*/ 5285 h 10571"/>
              <a:gd name="connsiteX2" fmla="*/ 163852 w 428129"/>
              <a:gd name="connsiteY2" fmla="*/ 10571 h 10571"/>
              <a:gd name="connsiteX3" fmla="*/ 428129 w 428129"/>
              <a:gd name="connsiteY3" fmla="*/ 5285 h 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29" h="10571">
                <a:moveTo>
                  <a:pt x="0" y="0"/>
                </a:moveTo>
                <a:cubicBezTo>
                  <a:pt x="44046" y="1762"/>
                  <a:pt x="88149" y="2447"/>
                  <a:pt x="132139" y="5285"/>
                </a:cubicBezTo>
                <a:cubicBezTo>
                  <a:pt x="142834" y="5975"/>
                  <a:pt x="153135" y="10571"/>
                  <a:pt x="163852" y="10571"/>
                </a:cubicBezTo>
                <a:cubicBezTo>
                  <a:pt x="251962" y="10571"/>
                  <a:pt x="340019" y="5285"/>
                  <a:pt x="428129" y="5285"/>
                </a:cubicBezTo>
              </a:path>
            </a:pathLst>
          </a:cu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08" y="764704"/>
            <a:ext cx="79630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44624"/>
            <a:ext cx="92170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sz="3600" b="1" dirty="0" smtClean="0">
                <a:latin typeface="Calibri" pitchFamily="34" charset="0"/>
              </a:rPr>
              <a:t>Predicting crop Cd concentrations over time</a:t>
            </a:r>
            <a:endParaRPr lang="en-US" altLang="en-US" sz="36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638306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Vries W de, McLaughlin MJ (2013). </a:t>
            </a:r>
            <a:r>
              <a:rPr lang="en-AU" i="1" dirty="0" smtClean="0">
                <a:solidFill>
                  <a:schemeClr val="bg1"/>
                </a:solidFill>
                <a:latin typeface="+mn-lt"/>
              </a:rPr>
              <a:t>Sci. Tot. Environ. </a:t>
            </a:r>
            <a:r>
              <a:rPr lang="en-AU" b="1" i="1" dirty="0" smtClean="0">
                <a:solidFill>
                  <a:schemeClr val="bg1"/>
                </a:solidFill>
                <a:latin typeface="+mn-lt"/>
              </a:rPr>
              <a:t>461-462, </a:t>
            </a:r>
            <a:r>
              <a:rPr lang="en-AU" i="1" dirty="0" smtClean="0">
                <a:solidFill>
                  <a:schemeClr val="bg1"/>
                </a:solidFill>
                <a:latin typeface="+mn-lt"/>
              </a:rPr>
              <a:t>240-257</a:t>
            </a:r>
            <a:r>
              <a:rPr lang="en-AU" b="1" i="1" dirty="0" smtClean="0">
                <a:solidFill>
                  <a:schemeClr val="bg1"/>
                </a:solidFill>
                <a:latin typeface="+mn-lt"/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689175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+mj-lt"/>
              </a:rPr>
              <a:t>FSANZ limit</a:t>
            </a:r>
            <a:endParaRPr lang="en-AU" sz="1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629942"/>
            <a:ext cx="8460432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3200" b="1" dirty="0" smtClean="0">
                <a:latin typeface="+mj-lt"/>
              </a:rPr>
              <a:t>Reduced input of fertilizer Cd (lower Cd </a:t>
            </a:r>
            <a:r>
              <a:rPr lang="en-AU" sz="3200" b="1" dirty="0" err="1" smtClean="0">
                <a:latin typeface="+mj-lt"/>
              </a:rPr>
              <a:t>ferts</a:t>
            </a:r>
            <a:r>
              <a:rPr lang="en-AU" sz="3200" b="1" dirty="0" smtClean="0">
                <a:latin typeface="+mj-lt"/>
              </a:rPr>
              <a:t>)</a:t>
            </a:r>
          </a:p>
          <a:p>
            <a:pPr marL="361950" indent="-361950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3200" b="1" dirty="0" smtClean="0">
                <a:latin typeface="+mj-lt"/>
              </a:rPr>
              <a:t>Reduced inputs of P</a:t>
            </a:r>
            <a:endParaRPr lang="en-A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79512" y="1252884"/>
          <a:ext cx="9110663" cy="4624388"/>
        </p:xfrm>
        <a:graphic>
          <a:graphicData uri="http://schemas.openxmlformats.org/presentationml/2006/ole">
            <p:oleObj spid="_x0000_s92164" name="Document" r:id="rId3" imgW="9165074" imgH="4654652" progId="Word.Document.8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536" y="188640"/>
            <a:ext cx="92170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sz="3600" b="1" dirty="0" smtClean="0">
                <a:latin typeface="Calibri" pitchFamily="34" charset="0"/>
              </a:rPr>
              <a:t>“Critical” Cd concentrations in fertilizers</a:t>
            </a:r>
            <a:endParaRPr lang="en-US" altLang="en-US" sz="36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5805264"/>
            <a:ext cx="713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Current average fertilizer quality used in Australia = ~60 mg Cd/kg P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638306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  <a:latin typeface="+mn-lt"/>
              </a:rPr>
              <a:t>Vries W de, McLaughlin MJ (2013). </a:t>
            </a:r>
            <a:r>
              <a:rPr lang="en-AU" i="1" dirty="0" smtClean="0">
                <a:solidFill>
                  <a:schemeClr val="bg1"/>
                </a:solidFill>
                <a:latin typeface="+mn-lt"/>
              </a:rPr>
              <a:t>Sci. Tot. Environ. </a:t>
            </a:r>
            <a:r>
              <a:rPr lang="en-AU" b="1" i="1" dirty="0" smtClean="0">
                <a:solidFill>
                  <a:schemeClr val="bg1"/>
                </a:solidFill>
                <a:latin typeface="+mn-lt"/>
              </a:rPr>
              <a:t>461-462, </a:t>
            </a:r>
            <a:r>
              <a:rPr lang="en-AU" i="1" dirty="0" smtClean="0">
                <a:solidFill>
                  <a:schemeClr val="bg1"/>
                </a:solidFill>
                <a:latin typeface="+mn-lt"/>
              </a:rPr>
              <a:t>240-257</a:t>
            </a:r>
            <a:r>
              <a:rPr lang="en-AU" b="1" i="1" dirty="0" smtClean="0">
                <a:solidFill>
                  <a:schemeClr val="bg1"/>
                </a:solidFill>
                <a:latin typeface="+mn-lt"/>
              </a:rPr>
              <a:t>.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907788" y="2549138"/>
            <a:ext cx="456758" cy="1815966"/>
            <a:chOff x="6907788" y="2549138"/>
            <a:chExt cx="456758" cy="1815966"/>
          </a:xfrm>
        </p:grpSpPr>
        <p:sp>
          <p:nvSpPr>
            <p:cNvPr id="13" name="Oval 12"/>
            <p:cNvSpPr/>
            <p:nvPr/>
          </p:nvSpPr>
          <p:spPr>
            <a:xfrm>
              <a:off x="6932498" y="2549138"/>
              <a:ext cx="432048" cy="43204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Oval 15"/>
            <p:cNvSpPr/>
            <p:nvPr/>
          </p:nvSpPr>
          <p:spPr>
            <a:xfrm>
              <a:off x="6907788" y="3933056"/>
              <a:ext cx="432048" cy="43204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331913" y="97468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/>
              <a:t>The fate of added </a:t>
            </a:r>
            <a:r>
              <a:rPr lang="en-AU" sz="2800" dirty="0" smtClean="0"/>
              <a:t>fertilizer P </a:t>
            </a:r>
            <a:r>
              <a:rPr lang="en-AU" sz="2800" dirty="0"/>
              <a:t>in soil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33513" y="2862313"/>
            <a:ext cx="1296987" cy="1223962"/>
            <a:chOff x="2381" y="1797"/>
            <a:chExt cx="817" cy="771"/>
          </a:xfrm>
        </p:grpSpPr>
        <p:sp>
          <p:nvSpPr>
            <p:cNvPr id="17447" name="Oval 4"/>
            <p:cNvSpPr>
              <a:spLocks noChangeArrowheads="1"/>
            </p:cNvSpPr>
            <p:nvPr/>
          </p:nvSpPr>
          <p:spPr bwMode="auto">
            <a:xfrm>
              <a:off x="2381" y="1797"/>
              <a:ext cx="817" cy="771"/>
            </a:xfrm>
            <a:prstGeom prst="ellipse">
              <a:avLst/>
            </a:prstGeom>
            <a:solidFill>
              <a:srgbClr val="00FFFF">
                <a:alpha val="4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Text Box 5"/>
            <p:cNvSpPr txBox="1">
              <a:spLocks noChangeArrowheads="1"/>
            </p:cNvSpPr>
            <p:nvPr/>
          </p:nvSpPr>
          <p:spPr bwMode="auto">
            <a:xfrm>
              <a:off x="2579" y="1939"/>
              <a:ext cx="410" cy="442"/>
            </a:xfrm>
            <a:prstGeom prst="rect">
              <a:avLst/>
            </a:prstGeom>
            <a:solidFill>
              <a:srgbClr val="00FFFF">
                <a:alpha val="4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/>
                <a:t>Soil</a:t>
              </a:r>
              <a:br>
                <a:rPr lang="en-AU"/>
              </a:br>
              <a:r>
                <a:rPr lang="en-AU"/>
                <a:t>soln</a:t>
              </a:r>
            </a:p>
          </p:txBody>
        </p:sp>
      </p:grp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2081213" y="156691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331913" y="1128763"/>
            <a:ext cx="1398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Fertilizer P</a:t>
            </a: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V="1">
            <a:off x="2728913" y="2700388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738563" y="2359075"/>
            <a:ext cx="1223962" cy="701675"/>
            <a:chOff x="3833" y="1888"/>
            <a:chExt cx="771" cy="442"/>
          </a:xfrm>
        </p:grpSpPr>
        <p:sp>
          <p:nvSpPr>
            <p:cNvPr id="17445" name="Rectangle 10"/>
            <p:cNvSpPr>
              <a:spLocks noChangeArrowheads="1"/>
            </p:cNvSpPr>
            <p:nvPr/>
          </p:nvSpPr>
          <p:spPr bwMode="auto">
            <a:xfrm>
              <a:off x="3833" y="1888"/>
              <a:ext cx="771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Text Box 11"/>
            <p:cNvSpPr txBox="1">
              <a:spLocks noChangeArrowheads="1"/>
            </p:cNvSpPr>
            <p:nvPr/>
          </p:nvSpPr>
          <p:spPr bwMode="auto">
            <a:xfrm>
              <a:off x="3847" y="1888"/>
              <a:ext cx="7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/>
                <a:t>Microbial</a:t>
              </a:r>
              <a:br>
                <a:rPr lang="en-AU"/>
              </a:br>
              <a:r>
                <a:rPr lang="en-AU"/>
                <a:t>P</a:t>
              </a:r>
            </a:p>
          </p:txBody>
        </p:sp>
      </p:grpSp>
      <p:sp>
        <p:nvSpPr>
          <p:cNvPr id="17416" name="Line 14"/>
          <p:cNvSpPr>
            <a:spLocks noChangeShapeType="1"/>
          </p:cNvSpPr>
          <p:nvPr/>
        </p:nvSpPr>
        <p:spPr bwMode="auto">
          <a:xfrm flipV="1">
            <a:off x="2730500" y="2862313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5940425" y="4295825"/>
            <a:ext cx="2089150" cy="19446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00">
                  <a:alpha val="9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6373813" y="465618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/>
              <a:t>Organic </a:t>
            </a:r>
            <a:br>
              <a:rPr lang="en-AU"/>
            </a:br>
            <a:r>
              <a:rPr lang="en-AU"/>
              <a:t>P</a:t>
            </a: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3203575" y="4295825"/>
            <a:ext cx="2160588" cy="19446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20"/>
          <p:cNvSpPr txBox="1">
            <a:spLocks noChangeArrowheads="1"/>
          </p:cNvSpPr>
          <p:nvPr/>
        </p:nvSpPr>
        <p:spPr bwMode="auto">
          <a:xfrm>
            <a:off x="3595688" y="4656188"/>
            <a:ext cx="1300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/>
              <a:t>Inorganic </a:t>
            </a:r>
            <a:br>
              <a:rPr lang="en-AU"/>
            </a:br>
            <a:r>
              <a:rPr lang="en-AU"/>
              <a:t>P</a:t>
            </a:r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2700338" y="379258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22" name="Line 22"/>
          <p:cNvSpPr>
            <a:spLocks noChangeShapeType="1"/>
          </p:cNvSpPr>
          <p:nvPr/>
        </p:nvSpPr>
        <p:spPr bwMode="auto">
          <a:xfrm>
            <a:off x="2627313" y="3937050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23" name="Line 23"/>
          <p:cNvSpPr>
            <a:spLocks noChangeShapeType="1"/>
          </p:cNvSpPr>
          <p:nvPr/>
        </p:nvSpPr>
        <p:spPr bwMode="auto">
          <a:xfrm flipV="1">
            <a:off x="4067175" y="307186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4225925" y="311472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25" name="Line 25"/>
          <p:cNvSpPr>
            <a:spLocks noChangeShapeType="1"/>
          </p:cNvSpPr>
          <p:nvPr/>
        </p:nvSpPr>
        <p:spPr bwMode="auto">
          <a:xfrm>
            <a:off x="5148263" y="3000425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26" name="Line 26"/>
          <p:cNvSpPr>
            <a:spLocks noChangeShapeType="1"/>
          </p:cNvSpPr>
          <p:nvPr/>
        </p:nvSpPr>
        <p:spPr bwMode="auto">
          <a:xfrm>
            <a:off x="5003800" y="3059163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3708400" y="1128763"/>
            <a:ext cx="1223963" cy="647700"/>
          </a:xfrm>
          <a:prstGeom prst="rect">
            <a:avLst/>
          </a:prstGeom>
          <a:solidFill>
            <a:srgbClr val="00FF0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29"/>
          <p:cNvSpPr txBox="1">
            <a:spLocks noChangeArrowheads="1"/>
          </p:cNvSpPr>
          <p:nvPr/>
        </p:nvSpPr>
        <p:spPr bwMode="auto">
          <a:xfrm>
            <a:off x="3914775" y="1128763"/>
            <a:ext cx="83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/>
              <a:t>Plant </a:t>
            </a:r>
            <a:br>
              <a:rPr lang="en-AU"/>
            </a:br>
            <a:r>
              <a:rPr lang="en-AU"/>
              <a:t>P</a:t>
            </a:r>
          </a:p>
        </p:txBody>
      </p:sp>
      <p:sp>
        <p:nvSpPr>
          <p:cNvPr id="17429" name="Line 30"/>
          <p:cNvSpPr>
            <a:spLocks noChangeShapeType="1"/>
          </p:cNvSpPr>
          <p:nvPr/>
        </p:nvSpPr>
        <p:spPr bwMode="auto">
          <a:xfrm flipV="1">
            <a:off x="2382838" y="1776463"/>
            <a:ext cx="12239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0" name="Line 31"/>
          <p:cNvSpPr>
            <a:spLocks noChangeShapeType="1"/>
          </p:cNvSpPr>
          <p:nvPr/>
        </p:nvSpPr>
        <p:spPr bwMode="auto">
          <a:xfrm flipV="1">
            <a:off x="2484438" y="1847900"/>
            <a:ext cx="12239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31" name="Line 32"/>
          <p:cNvSpPr>
            <a:spLocks noChangeShapeType="1"/>
          </p:cNvSpPr>
          <p:nvPr/>
        </p:nvSpPr>
        <p:spPr bwMode="auto">
          <a:xfrm>
            <a:off x="5003800" y="1705025"/>
            <a:ext cx="2232025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2" name="Line 33"/>
          <p:cNvSpPr>
            <a:spLocks noChangeShapeType="1"/>
          </p:cNvSpPr>
          <p:nvPr/>
        </p:nvSpPr>
        <p:spPr bwMode="auto">
          <a:xfrm>
            <a:off x="4845050" y="1805038"/>
            <a:ext cx="2232025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34" name="Line 39"/>
          <p:cNvSpPr>
            <a:spLocks noChangeShapeType="1"/>
          </p:cNvSpPr>
          <p:nvPr/>
        </p:nvSpPr>
        <p:spPr bwMode="auto">
          <a:xfrm>
            <a:off x="4932363" y="46561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5" name="Line 40"/>
          <p:cNvSpPr>
            <a:spLocks noChangeShapeType="1"/>
          </p:cNvSpPr>
          <p:nvPr/>
        </p:nvSpPr>
        <p:spPr bwMode="auto">
          <a:xfrm>
            <a:off x="7596188" y="46561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6" name="Line 41"/>
          <p:cNvSpPr>
            <a:spLocks noChangeShapeType="1"/>
          </p:cNvSpPr>
          <p:nvPr/>
        </p:nvSpPr>
        <p:spPr bwMode="auto">
          <a:xfrm flipV="1">
            <a:off x="5148263" y="465618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437" name="Line 42"/>
          <p:cNvSpPr>
            <a:spLocks noChangeShapeType="1"/>
          </p:cNvSpPr>
          <p:nvPr/>
        </p:nvSpPr>
        <p:spPr bwMode="auto">
          <a:xfrm flipV="1">
            <a:off x="7812088" y="465618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 flipH="1" flipV="1">
            <a:off x="4283968" y="1920305"/>
            <a:ext cx="22348" cy="3396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55576" y="116632"/>
            <a:ext cx="705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Summary</a:t>
            </a:r>
            <a:endParaRPr lang="en-AU" sz="4000" b="1" dirty="0">
              <a:latin typeface="+mj-lt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836712"/>
            <a:ext cx="8461375" cy="36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975" lvl="1" indent="-180975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</a:pPr>
            <a:endParaRPr lang="en-AU" sz="2800" dirty="0" smtClean="0">
              <a:latin typeface="+mn-lt"/>
            </a:endParaRPr>
          </a:p>
          <a:p>
            <a:pPr marL="266700" lvl="1" indent="190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</a:pPr>
            <a:endParaRPr lang="en-AU" sz="2800" dirty="0" smtClean="0">
              <a:latin typeface="+mn-lt"/>
            </a:endParaRPr>
          </a:p>
          <a:p>
            <a:pPr marL="266700" lvl="1" indent="190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</a:pPr>
            <a:endParaRPr lang="en-AU" sz="2800" dirty="0" smtClean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552" y="836712"/>
            <a:ext cx="8280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rgbClr val="0297CC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Efficiency of P fertilizer use may not be as low as you think – over-application is often the key cause</a:t>
            </a:r>
          </a:p>
          <a:p>
            <a:pPr marL="361950" indent="-361950" eaLnBrk="0" hangingPunct="0">
              <a:spcBef>
                <a:spcPts val="1200"/>
              </a:spcBef>
              <a:buClr>
                <a:srgbClr val="0297CC"/>
              </a:buClr>
              <a:buFont typeface="Wingdings" pitchFamily="2" charset="2"/>
              <a:buChar char="l"/>
              <a:defRPr/>
            </a:pPr>
            <a:r>
              <a:rPr lang="en-AU" sz="2800" dirty="0" smtClean="0">
                <a:latin typeface="+mn-lt"/>
                <a:cs typeface="+mn-cs"/>
              </a:rPr>
              <a:t>Some soils do not need novel P “enhancers”</a:t>
            </a:r>
          </a:p>
          <a:p>
            <a:pPr marL="361950" marR="0" lvl="0" indent="-3619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rgbClr val="0297CC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AU" sz="2800" dirty="0" smtClean="0">
                <a:latin typeface="+mn-lt"/>
                <a:cs typeface="+mn-cs"/>
              </a:rPr>
              <a:t>Work on improving P efficiency is most critical for developing countries with high-sorption soils having had poor P fertilizer inputs</a:t>
            </a:r>
          </a:p>
          <a:p>
            <a:pPr marL="361950" indent="-361950" eaLnBrk="0" hangingPunct="0">
              <a:spcBef>
                <a:spcPts val="1200"/>
              </a:spcBef>
              <a:buClr>
                <a:srgbClr val="0297CC"/>
              </a:buClr>
              <a:buFont typeface="Wingdings" pitchFamily="2" charset="2"/>
              <a:buChar char="l"/>
              <a:defRPr/>
            </a:pPr>
            <a:r>
              <a:rPr lang="en-AU" sz="2800" dirty="0" smtClean="0">
                <a:latin typeface="+mn-lt"/>
                <a:cs typeface="+mn-cs"/>
              </a:rPr>
              <a:t>A combination of plant, fertilizer formulation/ management and soil factors can be used to improve P efficiency</a:t>
            </a:r>
          </a:p>
          <a:p>
            <a:pPr marL="361950" marR="0" lvl="0" indent="-3619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rgbClr val="0297CC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AU" sz="2800" dirty="0" smtClean="0">
                <a:latin typeface="+mn-lt"/>
                <a:cs typeface="+mn-cs"/>
              </a:rPr>
              <a:t>New “P efficiency” technologies need proper mechanistic and field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55576" y="190381"/>
            <a:ext cx="705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Summary</a:t>
            </a:r>
            <a:endParaRPr lang="en-AU" sz="4000" b="1" dirty="0">
              <a:latin typeface="+mj-lt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836712"/>
            <a:ext cx="8461375" cy="36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975" lvl="1" indent="-180975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</a:pPr>
            <a:endParaRPr lang="en-AU" sz="2800" dirty="0" smtClean="0">
              <a:latin typeface="+mn-lt"/>
            </a:endParaRPr>
          </a:p>
          <a:p>
            <a:pPr marL="266700" lvl="1" indent="190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</a:pPr>
            <a:endParaRPr lang="en-AU" sz="2800" dirty="0" smtClean="0">
              <a:latin typeface="+mn-lt"/>
            </a:endParaRPr>
          </a:p>
          <a:p>
            <a:pPr marL="266700" lvl="1" indent="190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Tx/>
              <a:buChar char="•"/>
            </a:pPr>
            <a:endParaRPr lang="en-AU" sz="2800" dirty="0" smtClean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2080" y="980728"/>
            <a:ext cx="828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rgbClr val="0297CC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Cadmium is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concern in fertilizers, but is not as big as hazard for P use as previously thought</a:t>
            </a:r>
          </a:p>
          <a:p>
            <a:pPr marL="361950" marR="0" lvl="0" indent="-3619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rgbClr val="0297CC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Cadmium build-up in soils is much lower than previously predicted due to</a:t>
            </a:r>
            <a:b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AU" sz="2800" noProof="0" dirty="0" smtClean="0">
              <a:latin typeface="+mn-lt"/>
              <a:cs typeface="+mn-cs"/>
            </a:endParaRPr>
          </a:p>
          <a:p>
            <a:pPr marL="361950" marR="0" lvl="0" indent="-3619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rgbClr val="0297CC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AU" sz="2800" dirty="0" smtClean="0">
                <a:latin typeface="+mn-lt"/>
                <a:cs typeface="+mn-cs"/>
              </a:rPr>
              <a:t>In the short term, agronomic management can effectively control food chain Cd contamination</a:t>
            </a:r>
          </a:p>
          <a:p>
            <a:pPr marL="361950" marR="0" lvl="0" indent="-361950" algn="l" defTabSz="914400" rtl="0" eaLnBrk="0" fontAlgn="base" latinLnBrk="0" hangingPunct="0">
              <a:spcBef>
                <a:spcPts val="1200"/>
              </a:spcBef>
              <a:spcAft>
                <a:spcPct val="0"/>
              </a:spcAft>
              <a:buClr>
                <a:srgbClr val="0297CC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AU" sz="2800" noProof="0" dirty="0" smtClean="0">
                <a:latin typeface="+mn-lt"/>
                <a:cs typeface="+mn-cs"/>
              </a:rPr>
              <a:t>More data and modelling needed for developing countries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2924944"/>
            <a:ext cx="73448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3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atmospheric Cd inputs (in Europe)</a:t>
            </a:r>
          </a:p>
          <a:p>
            <a:pPr marL="361950" marR="0" lvl="0" indent="-36195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3"/>
              </a:buClr>
              <a:buSzTx/>
              <a:buFont typeface="Wingdings" pitchFamily="2" charset="2"/>
              <a:buChar char="l"/>
              <a:tabLst/>
              <a:defRPr/>
            </a:pPr>
            <a:r>
              <a:rPr lang="en-AU" sz="2400" dirty="0" smtClean="0">
                <a:latin typeface="+mn-lt"/>
                <a:cs typeface="+mn-cs"/>
              </a:rPr>
              <a:t>Lower fertilizer P (Cd) inputs (as soils become “P fertile”)</a:t>
            </a:r>
          </a:p>
          <a:p>
            <a:pPr marL="360000" marR="0" lvl="0" indent="-36195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3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</a:t>
            </a:r>
            <a:r>
              <a:rPr lang="en-AU" sz="2400" noProof="0" dirty="0" smtClean="0">
                <a:latin typeface="+mn-lt"/>
                <a:cs typeface="+mn-cs"/>
              </a:rPr>
              <a:t>r control of Cd quality of other soil amendments</a:t>
            </a: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555776" y="116632"/>
            <a:ext cx="4176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>
                <a:latin typeface="+mj-lt"/>
              </a:rPr>
              <a:t>Acknowledgements</a:t>
            </a:r>
          </a:p>
        </p:txBody>
      </p:sp>
      <p:pic>
        <p:nvPicPr>
          <p:cNvPr id="68611" name="Picture 3" descr="IPNI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93320"/>
            <a:ext cx="2232248" cy="11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2" descr="C:\Users\a1179818\My Pictures\Website\Mosaic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1107158"/>
            <a:ext cx="27813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35" descr="DNR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25144"/>
            <a:ext cx="1258887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908720"/>
            <a:ext cx="136683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725070"/>
            <a:ext cx="28575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3" descr="SARDI colou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2493045"/>
            <a:ext cx="827087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6" descr="Fluid Fert Found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2780383"/>
            <a:ext cx="4800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2204120"/>
            <a:ext cx="1066800" cy="1122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86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3429670"/>
            <a:ext cx="32194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356645"/>
            <a:ext cx="2200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980728"/>
            <a:ext cx="1223962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 idx="4294967295"/>
          </p:nvPr>
        </p:nvSpPr>
        <p:spPr>
          <a:xfrm>
            <a:off x="1115616" y="2420888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sp>
        <p:nvSpPr>
          <p:cNvPr id="20483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923928" y="6093296"/>
            <a:ext cx="2664296" cy="144016"/>
          </a:xfrm>
        </p:spPr>
        <p:txBody>
          <a:bodyPr/>
          <a:lstStyle/>
          <a:p>
            <a:pPr marL="363538" indent="-363538" eaLnBrk="1" hangingPunct="1"/>
            <a:r>
              <a:rPr lang="en-AU" cap="none" dirty="0" smtClean="0"/>
              <a:t>	Agriculture Flagship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5484917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  <a:latin typeface="+mn-lt"/>
              </a:rPr>
              <a:t>The University of Adelaide Fertiliser Technology Research Centre</a:t>
            </a:r>
            <a:endParaRPr lang="en-AU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7584" y="1412776"/>
            <a:ext cx="24114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200" dirty="0"/>
              <a:t>Reactions of added fertilizer P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32409" y="6521450"/>
            <a:ext cx="29754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</a:rPr>
              <a:t>Hedley </a:t>
            </a:r>
            <a:r>
              <a:rPr lang="en-AU" sz="1600" dirty="0">
                <a:solidFill>
                  <a:schemeClr val="bg1"/>
                </a:solidFill>
              </a:rPr>
              <a:t>and McLaughlin (1992)</a:t>
            </a:r>
          </a:p>
        </p:txBody>
      </p:sp>
      <p:pic>
        <p:nvPicPr>
          <p:cNvPr id="28676" name="Picture 5" descr="McLaughlin fig5_6_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0"/>
            <a:ext cx="551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3455615" cy="23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956988" y="4193427"/>
            <a:ext cx="139608" cy="117499"/>
          </a:xfrm>
          <a:prstGeom prst="ellipse">
            <a:avLst/>
          </a:prstGeom>
          <a:solidFill>
            <a:schemeClr val="bg2">
              <a:lumMod val="65000"/>
            </a:schemeClr>
          </a:solidFill>
          <a:ln w="9525" algn="ctr">
            <a:solidFill>
              <a:schemeClr val="bg2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59632" y="2636912"/>
            <a:ext cx="655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The (partial) myth of P fixation</a:t>
            </a:r>
            <a:endParaRPr lang="en-A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2071688" y="2332261"/>
            <a:ext cx="0" cy="3438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 rot="-5400000">
            <a:off x="-26987" y="3767360"/>
            <a:ext cx="2884488" cy="55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1125" tIns="55563" rIns="111125" bIns="55563">
            <a:spAutoFit/>
          </a:bodyPr>
          <a:lstStyle/>
          <a:p>
            <a:pPr defTabSz="1096963" eaLnBrk="0" hangingPunct="0"/>
            <a:r>
              <a:rPr lang="en-AU" sz="2900" b="1" dirty="0">
                <a:solidFill>
                  <a:srgbClr val="000000"/>
                </a:solidFill>
              </a:rPr>
              <a:t> </a:t>
            </a:r>
            <a:r>
              <a:rPr lang="en-AU" sz="2600" b="1" dirty="0">
                <a:solidFill>
                  <a:srgbClr val="000000"/>
                </a:solidFill>
              </a:rPr>
              <a:t>Crop Yield (t/ha)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492500" y="5869211"/>
            <a:ext cx="2887663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1125" tIns="55563" rIns="111125" bIns="55563">
            <a:spAutoFit/>
          </a:bodyPr>
          <a:lstStyle/>
          <a:p>
            <a:pPr defTabSz="1096963" eaLnBrk="0" hangingPunct="0"/>
            <a:r>
              <a:rPr lang="en-AU" sz="2600" b="1">
                <a:solidFill>
                  <a:srgbClr val="000000"/>
                </a:solidFill>
              </a:rPr>
              <a:t>P applied (kg/ha)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2071688" y="5758086"/>
            <a:ext cx="52371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1763688" y="260350"/>
            <a:ext cx="6408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Crop P </a:t>
            </a:r>
            <a:r>
              <a:rPr lang="en-AU" sz="3600" b="1" dirty="0">
                <a:latin typeface="+mj-lt"/>
              </a:rPr>
              <a:t>responses </a:t>
            </a:r>
            <a:r>
              <a:rPr lang="en-AU" sz="3600" b="1" dirty="0" smtClean="0">
                <a:latin typeface="+mj-lt"/>
              </a:rPr>
              <a:t>to P over </a:t>
            </a:r>
            <a:r>
              <a:rPr lang="en-AU" sz="3600" b="1" dirty="0">
                <a:latin typeface="+mj-lt"/>
              </a:rPr>
              <a:t>time</a:t>
            </a:r>
          </a:p>
        </p:txBody>
      </p:sp>
      <p:sp>
        <p:nvSpPr>
          <p:cNvPr id="15" name="Freeform 14"/>
          <p:cNvSpPr/>
          <p:nvPr/>
        </p:nvSpPr>
        <p:spPr>
          <a:xfrm>
            <a:off x="2078038" y="3118073"/>
            <a:ext cx="5268912" cy="1676400"/>
          </a:xfrm>
          <a:custGeom>
            <a:avLst/>
            <a:gdLst>
              <a:gd name="connsiteX0" fmla="*/ 0 w 5268685"/>
              <a:gd name="connsiteY0" fmla="*/ 1676399 h 1676399"/>
              <a:gd name="connsiteX1" fmla="*/ 1306285 w 5268685"/>
              <a:gd name="connsiteY1" fmla="*/ 268514 h 1676399"/>
              <a:gd name="connsiteX2" fmla="*/ 5268685 w 5268685"/>
              <a:gd name="connsiteY2" fmla="*/ 65314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685" h="1676399">
                <a:moveTo>
                  <a:pt x="0" y="1676399"/>
                </a:moveTo>
                <a:cubicBezTo>
                  <a:pt x="214085" y="1106713"/>
                  <a:pt x="428171" y="537028"/>
                  <a:pt x="1306285" y="268514"/>
                </a:cubicBezTo>
                <a:cubicBezTo>
                  <a:pt x="2184399" y="0"/>
                  <a:pt x="5268685" y="65314"/>
                  <a:pt x="5268685" y="65314"/>
                </a:cubicBezTo>
              </a:path>
            </a:pathLst>
          </a:cu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2051050" y="3060923"/>
            <a:ext cx="5329238" cy="1368425"/>
          </a:xfrm>
          <a:custGeom>
            <a:avLst/>
            <a:gdLst>
              <a:gd name="connsiteX0" fmla="*/ 0 w 5268685"/>
              <a:gd name="connsiteY0" fmla="*/ 1676399 h 1676399"/>
              <a:gd name="connsiteX1" fmla="*/ 1306285 w 5268685"/>
              <a:gd name="connsiteY1" fmla="*/ 268514 h 1676399"/>
              <a:gd name="connsiteX2" fmla="*/ 5268685 w 5268685"/>
              <a:gd name="connsiteY2" fmla="*/ 65314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685" h="1676399">
                <a:moveTo>
                  <a:pt x="0" y="1676399"/>
                </a:moveTo>
                <a:cubicBezTo>
                  <a:pt x="214085" y="1106713"/>
                  <a:pt x="428171" y="537028"/>
                  <a:pt x="1306285" y="268514"/>
                </a:cubicBezTo>
                <a:cubicBezTo>
                  <a:pt x="2184399" y="0"/>
                  <a:pt x="5268685" y="65314"/>
                  <a:pt x="5268685" y="65314"/>
                </a:cubicBezTo>
              </a:path>
            </a:pathLst>
          </a:cu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2051050" y="3132361"/>
            <a:ext cx="5329238" cy="649287"/>
          </a:xfrm>
          <a:custGeom>
            <a:avLst/>
            <a:gdLst>
              <a:gd name="connsiteX0" fmla="*/ 0 w 5268685"/>
              <a:gd name="connsiteY0" fmla="*/ 1676399 h 1676399"/>
              <a:gd name="connsiteX1" fmla="*/ 1306285 w 5268685"/>
              <a:gd name="connsiteY1" fmla="*/ 268514 h 1676399"/>
              <a:gd name="connsiteX2" fmla="*/ 5268685 w 5268685"/>
              <a:gd name="connsiteY2" fmla="*/ 65314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685" h="1676399">
                <a:moveTo>
                  <a:pt x="0" y="1676399"/>
                </a:moveTo>
                <a:cubicBezTo>
                  <a:pt x="214085" y="1106713"/>
                  <a:pt x="428171" y="537028"/>
                  <a:pt x="1306285" y="268514"/>
                </a:cubicBezTo>
                <a:cubicBezTo>
                  <a:pt x="2184399" y="0"/>
                  <a:pt x="5268685" y="65314"/>
                  <a:pt x="5268685" y="65314"/>
                </a:cubicBezTo>
              </a:path>
            </a:pathLst>
          </a:cu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2051050" y="3132361"/>
            <a:ext cx="5329238" cy="217487"/>
          </a:xfrm>
          <a:custGeom>
            <a:avLst/>
            <a:gdLst>
              <a:gd name="connsiteX0" fmla="*/ 0 w 5268685"/>
              <a:gd name="connsiteY0" fmla="*/ 1676399 h 1676399"/>
              <a:gd name="connsiteX1" fmla="*/ 1306285 w 5268685"/>
              <a:gd name="connsiteY1" fmla="*/ 268514 h 1676399"/>
              <a:gd name="connsiteX2" fmla="*/ 5268685 w 5268685"/>
              <a:gd name="connsiteY2" fmla="*/ 65314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685" h="1676399">
                <a:moveTo>
                  <a:pt x="0" y="1676399"/>
                </a:moveTo>
                <a:cubicBezTo>
                  <a:pt x="214085" y="1106713"/>
                  <a:pt x="428171" y="537028"/>
                  <a:pt x="1306285" y="268514"/>
                </a:cubicBezTo>
                <a:cubicBezTo>
                  <a:pt x="2184399" y="0"/>
                  <a:pt x="5268685" y="65314"/>
                  <a:pt x="5268685" y="65314"/>
                </a:cubicBezTo>
              </a:path>
            </a:pathLst>
          </a:cu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2051050" y="3132361"/>
            <a:ext cx="5329238" cy="46037"/>
          </a:xfrm>
          <a:custGeom>
            <a:avLst/>
            <a:gdLst>
              <a:gd name="connsiteX0" fmla="*/ 0 w 5268685"/>
              <a:gd name="connsiteY0" fmla="*/ 1676399 h 1676399"/>
              <a:gd name="connsiteX1" fmla="*/ 1306285 w 5268685"/>
              <a:gd name="connsiteY1" fmla="*/ 268514 h 1676399"/>
              <a:gd name="connsiteX2" fmla="*/ 5268685 w 5268685"/>
              <a:gd name="connsiteY2" fmla="*/ 65314 h 167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685" h="1676399">
                <a:moveTo>
                  <a:pt x="0" y="1676399"/>
                </a:moveTo>
                <a:cubicBezTo>
                  <a:pt x="214085" y="1106713"/>
                  <a:pt x="428171" y="537028"/>
                  <a:pt x="1306285" y="268514"/>
                </a:cubicBezTo>
                <a:cubicBezTo>
                  <a:pt x="2184399" y="0"/>
                  <a:pt x="5268685" y="65314"/>
                  <a:pt x="5268685" y="65314"/>
                </a:cubicBezTo>
              </a:path>
            </a:pathLst>
          </a:cu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68538" y="1052736"/>
            <a:ext cx="4535487" cy="1512887"/>
            <a:chOff x="3707904" y="908720"/>
            <a:chExt cx="4536852" cy="151264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07904" y="1124744"/>
              <a:ext cx="1296987" cy="1223962"/>
              <a:chOff x="2381" y="1797"/>
              <a:chExt cx="817" cy="771"/>
            </a:xfrm>
          </p:grpSpPr>
          <p:sp>
            <p:nvSpPr>
              <p:cNvPr id="23572" name="Oval 4"/>
              <p:cNvSpPr>
                <a:spLocks noChangeArrowheads="1"/>
              </p:cNvSpPr>
              <p:nvPr/>
            </p:nvSpPr>
            <p:spPr bwMode="auto">
              <a:xfrm>
                <a:off x="2381" y="1797"/>
                <a:ext cx="817" cy="771"/>
              </a:xfrm>
              <a:prstGeom prst="ellipse">
                <a:avLst/>
              </a:prstGeom>
              <a:solidFill>
                <a:srgbClr val="00FFFF">
                  <a:alpha val="4588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Text Box 5"/>
              <p:cNvSpPr txBox="1">
                <a:spLocks noChangeArrowheads="1"/>
              </p:cNvSpPr>
              <p:nvPr/>
            </p:nvSpPr>
            <p:spPr bwMode="auto">
              <a:xfrm>
                <a:off x="2579" y="1939"/>
                <a:ext cx="410" cy="442"/>
              </a:xfrm>
              <a:prstGeom prst="rect">
                <a:avLst/>
              </a:prstGeom>
              <a:solidFill>
                <a:srgbClr val="00FFFF">
                  <a:alpha val="4588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/>
                  <a:t>Soil</a:t>
                </a:r>
                <a:br>
                  <a:rPr lang="en-AU"/>
                </a:br>
                <a:r>
                  <a:rPr lang="en-AU"/>
                  <a:t>soln</a:t>
                </a:r>
              </a:p>
            </p:txBody>
          </p:sp>
        </p:grpSp>
        <p:sp>
          <p:nvSpPr>
            <p:cNvPr id="23566" name="Rectangle 15"/>
            <p:cNvSpPr>
              <a:spLocks noChangeArrowheads="1"/>
            </p:cNvSpPr>
            <p:nvPr/>
          </p:nvSpPr>
          <p:spPr bwMode="auto">
            <a:xfrm>
              <a:off x="6444208" y="1700808"/>
              <a:ext cx="1440160" cy="72055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>
                    <a:alpha val="90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Text Box 16"/>
            <p:cNvSpPr txBox="1">
              <a:spLocks noChangeArrowheads="1"/>
            </p:cNvSpPr>
            <p:nvPr/>
          </p:nvSpPr>
          <p:spPr bwMode="auto">
            <a:xfrm>
              <a:off x="6444208" y="1719213"/>
              <a:ext cx="1324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/>
                <a:t>Organic P</a:t>
              </a:r>
            </a:p>
          </p:txBody>
        </p:sp>
        <p:sp>
          <p:nvSpPr>
            <p:cNvPr id="23568" name="Line 21"/>
            <p:cNvSpPr>
              <a:spLocks noChangeShapeType="1"/>
            </p:cNvSpPr>
            <p:nvPr/>
          </p:nvSpPr>
          <p:spPr bwMode="auto">
            <a:xfrm>
              <a:off x="5148064" y="1556792"/>
              <a:ext cx="79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69" name="Line 22"/>
            <p:cNvSpPr>
              <a:spLocks noChangeShapeType="1"/>
            </p:cNvSpPr>
            <p:nvPr/>
          </p:nvSpPr>
          <p:spPr bwMode="auto">
            <a:xfrm>
              <a:off x="5148064" y="1772817"/>
              <a:ext cx="79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3570" name="Rectangle 19"/>
            <p:cNvSpPr>
              <a:spLocks noChangeArrowheads="1"/>
            </p:cNvSpPr>
            <p:nvPr/>
          </p:nvSpPr>
          <p:spPr bwMode="auto">
            <a:xfrm>
              <a:off x="6084168" y="908720"/>
              <a:ext cx="2160588" cy="720080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20"/>
            <p:cNvSpPr txBox="1">
              <a:spLocks noChangeArrowheads="1"/>
            </p:cNvSpPr>
            <p:nvPr/>
          </p:nvSpPr>
          <p:spPr bwMode="auto">
            <a:xfrm>
              <a:off x="6012160" y="920914"/>
              <a:ext cx="20162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AU"/>
                <a:t>Inorganic 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242465" y="1484784"/>
            <a:ext cx="0" cy="3438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6200000">
            <a:off x="306260" y="2816251"/>
            <a:ext cx="2887663" cy="512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11125" tIns="55563" rIns="111125" bIns="55563">
            <a:spAutoFit/>
          </a:bodyPr>
          <a:lstStyle/>
          <a:p>
            <a:pPr defTabSz="1096963" eaLnBrk="0" hangingPunct="0"/>
            <a:r>
              <a:rPr lang="en-AU" sz="2600" b="1" dirty="0">
                <a:solidFill>
                  <a:srgbClr val="000000"/>
                </a:solidFill>
              </a:rPr>
              <a:t>P applied (kg/ha)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2242464" y="4869160"/>
            <a:ext cx="5497887" cy="4144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66713" y="5085184"/>
            <a:ext cx="1080120" cy="512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11125" tIns="55563" rIns="111125" bIns="55563">
            <a:spAutoFit/>
          </a:bodyPr>
          <a:lstStyle/>
          <a:p>
            <a:pPr defTabSz="1096963" eaLnBrk="0" hangingPunct="0"/>
            <a:r>
              <a:rPr lang="en-AU" sz="2600" b="1" dirty="0" smtClean="0">
                <a:solidFill>
                  <a:srgbClr val="000000"/>
                </a:solidFill>
              </a:rPr>
              <a:t>Time</a:t>
            </a:r>
            <a:endParaRPr lang="en-AU" sz="2600" b="1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36060" y="1709495"/>
            <a:ext cx="5360276" cy="2680138"/>
          </a:xfrm>
          <a:custGeom>
            <a:avLst/>
            <a:gdLst>
              <a:gd name="connsiteX0" fmla="*/ 0 w 5360276"/>
              <a:gd name="connsiteY0" fmla="*/ 0 h 2680138"/>
              <a:gd name="connsiteX1" fmla="*/ 1119351 w 5360276"/>
              <a:gd name="connsiteY1" fmla="*/ 1765738 h 2680138"/>
              <a:gd name="connsiteX2" fmla="*/ 3279227 w 5360276"/>
              <a:gd name="connsiteY2" fmla="*/ 2522483 h 2680138"/>
              <a:gd name="connsiteX3" fmla="*/ 5360276 w 5360276"/>
              <a:gd name="connsiteY3" fmla="*/ 2680138 h 26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0276" h="2680138">
                <a:moveTo>
                  <a:pt x="0" y="0"/>
                </a:moveTo>
                <a:cubicBezTo>
                  <a:pt x="286406" y="672662"/>
                  <a:pt x="572813" y="1345324"/>
                  <a:pt x="1119351" y="1765738"/>
                </a:cubicBezTo>
                <a:cubicBezTo>
                  <a:pt x="1665889" y="2186152"/>
                  <a:pt x="2572406" y="2370083"/>
                  <a:pt x="3279227" y="2522483"/>
                </a:cubicBezTo>
                <a:cubicBezTo>
                  <a:pt x="3986048" y="2674883"/>
                  <a:pt x="4673162" y="2677510"/>
                  <a:pt x="5360276" y="2680138"/>
                </a:cubicBezTo>
              </a:path>
            </a:pathLst>
          </a:cu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 flipH="1" flipV="1">
            <a:off x="2267744" y="4365104"/>
            <a:ext cx="5328592" cy="245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4468296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+mj-lt"/>
              </a:rPr>
              <a:t>Maintenance</a:t>
            </a:r>
            <a:endParaRPr lang="en-AU" dirty="0">
              <a:latin typeface="+mj-lt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75656" y="478413"/>
            <a:ext cx="6912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 smtClean="0">
                <a:latin typeface="+mj-lt"/>
              </a:rPr>
              <a:t>Fertilizer P requirements over </a:t>
            </a:r>
            <a:r>
              <a:rPr lang="en-AU" sz="3600" b="1" dirty="0">
                <a:latin typeface="+mj-lt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3938" y="2060575"/>
            <a:ext cx="22320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39497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18732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700213"/>
            <a:ext cx="1800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32363" y="3429000"/>
            <a:ext cx="1368425" cy="954088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800" dirty="0">
                <a:solidFill>
                  <a:schemeClr val="bg1"/>
                </a:solidFill>
                <a:latin typeface="Arial Narrow" pitchFamily="34" charset="0"/>
              </a:rPr>
              <a:t>Al/Fe </a:t>
            </a:r>
            <a:r>
              <a:rPr lang="en-AU" sz="2800" dirty="0">
                <a:solidFill>
                  <a:schemeClr val="bg1"/>
                </a:solidFill>
                <a:latin typeface="Arial" charset="0"/>
                <a:cs typeface="Arial" pitchFamily="34" charset="0"/>
              </a:rPr>
              <a:t>oxides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4388" y="3429000"/>
            <a:ext cx="1584325" cy="4619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400" dirty="0" err="1">
                <a:solidFill>
                  <a:schemeClr val="bg1"/>
                </a:solidFill>
                <a:latin typeface="Arial" charset="0"/>
                <a:cs typeface="Arial" pitchFamily="34" charset="0"/>
              </a:rPr>
              <a:t>Allophane</a:t>
            </a:r>
            <a:endParaRPr lang="en-AU" sz="2400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107950" y="5589588"/>
            <a:ext cx="431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dirty="0" smtClean="0">
                <a:cs typeface="Arial" pitchFamily="34" charset="0"/>
              </a:rPr>
              <a:t>Source: De </a:t>
            </a:r>
            <a:r>
              <a:rPr lang="en-AU" dirty="0">
                <a:cs typeface="Arial" pitchFamily="34" charset="0"/>
              </a:rPr>
              <a:t>Sousa, </a:t>
            </a:r>
            <a:r>
              <a:rPr lang="en-AU" dirty="0" smtClean="0">
                <a:cs typeface="Arial" pitchFamily="34" charset="0"/>
              </a:rPr>
              <a:t>2011</a:t>
            </a:r>
            <a:endParaRPr lang="en-AU" dirty="0"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35161" y="274638"/>
            <a:ext cx="6445151" cy="852487"/>
          </a:xfrm>
        </p:spPr>
        <p:txBody>
          <a:bodyPr/>
          <a:lstStyle/>
          <a:p>
            <a:r>
              <a:rPr lang="en-AU" dirty="0" smtClean="0"/>
              <a:t>Soils with strong P adsorption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6|1.4"/>
</p:tagLst>
</file>

<file path=ppt/theme/theme1.xml><?xml version="1.0" encoding="utf-8"?>
<a:theme xmlns:a="http://schemas.openxmlformats.org/drawingml/2006/main" name="Ppt0000000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7786</TotalTime>
  <Words>1020</Words>
  <Application>Microsoft Office PowerPoint</Application>
  <PresentationFormat>On-screen Show (4:3)</PresentationFormat>
  <Paragraphs>184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Ppt0000000</vt:lpstr>
      <vt:lpstr>Chart</vt:lpstr>
      <vt:lpstr>Document</vt:lpstr>
      <vt:lpstr> Opportunities with phosphorus and threats with cadmium in fertilizers</vt:lpstr>
      <vt:lpstr>Slide 2</vt:lpstr>
      <vt:lpstr>Slide 3</vt:lpstr>
      <vt:lpstr>Slide 4</vt:lpstr>
      <vt:lpstr>Slide 5</vt:lpstr>
      <vt:lpstr>Slide 6</vt:lpstr>
      <vt:lpstr>Slide 7</vt:lpstr>
      <vt:lpstr>Slide 8</vt:lpstr>
      <vt:lpstr>Soils with strong P adsorption</vt:lpstr>
      <vt:lpstr>Global coverage of highly sorbing soils</vt:lpstr>
      <vt:lpstr>Soils with strong P precipitation</vt:lpstr>
      <vt:lpstr>Global coverage of calcareous soils</vt:lpstr>
      <vt:lpstr>Slide 13</vt:lpstr>
      <vt:lpstr>Slide 14</vt:lpstr>
      <vt:lpstr>Slide 15</vt:lpstr>
      <vt:lpstr>Slide 16</vt:lpstr>
      <vt:lpstr>Slide 17</vt:lpstr>
      <vt:lpstr>Field evidence of efficiency of slow release P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Food regulations drive Cd management</vt:lpstr>
      <vt:lpstr>Soil Cd in Europe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McLaughlin, Mike (CLW, Waite Campus)</cp:lastModifiedBy>
  <cp:revision>386</cp:revision>
  <dcterms:created xsi:type="dcterms:W3CDTF">2012-08-31T01:45:18Z</dcterms:created>
  <dcterms:modified xsi:type="dcterms:W3CDTF">2014-09-01T12:58:24Z</dcterms:modified>
</cp:coreProperties>
</file>