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7" r:id="rId4"/>
    <p:sldId id="308" r:id="rId5"/>
    <p:sldId id="273" r:id="rId6"/>
    <p:sldId id="270" r:id="rId7"/>
    <p:sldId id="322" r:id="rId8"/>
    <p:sldId id="334" r:id="rId9"/>
    <p:sldId id="335" r:id="rId10"/>
    <p:sldId id="324" r:id="rId11"/>
    <p:sldId id="303" r:id="rId12"/>
    <p:sldId id="326" r:id="rId13"/>
    <p:sldId id="339" r:id="rId14"/>
    <p:sldId id="330" r:id="rId15"/>
    <p:sldId id="307" r:id="rId16"/>
    <p:sldId id="337" r:id="rId17"/>
    <p:sldId id="338" r:id="rId18"/>
    <p:sldId id="315" r:id="rId19"/>
    <p:sldId id="286" r:id="rId20"/>
  </p:sldIdLst>
  <p:sldSz cx="9144000" cy="6858000" type="screen4x3"/>
  <p:notesSz cx="6669088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52B"/>
    <a:srgbClr val="E7711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04347826087"/>
          <c:y val="8.8000000000000023E-2"/>
          <c:w val="0.54086956521739127"/>
          <c:h val="0.8293333333333334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A99CD"/>
            </a:solidFill>
            <a:ln w="74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747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66CC00"/>
              </a:solidFill>
              <a:ln w="747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 w="747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Shed effluent</c:v>
                </c:pt>
                <c:pt idx="1">
                  <c:v>Overland flow</c:v>
                </c:pt>
                <c:pt idx="2">
                  <c:v>Mole-tile drains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</c:v>
                </c:pt>
                <c:pt idx="1">
                  <c:v>19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495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5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2899948489659"/>
          <c:y val="7.783057284381753E-2"/>
          <c:w val="0.553968253968254"/>
          <c:h val="0.8369304556354917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A99CD"/>
            </a:solidFill>
            <a:ln w="681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66CC00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Soil</c:v>
                </c:pt>
                <c:pt idx="1">
                  <c:v>Manure</c:v>
                </c:pt>
                <c:pt idx="2">
                  <c:v>Fertiliser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32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3632">
          <a:noFill/>
        </a:ln>
      </c:spPr>
    </c:plotArea>
    <c:legend>
      <c:legendPos val="r"/>
      <c:layout>
        <c:manualLayout>
          <c:xMode val="edge"/>
          <c:yMode val="edge"/>
          <c:x val="0.77619047619047654"/>
          <c:y val="0.37410071942446055"/>
          <c:w val="0.21746031746031749"/>
          <c:h val="0.49828489443415935"/>
        </c:manualLayout>
      </c:layout>
      <c:overlay val="0"/>
      <c:spPr>
        <a:noFill/>
        <a:ln w="1704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6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2899948489659"/>
          <c:y val="7.783057284381753E-2"/>
          <c:w val="0.553968253968254"/>
          <c:h val="0.8369304556354917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A99CD"/>
            </a:solidFill>
            <a:ln w="681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66CC00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FF"/>
              </a:solidFill>
              <a:ln w="681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Soil</c:v>
                </c:pt>
                <c:pt idx="1">
                  <c:v>Manure</c:v>
                </c:pt>
                <c:pt idx="2">
                  <c:v>Fertiliser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3632">
          <a:noFill/>
        </a:ln>
      </c:spPr>
    </c:plotArea>
    <c:legend>
      <c:legendPos val="r"/>
      <c:layout>
        <c:manualLayout>
          <c:xMode val="edge"/>
          <c:yMode val="edge"/>
          <c:x val="0.77619047619047654"/>
          <c:y val="0.37410071942446055"/>
          <c:w val="0.21746031746031749"/>
          <c:h val="0.49828489443415935"/>
        </c:manualLayout>
      </c:layout>
      <c:overlay val="0"/>
      <c:spPr>
        <a:noFill/>
        <a:ln w="1704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6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672" cmpd="sng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6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1.3</c:v>
                </c:pt>
                <c:pt idx="1">
                  <c:v>0.8</c:v>
                </c:pt>
                <c:pt idx="2">
                  <c:v>0.7</c:v>
                </c:pt>
                <c:pt idx="3">
                  <c:v>0.9</c:v>
                </c:pt>
                <c:pt idx="4">
                  <c:v>0.9</c:v>
                </c:pt>
                <c:pt idx="5">
                  <c:v>1.1000000000000001</c:v>
                </c:pt>
                <c:pt idx="6">
                  <c:v>1.2</c:v>
                </c:pt>
                <c:pt idx="7">
                  <c:v>1</c:v>
                </c:pt>
                <c:pt idx="8">
                  <c:v>1.1000000000000001</c:v>
                </c:pt>
                <c:pt idx="9">
                  <c:v>0.8</c:v>
                </c:pt>
                <c:pt idx="10">
                  <c:v>0.9</c:v>
                </c:pt>
                <c:pt idx="11">
                  <c:v>1.2</c:v>
                </c:pt>
                <c:pt idx="12">
                  <c:v>1.4</c:v>
                </c:pt>
                <c:pt idx="13">
                  <c:v>1</c:v>
                </c:pt>
                <c:pt idx="14">
                  <c:v>0.9</c:v>
                </c:pt>
                <c:pt idx="15">
                  <c:v>1.3</c:v>
                </c:pt>
                <c:pt idx="16">
                  <c:v>1.1000000000000001</c:v>
                </c:pt>
                <c:pt idx="17">
                  <c:v>0.9</c:v>
                </c:pt>
                <c:pt idx="18">
                  <c:v>1.1000000000000001</c:v>
                </c:pt>
                <c:pt idx="19">
                  <c:v>1.2</c:v>
                </c:pt>
                <c:pt idx="20">
                  <c:v>1.4</c:v>
                </c:pt>
                <c:pt idx="21">
                  <c:v>1.2</c:v>
                </c:pt>
                <c:pt idx="22">
                  <c:v>1.1000000000000001</c:v>
                </c:pt>
                <c:pt idx="23">
                  <c:v>1.2</c:v>
                </c:pt>
                <c:pt idx="24">
                  <c:v>0.9</c:v>
                </c:pt>
                <c:pt idx="25">
                  <c:v>1.2</c:v>
                </c:pt>
                <c:pt idx="26">
                  <c:v>1.3</c:v>
                </c:pt>
                <c:pt idx="27">
                  <c:v>0.9</c:v>
                </c:pt>
                <c:pt idx="28">
                  <c:v>0.8</c:v>
                </c:pt>
                <c:pt idx="29">
                  <c:v>0.4</c:v>
                </c:pt>
                <c:pt idx="30">
                  <c:v>0.4</c:v>
                </c:pt>
                <c:pt idx="31">
                  <c:v>0.2</c:v>
                </c:pt>
                <c:pt idx="32">
                  <c:v>0.15</c:v>
                </c:pt>
                <c:pt idx="33">
                  <c:v>0.1</c:v>
                </c:pt>
                <c:pt idx="34">
                  <c:v>0.1</c:v>
                </c:pt>
                <c:pt idx="35">
                  <c:v>0.08</c:v>
                </c:pt>
                <c:pt idx="36">
                  <c:v>0.06</c:v>
                </c:pt>
                <c:pt idx="37">
                  <c:v>0.05</c:v>
                </c:pt>
                <c:pt idx="38">
                  <c:v>0.04</c:v>
                </c:pt>
                <c:pt idx="39">
                  <c:v>0.04</c:v>
                </c:pt>
                <c:pt idx="40">
                  <c:v>0.06</c:v>
                </c:pt>
                <c:pt idx="41">
                  <c:v>0.04</c:v>
                </c:pt>
                <c:pt idx="42">
                  <c:v>0.03</c:v>
                </c:pt>
                <c:pt idx="43">
                  <c:v>0.05</c:v>
                </c:pt>
                <c:pt idx="44">
                  <c:v>0.06</c:v>
                </c:pt>
                <c:pt idx="45">
                  <c:v>0.06</c:v>
                </c:pt>
                <c:pt idx="46">
                  <c:v>0.04</c:v>
                </c:pt>
                <c:pt idx="47">
                  <c:v>0.06</c:v>
                </c:pt>
                <c:pt idx="48">
                  <c:v>7.0000000000000007E-2</c:v>
                </c:pt>
                <c:pt idx="49">
                  <c:v>0.03</c:v>
                </c:pt>
                <c:pt idx="50">
                  <c:v>0.06</c:v>
                </c:pt>
                <c:pt idx="51">
                  <c:v>0.08</c:v>
                </c:pt>
                <c:pt idx="52">
                  <c:v>0.12</c:v>
                </c:pt>
                <c:pt idx="53">
                  <c:v>0.13</c:v>
                </c:pt>
                <c:pt idx="54">
                  <c:v>0.14000000000000001</c:v>
                </c:pt>
                <c:pt idx="55">
                  <c:v>0.3</c:v>
                </c:pt>
                <c:pt idx="56">
                  <c:v>0.31</c:v>
                </c:pt>
                <c:pt idx="57">
                  <c:v>0.33</c:v>
                </c:pt>
                <c:pt idx="58">
                  <c:v>0.46</c:v>
                </c:pt>
                <c:pt idx="59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10014464"/>
        <c:axId val="110016000"/>
      </c:lineChart>
      <c:catAx>
        <c:axId val="11001446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31672">
            <a:solidFill>
              <a:schemeClr val="tx1">
                <a:lumMod val="95000"/>
                <a:lumOff val="5000"/>
              </a:schemeClr>
            </a:solidFill>
            <a:tailEnd type="triangle"/>
          </a:ln>
        </c:spPr>
        <c:crossAx val="110016000"/>
        <c:crosses val="autoZero"/>
        <c:auto val="1"/>
        <c:lblAlgn val="ctr"/>
        <c:lblOffset val="100"/>
        <c:noMultiLvlLbl val="0"/>
      </c:catAx>
      <c:valAx>
        <c:axId val="110016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89" b="1" i="0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NZ"/>
                  <a:t>Total Phosphorus (mg/L)</a:t>
                </a:r>
              </a:p>
            </c:rich>
          </c:tx>
          <c:layout>
            <c:manualLayout>
              <c:xMode val="edge"/>
              <c:yMode val="edge"/>
              <c:x val="6.9444950960077349E-3"/>
              <c:y val="0.14876197547266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672">
            <a:solidFill>
              <a:schemeClr val="tx1">
                <a:lumMod val="95000"/>
                <a:lumOff val="5000"/>
              </a:schemeClr>
            </a:solidFill>
            <a:tailEnd type="none"/>
          </a:ln>
        </c:spPr>
        <c:txPr>
          <a:bodyPr/>
          <a:lstStyle/>
          <a:p>
            <a:pPr>
              <a:defRPr sz="1397" b="1">
                <a:latin typeface="Comic Sans MS" pitchFamily="66" charset="0"/>
              </a:defRPr>
            </a:pPr>
            <a:endParaRPr lang="en-US"/>
          </a:p>
        </c:txPr>
        <c:crossAx val="110014464"/>
        <c:crosses val="autoZero"/>
        <c:crossBetween val="between"/>
      </c:valAx>
      <c:spPr>
        <a:solidFill>
          <a:srgbClr val="002060">
            <a:alpha val="16000"/>
          </a:srgbClr>
        </a:solidFill>
        <a:ln>
          <a:noFill/>
        </a:ln>
      </c:spPr>
    </c:plotArea>
    <c:plotVisOnly val="1"/>
    <c:dispBlanksAs val="gap"/>
    <c:showDLblsOverMax val="0"/>
  </c:chart>
  <c:spPr>
    <a:solidFill>
      <a:srgbClr val="FFFF00">
        <a:alpha val="15000"/>
      </a:srgbClr>
    </a:solidFill>
  </c:spPr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Sheet1!$A$2:$A$7</c:f>
              <c:strCache>
                <c:ptCount val="4"/>
                <c:pt idx="0">
                  <c:v>Current</c:v>
                </c:pt>
                <c:pt idx="1">
                  <c:v>Improved effluent mgt</c:v>
                </c:pt>
                <c:pt idx="2">
                  <c:v>Optimum Olsen P</c:v>
                </c:pt>
                <c:pt idx="3">
                  <c:v>Split pastures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7.1999999999999995E-2</c:v>
                </c:pt>
                <c:pt idx="1">
                  <c:v>4.1000000000000002E-2</c:v>
                </c:pt>
                <c:pt idx="2">
                  <c:v>2.8000000000000001E-2</c:v>
                </c:pt>
                <c:pt idx="3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29536"/>
        <c:axId val="32195328"/>
      </c:barChart>
      <c:catAx>
        <c:axId val="8492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195328"/>
        <c:crosses val="autoZero"/>
        <c:auto val="1"/>
        <c:lblAlgn val="ctr"/>
        <c:lblOffset val="100"/>
        <c:noMultiLvlLbl val="0"/>
      </c:catAx>
      <c:valAx>
        <c:axId val="32195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sz="1600" b="0" dirty="0" smtClean="0"/>
                  <a:t>Median DRP concentration (mg/L)</a:t>
                </a:r>
                <a:endParaRPr lang="en-NZ" sz="1600" b="0" baseline="30000" dirty="0"/>
              </a:p>
            </c:rich>
          </c:tx>
          <c:layout>
            <c:manualLayout>
              <c:xMode val="edge"/>
              <c:yMode val="edge"/>
              <c:x val="0"/>
              <c:y val="6.93176018636818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92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F592C4-59D8-4FD4-9A56-8059BAE29FF5}" type="datetimeFigureOut">
              <a:rPr lang="en-US"/>
              <a:pPr>
                <a:defRPr/>
              </a:pPr>
              <a:t>9/1/2014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CBF8D4-1E65-4485-8A43-AC0A0BC5C8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00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669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9838" y="0"/>
            <a:ext cx="28876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23/05/10</a:t>
            </a:r>
          </a:p>
        </p:txBody>
      </p:sp>
      <p:sp>
        <p:nvSpPr>
          <p:cNvPr id="409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59350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89500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1338"/>
            <a:ext cx="28876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1FB431E-68DC-482F-8719-3B2E63C372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312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/>
              <a:t>23/05/10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CD5196-5D4C-45D3-9A5C-E3D71BF2740E}" type="slidenum">
              <a:rPr lang="en-GB"/>
              <a:pPr/>
              <a:t>1</a:t>
            </a:fld>
            <a:endParaRPr lang="en-GB"/>
          </a:p>
        </p:txBody>
      </p:sp>
      <p:sp>
        <p:nvSpPr>
          <p:cNvPr id="4198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4198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/>
              <a:t>23/05/10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7DB46B-6DF8-4E82-8DD6-C8450C952B6F}" type="slidenum">
              <a:rPr lang="en-GB"/>
              <a:pPr/>
              <a:t>4</a:t>
            </a:fld>
            <a:endParaRPr lang="en-GB"/>
          </a:p>
        </p:txBody>
      </p:sp>
      <p:sp>
        <p:nvSpPr>
          <p:cNvPr id="5939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5939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/>
              <a:t>23/05/10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68469F-9C05-4F25-A254-172D094AC9E9}" type="slidenum">
              <a:rPr lang="en-GB"/>
              <a:pPr/>
              <a:t>5</a:t>
            </a:fld>
            <a:endParaRPr lang="en-GB"/>
          </a:p>
        </p:txBody>
      </p:sp>
      <p:sp>
        <p:nvSpPr>
          <p:cNvPr id="5632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5632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C80B1-80B0-4598-81F1-EF09BDFF96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23/05/10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48BCB30-2EB0-42A1-9175-96AF9C44C74B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316" y="4716464"/>
            <a:ext cx="4890457" cy="44672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/>
              <a:t>23/05/10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72FF6B-6577-4D6B-9D46-D46D69E2B37C}" type="slidenum">
              <a:rPr lang="en-GB"/>
              <a:pPr/>
              <a:t>12</a:t>
            </a:fld>
            <a:endParaRPr lang="en-GB"/>
          </a:p>
        </p:txBody>
      </p:sp>
      <p:sp>
        <p:nvSpPr>
          <p:cNvPr id="55300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530666-BBA6-4306-BD4D-348E6ADBFDAA}" type="slidenum">
              <a:rPr lang="en-NZ" sz="12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NZ" sz="12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301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76450" y="-12807950"/>
            <a:ext cx="18083213" cy="13563600"/>
          </a:xfrm>
          <a:solidFill>
            <a:srgbClr val="FFFFFF"/>
          </a:solidFill>
          <a:ln/>
        </p:spPr>
      </p:sp>
      <p:sp>
        <p:nvSpPr>
          <p:cNvPr id="5530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4000" cy="4465637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23/05/10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D692F87-BA8E-4C1F-BA01-5A98AE345468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14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316" y="4716464"/>
            <a:ext cx="4890457" cy="44672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/>
              <a:t>23/05/10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FE1A92-ADA2-4C3D-8A3A-DC6999C59DAD}" type="slidenum">
              <a:rPr lang="en-GB"/>
              <a:pPr/>
              <a:t>18</a:t>
            </a:fld>
            <a:endParaRPr lang="en-GB"/>
          </a:p>
        </p:txBody>
      </p:sp>
      <p:sp>
        <p:nvSpPr>
          <p:cNvPr id="7270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7270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3703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258888"/>
            <a:ext cx="1868487" cy="486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1258888"/>
            <a:ext cx="5457825" cy="486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1258888"/>
            <a:ext cx="7469187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248400"/>
            <a:ext cx="19034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4D4E-1AD0-4E1A-A29F-51216089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0A05-7094-4ADF-9267-06044D94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3DA1-ECAD-4207-A30D-6AC1D344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12335-23C7-4C2B-8CD3-F01D459D6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3778250"/>
            <a:ext cx="3662362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3778250"/>
            <a:ext cx="366395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9189-DF7B-42FE-BB93-CDD824850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5B6C-16CC-47F1-AD44-E11C1660A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862D-26B8-44FB-948C-B321A4D8C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B108-8499-4766-854D-25A0A513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1EC1-EEC9-4485-8E11-FAA2841F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815A-C345-4DD4-B711-43BDEFA7A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347D-C4FE-467C-A60F-F516FD1F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913" y="1258888"/>
            <a:ext cx="1868487" cy="4862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1258888"/>
            <a:ext cx="5457825" cy="4862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51D1-A924-4FEA-A3CC-03241D8A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1258888"/>
            <a:ext cx="7469187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4D4E-1AD0-4E1A-A29F-51216089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3778250"/>
            <a:ext cx="3662362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3778250"/>
            <a:ext cx="366395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258888"/>
            <a:ext cx="7469187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3778250"/>
            <a:ext cx="7478712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4" cstate="print"/>
          <a:srcRect b="34393"/>
          <a:stretch>
            <a:fillRect/>
          </a:stretch>
        </p:blipFill>
        <p:spPr bwMode="auto">
          <a:xfrm>
            <a:off x="669925" y="6054725"/>
            <a:ext cx="210185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7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 cstate="print"/>
          <a:srcRect b="34393"/>
          <a:stretch>
            <a:fillRect/>
          </a:stretch>
        </p:blipFill>
        <p:spPr bwMode="auto">
          <a:xfrm>
            <a:off x="669925" y="6054725"/>
            <a:ext cx="210185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258888"/>
            <a:ext cx="7469187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3778250"/>
            <a:ext cx="7478712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N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502EAA5-0C17-4FBB-9C28-3341FFF53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66CC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eam/CLEinvermay/Invermay%20Photo%20Library/Collingwood%20DSE%20Runoff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01688" y="1258888"/>
            <a:ext cx="7558087" cy="109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3600" dirty="0" smtClean="0">
                <a:solidFill>
                  <a:srgbClr val="66CC00"/>
                </a:solidFill>
                <a:latin typeface="Calibri" pitchFamily="32" charset="0"/>
              </a:rPr>
              <a:t>Environmental Considerations of Phosphorus Use</a:t>
            </a:r>
            <a:endParaRPr lang="en-NZ" sz="3600" dirty="0">
              <a:solidFill>
                <a:srgbClr val="66CC00"/>
              </a:solidFill>
              <a:latin typeface="Calibri" pitchFamily="3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714752"/>
            <a:ext cx="211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  <a:latin typeface="+mn-lt"/>
              </a:rPr>
              <a:t>Rich. McDowell</a:t>
            </a:r>
            <a:endParaRPr lang="en-NZ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Example of poor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 regulation via stream fencing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pic>
        <p:nvPicPr>
          <p:cNvPr id="27" name="Picture 253" descr="PIC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/>
          <a:stretch>
            <a:fillRect/>
          </a:stretch>
        </p:blipFill>
        <p:spPr bwMode="auto">
          <a:xfrm>
            <a:off x="0" y="2632075"/>
            <a:ext cx="4572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8" descr="F:\DCIM\100MEDIA\PIC_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0013"/>
            <a:ext cx="45720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43063" y="2000250"/>
            <a:ext cx="806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DejaVu Sans" charset="0"/>
              </a:rPr>
              <a:t>2004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86375" y="2000250"/>
            <a:ext cx="2678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N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ＭＳ Ｐゴシック"/>
                <a:cs typeface="DejaVu Sans" charset="0"/>
              </a:rPr>
              <a:t>2009 – after fencing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60173"/>
              </p:ext>
            </p:extLst>
          </p:nvPr>
        </p:nvGraphicFramePr>
        <p:xfrm>
          <a:off x="0" y="2428875"/>
          <a:ext cx="9144000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1071563" y="5589242"/>
            <a:ext cx="7929562" cy="498816"/>
            <a:chOff x="1071538" y="5589101"/>
            <a:chExt cx="7929618" cy="498319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071538" y="6085834"/>
              <a:ext cx="7929618" cy="1586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2071670" y="5589101"/>
              <a:ext cx="830874" cy="399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NZ" sz="2000" dirty="0" smtClean="0">
                  <a:latin typeface="+mn-lt"/>
                  <a:ea typeface="ＭＳ Ｐゴシック"/>
                  <a:cs typeface="ＭＳ Ｐゴシック"/>
                </a:rPr>
                <a:t>Target</a:t>
              </a:r>
              <a:endParaRPr lang="en-NZ" sz="2000" dirty="0">
                <a:latin typeface="+mn-lt"/>
                <a:ea typeface="ＭＳ Ｐゴシック"/>
                <a:cs typeface="ＭＳ Ｐゴシック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0800000" flipV="1">
              <a:off x="1643042" y="5857462"/>
              <a:ext cx="428628" cy="21409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Oval 35"/>
          <p:cNvSpPr>
            <a:spLocks noChangeArrowheads="1"/>
          </p:cNvSpPr>
          <p:nvPr/>
        </p:nvSpPr>
        <p:spPr bwMode="auto">
          <a:xfrm rot="2661769">
            <a:off x="7621473" y="4428339"/>
            <a:ext cx="1428750" cy="1779092"/>
          </a:xfrm>
          <a:prstGeom prst="ellipse">
            <a:avLst/>
          </a:prstGeom>
          <a:noFill/>
          <a:ln w="31750" algn="ctr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NZ"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grpSp>
        <p:nvGrpSpPr>
          <p:cNvPr id="13" name="Group 12"/>
          <p:cNvGrpSpPr/>
          <p:nvPr/>
        </p:nvGrpSpPr>
        <p:grpSpPr>
          <a:xfrm>
            <a:off x="467544" y="1268760"/>
            <a:ext cx="2592287" cy="5024235"/>
            <a:chOff x="1115616" y="980728"/>
            <a:chExt cx="2592287" cy="502423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3843"/>
            <a:stretch>
              <a:fillRect/>
            </a:stretch>
          </p:blipFill>
          <p:spPr bwMode="auto">
            <a:xfrm>
              <a:off x="1115616" y="980728"/>
              <a:ext cx="2448272" cy="502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3280230" y="1341363"/>
              <a:ext cx="427673" cy="29517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Z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13140443">
            <a:off x="2671727" y="5782734"/>
            <a:ext cx="1097503" cy="70742"/>
          </a:xfrm>
          <a:prstGeom prst="rightArrow">
            <a:avLst/>
          </a:prstGeom>
          <a:solidFill>
            <a:srgbClr val="C00000">
              <a:alpha val="5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16" name="Freeform 101"/>
          <p:cNvSpPr>
            <a:spLocks/>
          </p:cNvSpPr>
          <p:nvPr/>
        </p:nvSpPr>
        <p:spPr bwMode="auto">
          <a:xfrm>
            <a:off x="3059832" y="4725144"/>
            <a:ext cx="1441450" cy="1628775"/>
          </a:xfrm>
          <a:custGeom>
            <a:avLst/>
            <a:gdLst>
              <a:gd name="T0" fmla="*/ 825442283 w 1644"/>
              <a:gd name="T1" fmla="*/ 836270393 h 1836"/>
              <a:gd name="T2" fmla="*/ 747048119 w 1644"/>
              <a:gd name="T3" fmla="*/ 940214111 h 1836"/>
              <a:gd name="T4" fmla="*/ 737825121 w 1644"/>
              <a:gd name="T5" fmla="*/ 1044157607 h 1836"/>
              <a:gd name="T6" fmla="*/ 691711010 w 1644"/>
              <a:gd name="T7" fmla="*/ 1152825081 h 1836"/>
              <a:gd name="T8" fmla="*/ 668653955 w 1644"/>
              <a:gd name="T9" fmla="*/ 1233145136 h 1836"/>
              <a:gd name="T10" fmla="*/ 654819897 w 1644"/>
              <a:gd name="T11" fmla="*/ 1261493443 h 1836"/>
              <a:gd name="T12" fmla="*/ 557980614 w 1644"/>
              <a:gd name="T13" fmla="*/ 1355987207 h 1836"/>
              <a:gd name="T14" fmla="*/ 525700561 w 1644"/>
              <a:gd name="T15" fmla="*/ 1398509224 h 1836"/>
              <a:gd name="T16" fmla="*/ 451918224 w 1644"/>
              <a:gd name="T17" fmla="*/ 1441031240 h 1836"/>
              <a:gd name="T18" fmla="*/ 373524059 w 1644"/>
              <a:gd name="T19" fmla="*/ 1426857531 h 1836"/>
              <a:gd name="T20" fmla="*/ 332021009 w 1644"/>
              <a:gd name="T21" fmla="*/ 1426857531 h 1836"/>
              <a:gd name="T22" fmla="*/ 308963953 w 1644"/>
              <a:gd name="T23" fmla="*/ 1403234089 h 1836"/>
              <a:gd name="T24" fmla="*/ 239793663 w 1644"/>
              <a:gd name="T25" fmla="*/ 1393784358 h 1836"/>
              <a:gd name="T26" fmla="*/ 156787507 w 1644"/>
              <a:gd name="T27" fmla="*/ 1360712073 h 1836"/>
              <a:gd name="T28" fmla="*/ 55337122 w 1644"/>
              <a:gd name="T29" fmla="*/ 1360712073 h 1836"/>
              <a:gd name="T30" fmla="*/ 50725185 w 1644"/>
              <a:gd name="T31" fmla="*/ 1332363766 h 1836"/>
              <a:gd name="T32" fmla="*/ 41503064 w 1644"/>
              <a:gd name="T33" fmla="*/ 1285116884 h 1836"/>
              <a:gd name="T34" fmla="*/ 46114125 w 1644"/>
              <a:gd name="T35" fmla="*/ 1261493443 h 1836"/>
              <a:gd name="T36" fmla="*/ 73782255 w 1644"/>
              <a:gd name="T37" fmla="*/ 1228420270 h 1836"/>
              <a:gd name="T38" fmla="*/ 73782255 w 1644"/>
              <a:gd name="T39" fmla="*/ 1200071963 h 1836"/>
              <a:gd name="T40" fmla="*/ 64560134 w 1644"/>
              <a:gd name="T41" fmla="*/ 1176448522 h 1836"/>
              <a:gd name="T42" fmla="*/ 69171194 w 1644"/>
              <a:gd name="T43" fmla="*/ 1176448522 h 1836"/>
              <a:gd name="T44" fmla="*/ 83005252 w 1644"/>
              <a:gd name="T45" fmla="*/ 1152825081 h 1836"/>
              <a:gd name="T46" fmla="*/ 83005252 w 1644"/>
              <a:gd name="T47" fmla="*/ 1105578199 h 1836"/>
              <a:gd name="T48" fmla="*/ 110673368 w 1644"/>
              <a:gd name="T49" fmla="*/ 1081954758 h 1836"/>
              <a:gd name="T50" fmla="*/ 142953449 w 1644"/>
              <a:gd name="T51" fmla="*/ 1067781048 h 1836"/>
              <a:gd name="T52" fmla="*/ 152176446 w 1644"/>
              <a:gd name="T53" fmla="*/ 1015809300 h 1836"/>
              <a:gd name="T54" fmla="*/ 212124616 w 1644"/>
              <a:gd name="T55" fmla="*/ 987460993 h 1836"/>
              <a:gd name="T56" fmla="*/ 235181726 w 1644"/>
              <a:gd name="T57" fmla="*/ 935489245 h 1836"/>
              <a:gd name="T58" fmla="*/ 262849842 w 1644"/>
              <a:gd name="T59" fmla="*/ 869343566 h 1836"/>
              <a:gd name="T60" fmla="*/ 345855943 w 1644"/>
              <a:gd name="T61" fmla="*/ 826821549 h 1836"/>
              <a:gd name="T62" fmla="*/ 442695226 w 1644"/>
              <a:gd name="T63" fmla="*/ 741776629 h 1836"/>
              <a:gd name="T64" fmla="*/ 502643505 w 1644"/>
              <a:gd name="T65" fmla="*/ 703979478 h 1836"/>
              <a:gd name="T66" fmla="*/ 571814672 w 1644"/>
              <a:gd name="T67" fmla="*/ 637834020 h 1836"/>
              <a:gd name="T68" fmla="*/ 640985839 w 1644"/>
              <a:gd name="T69" fmla="*/ 585862272 h 1836"/>
              <a:gd name="T70" fmla="*/ 728602124 w 1644"/>
              <a:gd name="T71" fmla="*/ 477193910 h 1836"/>
              <a:gd name="T72" fmla="*/ 770105175 w 1644"/>
              <a:gd name="T73" fmla="*/ 354351728 h 1836"/>
              <a:gd name="T74" fmla="*/ 802385228 w 1644"/>
              <a:gd name="T75" fmla="*/ 288206270 h 1836"/>
              <a:gd name="T76" fmla="*/ 885390452 w 1644"/>
              <a:gd name="T77" fmla="*/ 188987585 h 1836"/>
              <a:gd name="T78" fmla="*/ 903835571 w 1644"/>
              <a:gd name="T79" fmla="*/ 70870351 h 1836"/>
              <a:gd name="T80" fmla="*/ 968395896 w 1644"/>
              <a:gd name="T81" fmla="*/ 14173713 h 1836"/>
              <a:gd name="T82" fmla="*/ 996064012 w 1644"/>
              <a:gd name="T83" fmla="*/ 4724867 h 1836"/>
              <a:gd name="T84" fmla="*/ 1032955126 w 1644"/>
              <a:gd name="T85" fmla="*/ 66145485 h 1836"/>
              <a:gd name="T86" fmla="*/ 1046790061 w 1644"/>
              <a:gd name="T87" fmla="*/ 160639278 h 1836"/>
              <a:gd name="T88" fmla="*/ 1102126293 w 1644"/>
              <a:gd name="T89" fmla="*/ 160639278 h 1836"/>
              <a:gd name="T90" fmla="*/ 1162074462 w 1644"/>
              <a:gd name="T91" fmla="*/ 118117261 h 1836"/>
              <a:gd name="T92" fmla="*/ 1194354515 w 1644"/>
              <a:gd name="T93" fmla="*/ 118117261 h 1836"/>
              <a:gd name="T94" fmla="*/ 1180520457 w 1644"/>
              <a:gd name="T95" fmla="*/ 155915299 h 1836"/>
              <a:gd name="T96" fmla="*/ 1217411571 w 1644"/>
              <a:gd name="T97" fmla="*/ 165364143 h 1836"/>
              <a:gd name="T98" fmla="*/ 1222022631 w 1644"/>
              <a:gd name="T99" fmla="*/ 122842127 h 1836"/>
              <a:gd name="T100" fmla="*/ 1249691624 w 1644"/>
              <a:gd name="T101" fmla="*/ 118117261 h 1836"/>
              <a:gd name="T102" fmla="*/ 1235857566 w 1644"/>
              <a:gd name="T103" fmla="*/ 165364143 h 1836"/>
              <a:gd name="T104" fmla="*/ 1258914622 w 1644"/>
              <a:gd name="T105" fmla="*/ 179538740 h 1836"/>
              <a:gd name="T106" fmla="*/ 1222022631 w 1644"/>
              <a:gd name="T107" fmla="*/ 236234522 h 1836"/>
              <a:gd name="T108" fmla="*/ 1240468626 w 1644"/>
              <a:gd name="T109" fmla="*/ 311829711 h 1836"/>
              <a:gd name="T110" fmla="*/ 1166686399 w 1644"/>
              <a:gd name="T111" fmla="*/ 415773207 h 1836"/>
              <a:gd name="T112" fmla="*/ 1111349290 w 1644"/>
              <a:gd name="T113" fmla="*/ 510267083 h 1836"/>
              <a:gd name="T114" fmla="*/ 1019121068 w 1644"/>
              <a:gd name="T115" fmla="*/ 604760847 h 1836"/>
              <a:gd name="T116" fmla="*/ 996064012 w 1644"/>
              <a:gd name="T117" fmla="*/ 689804881 h 1836"/>
              <a:gd name="T118" fmla="*/ 1005287010 w 1644"/>
              <a:gd name="T119" fmla="*/ 722878053 h 1836"/>
              <a:gd name="T120" fmla="*/ 1060624119 w 1644"/>
              <a:gd name="T121" fmla="*/ 765400070 h 1836"/>
              <a:gd name="T122" fmla="*/ 1005287010 w 1644"/>
              <a:gd name="T123" fmla="*/ 774849801 h 1836"/>
              <a:gd name="T124" fmla="*/ 973006957 w 1644"/>
              <a:gd name="T125" fmla="*/ 755951226 h 18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44"/>
              <a:gd name="T190" fmla="*/ 0 h 1836"/>
              <a:gd name="T191" fmla="*/ 1644 w 1644"/>
              <a:gd name="T192" fmla="*/ 1836 h 18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44" h="1836">
                <a:moveTo>
                  <a:pt x="1218" y="990"/>
                </a:moveTo>
                <a:lnTo>
                  <a:pt x="1206" y="990"/>
                </a:lnTo>
                <a:lnTo>
                  <a:pt x="1194" y="996"/>
                </a:lnTo>
                <a:lnTo>
                  <a:pt x="1182" y="1002"/>
                </a:lnTo>
                <a:lnTo>
                  <a:pt x="1170" y="1008"/>
                </a:lnTo>
                <a:lnTo>
                  <a:pt x="1152" y="1014"/>
                </a:lnTo>
                <a:lnTo>
                  <a:pt x="1140" y="1020"/>
                </a:lnTo>
                <a:lnTo>
                  <a:pt x="1128" y="1026"/>
                </a:lnTo>
                <a:lnTo>
                  <a:pt x="1122" y="1038"/>
                </a:lnTo>
                <a:lnTo>
                  <a:pt x="1110" y="1038"/>
                </a:lnTo>
                <a:lnTo>
                  <a:pt x="1098" y="1050"/>
                </a:lnTo>
                <a:lnTo>
                  <a:pt x="1086" y="1056"/>
                </a:lnTo>
                <a:lnTo>
                  <a:pt x="1074" y="1062"/>
                </a:lnTo>
                <a:lnTo>
                  <a:pt x="1062" y="1068"/>
                </a:lnTo>
                <a:lnTo>
                  <a:pt x="1050" y="1080"/>
                </a:lnTo>
                <a:lnTo>
                  <a:pt x="1038" y="1086"/>
                </a:lnTo>
                <a:lnTo>
                  <a:pt x="1026" y="1098"/>
                </a:lnTo>
                <a:lnTo>
                  <a:pt x="1014" y="1104"/>
                </a:lnTo>
                <a:lnTo>
                  <a:pt x="1008" y="1116"/>
                </a:lnTo>
                <a:lnTo>
                  <a:pt x="996" y="1122"/>
                </a:lnTo>
                <a:lnTo>
                  <a:pt x="990" y="1134"/>
                </a:lnTo>
                <a:lnTo>
                  <a:pt x="984" y="1146"/>
                </a:lnTo>
                <a:lnTo>
                  <a:pt x="984" y="1158"/>
                </a:lnTo>
                <a:lnTo>
                  <a:pt x="984" y="1170"/>
                </a:lnTo>
                <a:lnTo>
                  <a:pt x="978" y="1182"/>
                </a:lnTo>
                <a:lnTo>
                  <a:pt x="972" y="1194"/>
                </a:lnTo>
                <a:lnTo>
                  <a:pt x="966" y="1206"/>
                </a:lnTo>
                <a:lnTo>
                  <a:pt x="966" y="1218"/>
                </a:lnTo>
                <a:lnTo>
                  <a:pt x="966" y="1230"/>
                </a:lnTo>
                <a:lnTo>
                  <a:pt x="966" y="1242"/>
                </a:lnTo>
                <a:lnTo>
                  <a:pt x="972" y="1254"/>
                </a:lnTo>
                <a:lnTo>
                  <a:pt x="972" y="1266"/>
                </a:lnTo>
                <a:lnTo>
                  <a:pt x="972" y="1278"/>
                </a:lnTo>
                <a:lnTo>
                  <a:pt x="972" y="1290"/>
                </a:lnTo>
                <a:lnTo>
                  <a:pt x="966" y="1302"/>
                </a:lnTo>
                <a:lnTo>
                  <a:pt x="966" y="1314"/>
                </a:lnTo>
                <a:lnTo>
                  <a:pt x="954" y="1308"/>
                </a:lnTo>
                <a:lnTo>
                  <a:pt x="966" y="1314"/>
                </a:lnTo>
                <a:lnTo>
                  <a:pt x="960" y="1326"/>
                </a:lnTo>
                <a:lnTo>
                  <a:pt x="954" y="1338"/>
                </a:lnTo>
                <a:lnTo>
                  <a:pt x="942" y="1344"/>
                </a:lnTo>
                <a:lnTo>
                  <a:pt x="930" y="1362"/>
                </a:lnTo>
                <a:lnTo>
                  <a:pt x="924" y="1374"/>
                </a:lnTo>
                <a:lnTo>
                  <a:pt x="918" y="1386"/>
                </a:lnTo>
                <a:lnTo>
                  <a:pt x="912" y="1398"/>
                </a:lnTo>
                <a:lnTo>
                  <a:pt x="906" y="1410"/>
                </a:lnTo>
                <a:lnTo>
                  <a:pt x="900" y="1422"/>
                </a:lnTo>
                <a:lnTo>
                  <a:pt x="900" y="1434"/>
                </a:lnTo>
                <a:lnTo>
                  <a:pt x="912" y="1434"/>
                </a:lnTo>
                <a:lnTo>
                  <a:pt x="912" y="1446"/>
                </a:lnTo>
                <a:lnTo>
                  <a:pt x="900" y="1452"/>
                </a:lnTo>
                <a:lnTo>
                  <a:pt x="900" y="1464"/>
                </a:lnTo>
                <a:lnTo>
                  <a:pt x="900" y="1476"/>
                </a:lnTo>
                <a:lnTo>
                  <a:pt x="894" y="1488"/>
                </a:lnTo>
                <a:lnTo>
                  <a:pt x="882" y="1500"/>
                </a:lnTo>
                <a:lnTo>
                  <a:pt x="876" y="1512"/>
                </a:lnTo>
                <a:lnTo>
                  <a:pt x="864" y="1512"/>
                </a:lnTo>
                <a:lnTo>
                  <a:pt x="870" y="1524"/>
                </a:lnTo>
                <a:lnTo>
                  <a:pt x="864" y="1536"/>
                </a:lnTo>
                <a:lnTo>
                  <a:pt x="858" y="1548"/>
                </a:lnTo>
                <a:lnTo>
                  <a:pt x="864" y="1560"/>
                </a:lnTo>
                <a:lnTo>
                  <a:pt x="864" y="1548"/>
                </a:lnTo>
                <a:lnTo>
                  <a:pt x="876" y="1554"/>
                </a:lnTo>
                <a:lnTo>
                  <a:pt x="882" y="1566"/>
                </a:lnTo>
                <a:lnTo>
                  <a:pt x="870" y="1566"/>
                </a:lnTo>
                <a:lnTo>
                  <a:pt x="864" y="1578"/>
                </a:lnTo>
                <a:lnTo>
                  <a:pt x="852" y="1584"/>
                </a:lnTo>
                <a:lnTo>
                  <a:pt x="840" y="1590"/>
                </a:lnTo>
                <a:lnTo>
                  <a:pt x="852" y="1590"/>
                </a:lnTo>
                <a:lnTo>
                  <a:pt x="864" y="1584"/>
                </a:lnTo>
                <a:lnTo>
                  <a:pt x="876" y="1578"/>
                </a:lnTo>
                <a:lnTo>
                  <a:pt x="882" y="1566"/>
                </a:lnTo>
                <a:lnTo>
                  <a:pt x="888" y="1578"/>
                </a:lnTo>
                <a:lnTo>
                  <a:pt x="876" y="1578"/>
                </a:lnTo>
                <a:lnTo>
                  <a:pt x="888" y="1584"/>
                </a:lnTo>
                <a:lnTo>
                  <a:pt x="876" y="1590"/>
                </a:lnTo>
                <a:lnTo>
                  <a:pt x="864" y="1596"/>
                </a:lnTo>
                <a:lnTo>
                  <a:pt x="852" y="1602"/>
                </a:lnTo>
                <a:lnTo>
                  <a:pt x="834" y="1602"/>
                </a:lnTo>
                <a:lnTo>
                  <a:pt x="822" y="1608"/>
                </a:lnTo>
                <a:lnTo>
                  <a:pt x="810" y="1608"/>
                </a:lnTo>
                <a:lnTo>
                  <a:pt x="792" y="1620"/>
                </a:lnTo>
                <a:lnTo>
                  <a:pt x="786" y="1632"/>
                </a:lnTo>
                <a:lnTo>
                  <a:pt x="780" y="1644"/>
                </a:lnTo>
                <a:lnTo>
                  <a:pt x="780" y="1656"/>
                </a:lnTo>
                <a:lnTo>
                  <a:pt x="774" y="1668"/>
                </a:lnTo>
                <a:lnTo>
                  <a:pt x="768" y="1680"/>
                </a:lnTo>
                <a:lnTo>
                  <a:pt x="750" y="1692"/>
                </a:lnTo>
                <a:lnTo>
                  <a:pt x="744" y="1704"/>
                </a:lnTo>
                <a:lnTo>
                  <a:pt x="732" y="1710"/>
                </a:lnTo>
                <a:lnTo>
                  <a:pt x="726" y="1722"/>
                </a:lnTo>
                <a:lnTo>
                  <a:pt x="714" y="1728"/>
                </a:lnTo>
                <a:lnTo>
                  <a:pt x="702" y="1722"/>
                </a:lnTo>
                <a:lnTo>
                  <a:pt x="708" y="1734"/>
                </a:lnTo>
                <a:lnTo>
                  <a:pt x="696" y="1722"/>
                </a:lnTo>
                <a:lnTo>
                  <a:pt x="690" y="1710"/>
                </a:lnTo>
                <a:lnTo>
                  <a:pt x="696" y="1722"/>
                </a:lnTo>
                <a:lnTo>
                  <a:pt x="702" y="1734"/>
                </a:lnTo>
                <a:lnTo>
                  <a:pt x="696" y="1746"/>
                </a:lnTo>
                <a:lnTo>
                  <a:pt x="702" y="1758"/>
                </a:lnTo>
                <a:lnTo>
                  <a:pt x="696" y="1770"/>
                </a:lnTo>
                <a:lnTo>
                  <a:pt x="684" y="1776"/>
                </a:lnTo>
                <a:lnTo>
                  <a:pt x="672" y="1770"/>
                </a:lnTo>
                <a:lnTo>
                  <a:pt x="684" y="1776"/>
                </a:lnTo>
                <a:lnTo>
                  <a:pt x="684" y="1788"/>
                </a:lnTo>
                <a:lnTo>
                  <a:pt x="672" y="1788"/>
                </a:lnTo>
                <a:lnTo>
                  <a:pt x="666" y="1800"/>
                </a:lnTo>
                <a:lnTo>
                  <a:pt x="654" y="1800"/>
                </a:lnTo>
                <a:lnTo>
                  <a:pt x="642" y="1800"/>
                </a:lnTo>
                <a:lnTo>
                  <a:pt x="630" y="1806"/>
                </a:lnTo>
                <a:lnTo>
                  <a:pt x="630" y="1818"/>
                </a:lnTo>
                <a:lnTo>
                  <a:pt x="618" y="1818"/>
                </a:lnTo>
                <a:lnTo>
                  <a:pt x="606" y="1818"/>
                </a:lnTo>
                <a:lnTo>
                  <a:pt x="618" y="1824"/>
                </a:lnTo>
                <a:lnTo>
                  <a:pt x="606" y="1824"/>
                </a:lnTo>
                <a:lnTo>
                  <a:pt x="594" y="1818"/>
                </a:lnTo>
                <a:lnTo>
                  <a:pt x="588" y="1830"/>
                </a:lnTo>
                <a:lnTo>
                  <a:pt x="576" y="1830"/>
                </a:lnTo>
                <a:lnTo>
                  <a:pt x="570" y="1818"/>
                </a:lnTo>
                <a:lnTo>
                  <a:pt x="570" y="1830"/>
                </a:lnTo>
                <a:lnTo>
                  <a:pt x="558" y="1836"/>
                </a:lnTo>
                <a:lnTo>
                  <a:pt x="546" y="1836"/>
                </a:lnTo>
                <a:lnTo>
                  <a:pt x="534" y="1836"/>
                </a:lnTo>
                <a:lnTo>
                  <a:pt x="522" y="1836"/>
                </a:lnTo>
                <a:lnTo>
                  <a:pt x="510" y="1836"/>
                </a:lnTo>
                <a:lnTo>
                  <a:pt x="504" y="1824"/>
                </a:lnTo>
                <a:lnTo>
                  <a:pt x="498" y="1812"/>
                </a:lnTo>
                <a:lnTo>
                  <a:pt x="486" y="1812"/>
                </a:lnTo>
                <a:lnTo>
                  <a:pt x="498" y="1812"/>
                </a:lnTo>
                <a:lnTo>
                  <a:pt x="486" y="1812"/>
                </a:lnTo>
                <a:lnTo>
                  <a:pt x="474" y="1812"/>
                </a:lnTo>
                <a:lnTo>
                  <a:pt x="462" y="1812"/>
                </a:lnTo>
                <a:lnTo>
                  <a:pt x="474" y="1812"/>
                </a:lnTo>
                <a:lnTo>
                  <a:pt x="462" y="1812"/>
                </a:lnTo>
                <a:lnTo>
                  <a:pt x="450" y="1806"/>
                </a:lnTo>
                <a:lnTo>
                  <a:pt x="456" y="1818"/>
                </a:lnTo>
                <a:lnTo>
                  <a:pt x="438" y="1824"/>
                </a:lnTo>
                <a:lnTo>
                  <a:pt x="426" y="1824"/>
                </a:lnTo>
                <a:lnTo>
                  <a:pt x="414" y="1824"/>
                </a:lnTo>
                <a:lnTo>
                  <a:pt x="420" y="1812"/>
                </a:lnTo>
                <a:lnTo>
                  <a:pt x="432" y="1818"/>
                </a:lnTo>
                <a:lnTo>
                  <a:pt x="444" y="1818"/>
                </a:lnTo>
                <a:lnTo>
                  <a:pt x="432" y="1812"/>
                </a:lnTo>
                <a:lnTo>
                  <a:pt x="420" y="1812"/>
                </a:lnTo>
                <a:lnTo>
                  <a:pt x="408" y="1812"/>
                </a:lnTo>
                <a:lnTo>
                  <a:pt x="396" y="1806"/>
                </a:lnTo>
                <a:lnTo>
                  <a:pt x="402" y="1818"/>
                </a:lnTo>
                <a:lnTo>
                  <a:pt x="408" y="1830"/>
                </a:lnTo>
                <a:lnTo>
                  <a:pt x="396" y="1824"/>
                </a:lnTo>
                <a:lnTo>
                  <a:pt x="390" y="1812"/>
                </a:lnTo>
                <a:lnTo>
                  <a:pt x="384" y="1800"/>
                </a:lnTo>
                <a:lnTo>
                  <a:pt x="396" y="1800"/>
                </a:lnTo>
                <a:lnTo>
                  <a:pt x="408" y="1794"/>
                </a:lnTo>
                <a:lnTo>
                  <a:pt x="408" y="1782"/>
                </a:lnTo>
                <a:lnTo>
                  <a:pt x="408" y="1770"/>
                </a:lnTo>
                <a:lnTo>
                  <a:pt x="402" y="1782"/>
                </a:lnTo>
                <a:lnTo>
                  <a:pt x="390" y="1782"/>
                </a:lnTo>
                <a:lnTo>
                  <a:pt x="396" y="1794"/>
                </a:lnTo>
                <a:lnTo>
                  <a:pt x="384" y="1788"/>
                </a:lnTo>
                <a:lnTo>
                  <a:pt x="384" y="1776"/>
                </a:lnTo>
                <a:lnTo>
                  <a:pt x="378" y="1764"/>
                </a:lnTo>
                <a:lnTo>
                  <a:pt x="366" y="1758"/>
                </a:lnTo>
                <a:lnTo>
                  <a:pt x="354" y="1752"/>
                </a:lnTo>
                <a:lnTo>
                  <a:pt x="342" y="1752"/>
                </a:lnTo>
                <a:lnTo>
                  <a:pt x="330" y="1746"/>
                </a:lnTo>
                <a:lnTo>
                  <a:pt x="336" y="1758"/>
                </a:lnTo>
                <a:lnTo>
                  <a:pt x="324" y="1758"/>
                </a:lnTo>
                <a:lnTo>
                  <a:pt x="312" y="1758"/>
                </a:lnTo>
                <a:lnTo>
                  <a:pt x="312" y="1770"/>
                </a:lnTo>
                <a:lnTo>
                  <a:pt x="300" y="1764"/>
                </a:lnTo>
                <a:lnTo>
                  <a:pt x="288" y="1770"/>
                </a:lnTo>
                <a:lnTo>
                  <a:pt x="276" y="1758"/>
                </a:lnTo>
                <a:lnTo>
                  <a:pt x="270" y="1746"/>
                </a:lnTo>
                <a:lnTo>
                  <a:pt x="276" y="1734"/>
                </a:lnTo>
                <a:lnTo>
                  <a:pt x="264" y="1722"/>
                </a:lnTo>
                <a:lnTo>
                  <a:pt x="252" y="1716"/>
                </a:lnTo>
                <a:lnTo>
                  <a:pt x="240" y="1710"/>
                </a:lnTo>
                <a:lnTo>
                  <a:pt x="228" y="1704"/>
                </a:lnTo>
                <a:lnTo>
                  <a:pt x="216" y="1704"/>
                </a:lnTo>
                <a:lnTo>
                  <a:pt x="204" y="1704"/>
                </a:lnTo>
                <a:lnTo>
                  <a:pt x="204" y="1716"/>
                </a:lnTo>
                <a:lnTo>
                  <a:pt x="204" y="1728"/>
                </a:lnTo>
                <a:lnTo>
                  <a:pt x="192" y="1734"/>
                </a:lnTo>
                <a:lnTo>
                  <a:pt x="180" y="1734"/>
                </a:lnTo>
                <a:lnTo>
                  <a:pt x="168" y="1740"/>
                </a:lnTo>
                <a:lnTo>
                  <a:pt x="156" y="1740"/>
                </a:lnTo>
                <a:lnTo>
                  <a:pt x="144" y="1734"/>
                </a:lnTo>
                <a:lnTo>
                  <a:pt x="132" y="1734"/>
                </a:lnTo>
                <a:lnTo>
                  <a:pt x="120" y="1734"/>
                </a:lnTo>
                <a:lnTo>
                  <a:pt x="114" y="1722"/>
                </a:lnTo>
                <a:lnTo>
                  <a:pt x="114" y="1710"/>
                </a:lnTo>
                <a:lnTo>
                  <a:pt x="108" y="1722"/>
                </a:lnTo>
                <a:lnTo>
                  <a:pt x="96" y="1728"/>
                </a:lnTo>
                <a:lnTo>
                  <a:pt x="84" y="1734"/>
                </a:lnTo>
                <a:lnTo>
                  <a:pt x="72" y="1728"/>
                </a:lnTo>
                <a:lnTo>
                  <a:pt x="60" y="1734"/>
                </a:lnTo>
                <a:lnTo>
                  <a:pt x="54" y="1722"/>
                </a:lnTo>
                <a:lnTo>
                  <a:pt x="48" y="1710"/>
                </a:lnTo>
                <a:lnTo>
                  <a:pt x="60" y="1704"/>
                </a:lnTo>
                <a:lnTo>
                  <a:pt x="66" y="1692"/>
                </a:lnTo>
                <a:lnTo>
                  <a:pt x="78" y="1686"/>
                </a:lnTo>
                <a:lnTo>
                  <a:pt x="78" y="1674"/>
                </a:lnTo>
                <a:lnTo>
                  <a:pt x="90" y="1662"/>
                </a:lnTo>
                <a:lnTo>
                  <a:pt x="96" y="1650"/>
                </a:lnTo>
                <a:lnTo>
                  <a:pt x="84" y="1662"/>
                </a:lnTo>
                <a:lnTo>
                  <a:pt x="72" y="1668"/>
                </a:lnTo>
                <a:lnTo>
                  <a:pt x="72" y="1680"/>
                </a:lnTo>
                <a:lnTo>
                  <a:pt x="66" y="1692"/>
                </a:lnTo>
                <a:lnTo>
                  <a:pt x="60" y="1680"/>
                </a:lnTo>
                <a:lnTo>
                  <a:pt x="54" y="1692"/>
                </a:lnTo>
                <a:lnTo>
                  <a:pt x="42" y="1686"/>
                </a:lnTo>
                <a:lnTo>
                  <a:pt x="42" y="1698"/>
                </a:lnTo>
                <a:lnTo>
                  <a:pt x="36" y="1686"/>
                </a:lnTo>
                <a:lnTo>
                  <a:pt x="42" y="1674"/>
                </a:lnTo>
                <a:lnTo>
                  <a:pt x="48" y="1662"/>
                </a:lnTo>
                <a:lnTo>
                  <a:pt x="60" y="1662"/>
                </a:lnTo>
                <a:lnTo>
                  <a:pt x="72" y="1656"/>
                </a:lnTo>
                <a:lnTo>
                  <a:pt x="60" y="1656"/>
                </a:lnTo>
                <a:lnTo>
                  <a:pt x="48" y="1656"/>
                </a:lnTo>
                <a:lnTo>
                  <a:pt x="54" y="1644"/>
                </a:lnTo>
                <a:lnTo>
                  <a:pt x="54" y="1632"/>
                </a:lnTo>
                <a:lnTo>
                  <a:pt x="48" y="1644"/>
                </a:lnTo>
                <a:lnTo>
                  <a:pt x="42" y="1656"/>
                </a:lnTo>
                <a:lnTo>
                  <a:pt x="30" y="1662"/>
                </a:lnTo>
                <a:lnTo>
                  <a:pt x="18" y="1674"/>
                </a:lnTo>
                <a:lnTo>
                  <a:pt x="12" y="1662"/>
                </a:lnTo>
                <a:lnTo>
                  <a:pt x="6" y="1650"/>
                </a:lnTo>
                <a:lnTo>
                  <a:pt x="6" y="1638"/>
                </a:lnTo>
                <a:lnTo>
                  <a:pt x="0" y="1626"/>
                </a:lnTo>
                <a:lnTo>
                  <a:pt x="12" y="1620"/>
                </a:lnTo>
                <a:lnTo>
                  <a:pt x="24" y="1614"/>
                </a:lnTo>
                <a:lnTo>
                  <a:pt x="36" y="1614"/>
                </a:lnTo>
                <a:lnTo>
                  <a:pt x="48" y="1608"/>
                </a:lnTo>
                <a:lnTo>
                  <a:pt x="60" y="1602"/>
                </a:lnTo>
                <a:lnTo>
                  <a:pt x="72" y="1596"/>
                </a:lnTo>
                <a:lnTo>
                  <a:pt x="84" y="1602"/>
                </a:lnTo>
                <a:lnTo>
                  <a:pt x="90" y="1590"/>
                </a:lnTo>
                <a:lnTo>
                  <a:pt x="102" y="1590"/>
                </a:lnTo>
                <a:lnTo>
                  <a:pt x="114" y="1584"/>
                </a:lnTo>
                <a:lnTo>
                  <a:pt x="102" y="1584"/>
                </a:lnTo>
                <a:lnTo>
                  <a:pt x="90" y="1584"/>
                </a:lnTo>
                <a:lnTo>
                  <a:pt x="78" y="1578"/>
                </a:lnTo>
                <a:lnTo>
                  <a:pt x="66" y="1590"/>
                </a:lnTo>
                <a:lnTo>
                  <a:pt x="60" y="1578"/>
                </a:lnTo>
                <a:lnTo>
                  <a:pt x="72" y="1572"/>
                </a:lnTo>
                <a:lnTo>
                  <a:pt x="84" y="1566"/>
                </a:lnTo>
                <a:lnTo>
                  <a:pt x="96" y="1560"/>
                </a:lnTo>
                <a:lnTo>
                  <a:pt x="108" y="1554"/>
                </a:lnTo>
                <a:lnTo>
                  <a:pt x="96" y="1554"/>
                </a:lnTo>
                <a:lnTo>
                  <a:pt x="84" y="1560"/>
                </a:lnTo>
                <a:lnTo>
                  <a:pt x="66" y="1566"/>
                </a:lnTo>
                <a:lnTo>
                  <a:pt x="60" y="1554"/>
                </a:lnTo>
                <a:lnTo>
                  <a:pt x="66" y="1542"/>
                </a:lnTo>
                <a:lnTo>
                  <a:pt x="78" y="1542"/>
                </a:lnTo>
                <a:lnTo>
                  <a:pt x="90" y="1536"/>
                </a:lnTo>
                <a:lnTo>
                  <a:pt x="102" y="1536"/>
                </a:lnTo>
                <a:lnTo>
                  <a:pt x="114" y="1536"/>
                </a:lnTo>
                <a:lnTo>
                  <a:pt x="102" y="1530"/>
                </a:lnTo>
                <a:lnTo>
                  <a:pt x="90" y="1536"/>
                </a:lnTo>
                <a:lnTo>
                  <a:pt x="96" y="1524"/>
                </a:lnTo>
                <a:lnTo>
                  <a:pt x="108" y="1518"/>
                </a:lnTo>
                <a:lnTo>
                  <a:pt x="96" y="1524"/>
                </a:lnTo>
                <a:lnTo>
                  <a:pt x="84" y="1530"/>
                </a:lnTo>
                <a:lnTo>
                  <a:pt x="72" y="1536"/>
                </a:lnTo>
                <a:lnTo>
                  <a:pt x="60" y="1542"/>
                </a:lnTo>
                <a:lnTo>
                  <a:pt x="48" y="1548"/>
                </a:lnTo>
                <a:lnTo>
                  <a:pt x="42" y="1536"/>
                </a:lnTo>
                <a:lnTo>
                  <a:pt x="48" y="1524"/>
                </a:lnTo>
                <a:lnTo>
                  <a:pt x="48" y="1512"/>
                </a:lnTo>
                <a:lnTo>
                  <a:pt x="54" y="1500"/>
                </a:lnTo>
                <a:lnTo>
                  <a:pt x="60" y="1488"/>
                </a:lnTo>
                <a:lnTo>
                  <a:pt x="72" y="1488"/>
                </a:lnTo>
                <a:lnTo>
                  <a:pt x="84" y="1494"/>
                </a:lnTo>
                <a:lnTo>
                  <a:pt x="72" y="1494"/>
                </a:lnTo>
                <a:lnTo>
                  <a:pt x="60" y="1488"/>
                </a:lnTo>
                <a:lnTo>
                  <a:pt x="60" y="1476"/>
                </a:lnTo>
                <a:lnTo>
                  <a:pt x="66" y="1464"/>
                </a:lnTo>
                <a:lnTo>
                  <a:pt x="72" y="1452"/>
                </a:lnTo>
                <a:lnTo>
                  <a:pt x="84" y="1458"/>
                </a:lnTo>
                <a:lnTo>
                  <a:pt x="96" y="1464"/>
                </a:lnTo>
                <a:lnTo>
                  <a:pt x="84" y="1470"/>
                </a:lnTo>
                <a:lnTo>
                  <a:pt x="96" y="1470"/>
                </a:lnTo>
                <a:lnTo>
                  <a:pt x="108" y="1470"/>
                </a:lnTo>
                <a:lnTo>
                  <a:pt x="108" y="1482"/>
                </a:lnTo>
                <a:lnTo>
                  <a:pt x="102" y="1494"/>
                </a:lnTo>
                <a:lnTo>
                  <a:pt x="90" y="1494"/>
                </a:lnTo>
                <a:lnTo>
                  <a:pt x="102" y="1494"/>
                </a:lnTo>
                <a:lnTo>
                  <a:pt x="114" y="1494"/>
                </a:lnTo>
                <a:lnTo>
                  <a:pt x="114" y="1482"/>
                </a:lnTo>
                <a:lnTo>
                  <a:pt x="126" y="1482"/>
                </a:lnTo>
                <a:lnTo>
                  <a:pt x="132" y="1494"/>
                </a:lnTo>
                <a:lnTo>
                  <a:pt x="126" y="1506"/>
                </a:lnTo>
                <a:lnTo>
                  <a:pt x="120" y="1518"/>
                </a:lnTo>
                <a:lnTo>
                  <a:pt x="126" y="1506"/>
                </a:lnTo>
                <a:lnTo>
                  <a:pt x="138" y="1506"/>
                </a:lnTo>
                <a:lnTo>
                  <a:pt x="138" y="1494"/>
                </a:lnTo>
                <a:lnTo>
                  <a:pt x="132" y="1482"/>
                </a:lnTo>
                <a:lnTo>
                  <a:pt x="120" y="1476"/>
                </a:lnTo>
                <a:lnTo>
                  <a:pt x="108" y="1464"/>
                </a:lnTo>
                <a:lnTo>
                  <a:pt x="120" y="1458"/>
                </a:lnTo>
                <a:lnTo>
                  <a:pt x="132" y="1452"/>
                </a:lnTo>
                <a:lnTo>
                  <a:pt x="144" y="1464"/>
                </a:lnTo>
                <a:lnTo>
                  <a:pt x="138" y="1452"/>
                </a:lnTo>
                <a:lnTo>
                  <a:pt x="138" y="1440"/>
                </a:lnTo>
                <a:lnTo>
                  <a:pt x="132" y="1452"/>
                </a:lnTo>
                <a:lnTo>
                  <a:pt x="120" y="1452"/>
                </a:lnTo>
                <a:lnTo>
                  <a:pt x="108" y="1452"/>
                </a:lnTo>
                <a:lnTo>
                  <a:pt x="108" y="1440"/>
                </a:lnTo>
                <a:lnTo>
                  <a:pt x="96" y="1434"/>
                </a:lnTo>
                <a:lnTo>
                  <a:pt x="102" y="1422"/>
                </a:lnTo>
                <a:lnTo>
                  <a:pt x="96" y="1410"/>
                </a:lnTo>
                <a:lnTo>
                  <a:pt x="108" y="1404"/>
                </a:lnTo>
                <a:lnTo>
                  <a:pt x="120" y="1410"/>
                </a:lnTo>
                <a:lnTo>
                  <a:pt x="126" y="1422"/>
                </a:lnTo>
                <a:lnTo>
                  <a:pt x="120" y="1410"/>
                </a:lnTo>
                <a:lnTo>
                  <a:pt x="108" y="1398"/>
                </a:lnTo>
                <a:lnTo>
                  <a:pt x="114" y="1386"/>
                </a:lnTo>
                <a:lnTo>
                  <a:pt x="126" y="1392"/>
                </a:lnTo>
                <a:lnTo>
                  <a:pt x="132" y="1404"/>
                </a:lnTo>
                <a:lnTo>
                  <a:pt x="144" y="1398"/>
                </a:lnTo>
                <a:lnTo>
                  <a:pt x="132" y="1398"/>
                </a:lnTo>
                <a:lnTo>
                  <a:pt x="120" y="1386"/>
                </a:lnTo>
                <a:lnTo>
                  <a:pt x="120" y="1374"/>
                </a:lnTo>
                <a:lnTo>
                  <a:pt x="132" y="1374"/>
                </a:lnTo>
                <a:lnTo>
                  <a:pt x="144" y="1374"/>
                </a:lnTo>
                <a:lnTo>
                  <a:pt x="156" y="1380"/>
                </a:lnTo>
                <a:lnTo>
                  <a:pt x="168" y="1380"/>
                </a:lnTo>
                <a:lnTo>
                  <a:pt x="156" y="1380"/>
                </a:lnTo>
                <a:lnTo>
                  <a:pt x="144" y="1374"/>
                </a:lnTo>
                <a:lnTo>
                  <a:pt x="132" y="1368"/>
                </a:lnTo>
                <a:lnTo>
                  <a:pt x="132" y="1356"/>
                </a:lnTo>
                <a:lnTo>
                  <a:pt x="144" y="1350"/>
                </a:lnTo>
                <a:lnTo>
                  <a:pt x="144" y="1338"/>
                </a:lnTo>
                <a:lnTo>
                  <a:pt x="156" y="1332"/>
                </a:lnTo>
                <a:lnTo>
                  <a:pt x="162" y="1320"/>
                </a:lnTo>
                <a:lnTo>
                  <a:pt x="174" y="1332"/>
                </a:lnTo>
                <a:lnTo>
                  <a:pt x="174" y="1344"/>
                </a:lnTo>
                <a:lnTo>
                  <a:pt x="186" y="1356"/>
                </a:lnTo>
                <a:lnTo>
                  <a:pt x="180" y="1344"/>
                </a:lnTo>
                <a:lnTo>
                  <a:pt x="180" y="1332"/>
                </a:lnTo>
                <a:lnTo>
                  <a:pt x="174" y="1320"/>
                </a:lnTo>
                <a:lnTo>
                  <a:pt x="174" y="1308"/>
                </a:lnTo>
                <a:lnTo>
                  <a:pt x="186" y="1302"/>
                </a:lnTo>
                <a:lnTo>
                  <a:pt x="198" y="1296"/>
                </a:lnTo>
                <a:lnTo>
                  <a:pt x="210" y="1302"/>
                </a:lnTo>
                <a:lnTo>
                  <a:pt x="198" y="1314"/>
                </a:lnTo>
                <a:lnTo>
                  <a:pt x="198" y="1326"/>
                </a:lnTo>
                <a:lnTo>
                  <a:pt x="210" y="1326"/>
                </a:lnTo>
                <a:lnTo>
                  <a:pt x="204" y="1314"/>
                </a:lnTo>
                <a:lnTo>
                  <a:pt x="210" y="1302"/>
                </a:lnTo>
                <a:lnTo>
                  <a:pt x="198" y="1290"/>
                </a:lnTo>
                <a:lnTo>
                  <a:pt x="210" y="1284"/>
                </a:lnTo>
                <a:lnTo>
                  <a:pt x="222" y="1284"/>
                </a:lnTo>
                <a:lnTo>
                  <a:pt x="222" y="1296"/>
                </a:lnTo>
                <a:lnTo>
                  <a:pt x="222" y="1284"/>
                </a:lnTo>
                <a:lnTo>
                  <a:pt x="210" y="1278"/>
                </a:lnTo>
                <a:lnTo>
                  <a:pt x="216" y="1266"/>
                </a:lnTo>
                <a:lnTo>
                  <a:pt x="228" y="1266"/>
                </a:lnTo>
                <a:lnTo>
                  <a:pt x="228" y="1254"/>
                </a:lnTo>
                <a:lnTo>
                  <a:pt x="240" y="1248"/>
                </a:lnTo>
                <a:lnTo>
                  <a:pt x="246" y="1236"/>
                </a:lnTo>
                <a:lnTo>
                  <a:pt x="258" y="1236"/>
                </a:lnTo>
                <a:lnTo>
                  <a:pt x="270" y="1242"/>
                </a:lnTo>
                <a:lnTo>
                  <a:pt x="276" y="1254"/>
                </a:lnTo>
                <a:lnTo>
                  <a:pt x="282" y="1266"/>
                </a:lnTo>
                <a:lnTo>
                  <a:pt x="282" y="1254"/>
                </a:lnTo>
                <a:lnTo>
                  <a:pt x="276" y="1242"/>
                </a:lnTo>
                <a:lnTo>
                  <a:pt x="264" y="1242"/>
                </a:lnTo>
                <a:lnTo>
                  <a:pt x="264" y="1230"/>
                </a:lnTo>
                <a:lnTo>
                  <a:pt x="264" y="1218"/>
                </a:lnTo>
                <a:lnTo>
                  <a:pt x="264" y="1206"/>
                </a:lnTo>
                <a:lnTo>
                  <a:pt x="270" y="1194"/>
                </a:lnTo>
                <a:lnTo>
                  <a:pt x="276" y="1182"/>
                </a:lnTo>
                <a:lnTo>
                  <a:pt x="288" y="1176"/>
                </a:lnTo>
                <a:lnTo>
                  <a:pt x="300" y="1164"/>
                </a:lnTo>
                <a:lnTo>
                  <a:pt x="300" y="1176"/>
                </a:lnTo>
                <a:lnTo>
                  <a:pt x="306" y="1188"/>
                </a:lnTo>
                <a:lnTo>
                  <a:pt x="312" y="1200"/>
                </a:lnTo>
                <a:lnTo>
                  <a:pt x="312" y="1212"/>
                </a:lnTo>
                <a:lnTo>
                  <a:pt x="312" y="1200"/>
                </a:lnTo>
                <a:lnTo>
                  <a:pt x="312" y="1188"/>
                </a:lnTo>
                <a:lnTo>
                  <a:pt x="306" y="1176"/>
                </a:lnTo>
                <a:lnTo>
                  <a:pt x="300" y="1164"/>
                </a:lnTo>
                <a:lnTo>
                  <a:pt x="312" y="1158"/>
                </a:lnTo>
                <a:lnTo>
                  <a:pt x="318" y="1146"/>
                </a:lnTo>
                <a:lnTo>
                  <a:pt x="306" y="1140"/>
                </a:lnTo>
                <a:lnTo>
                  <a:pt x="318" y="1134"/>
                </a:lnTo>
                <a:lnTo>
                  <a:pt x="324" y="1122"/>
                </a:lnTo>
                <a:lnTo>
                  <a:pt x="336" y="1116"/>
                </a:lnTo>
                <a:lnTo>
                  <a:pt x="342" y="1104"/>
                </a:lnTo>
                <a:lnTo>
                  <a:pt x="348" y="1092"/>
                </a:lnTo>
                <a:lnTo>
                  <a:pt x="360" y="1086"/>
                </a:lnTo>
                <a:lnTo>
                  <a:pt x="360" y="1074"/>
                </a:lnTo>
                <a:lnTo>
                  <a:pt x="372" y="1062"/>
                </a:lnTo>
                <a:lnTo>
                  <a:pt x="384" y="1062"/>
                </a:lnTo>
                <a:lnTo>
                  <a:pt x="396" y="1056"/>
                </a:lnTo>
                <a:lnTo>
                  <a:pt x="408" y="1056"/>
                </a:lnTo>
                <a:lnTo>
                  <a:pt x="414" y="1044"/>
                </a:lnTo>
                <a:lnTo>
                  <a:pt x="426" y="1050"/>
                </a:lnTo>
                <a:lnTo>
                  <a:pt x="438" y="1056"/>
                </a:lnTo>
                <a:lnTo>
                  <a:pt x="444" y="1068"/>
                </a:lnTo>
                <a:lnTo>
                  <a:pt x="438" y="1056"/>
                </a:lnTo>
                <a:lnTo>
                  <a:pt x="450" y="1050"/>
                </a:lnTo>
                <a:lnTo>
                  <a:pt x="462" y="1050"/>
                </a:lnTo>
                <a:lnTo>
                  <a:pt x="468" y="1038"/>
                </a:lnTo>
                <a:lnTo>
                  <a:pt x="474" y="1026"/>
                </a:lnTo>
                <a:lnTo>
                  <a:pt x="486" y="1020"/>
                </a:lnTo>
                <a:lnTo>
                  <a:pt x="498" y="1014"/>
                </a:lnTo>
                <a:lnTo>
                  <a:pt x="504" y="1002"/>
                </a:lnTo>
                <a:lnTo>
                  <a:pt x="516" y="996"/>
                </a:lnTo>
                <a:lnTo>
                  <a:pt x="522" y="984"/>
                </a:lnTo>
                <a:lnTo>
                  <a:pt x="534" y="972"/>
                </a:lnTo>
                <a:lnTo>
                  <a:pt x="546" y="966"/>
                </a:lnTo>
                <a:lnTo>
                  <a:pt x="558" y="960"/>
                </a:lnTo>
                <a:lnTo>
                  <a:pt x="570" y="954"/>
                </a:lnTo>
                <a:lnTo>
                  <a:pt x="576" y="942"/>
                </a:lnTo>
                <a:lnTo>
                  <a:pt x="588" y="942"/>
                </a:lnTo>
                <a:lnTo>
                  <a:pt x="600" y="936"/>
                </a:lnTo>
                <a:lnTo>
                  <a:pt x="612" y="936"/>
                </a:lnTo>
                <a:lnTo>
                  <a:pt x="618" y="924"/>
                </a:lnTo>
                <a:lnTo>
                  <a:pt x="624" y="936"/>
                </a:lnTo>
                <a:lnTo>
                  <a:pt x="624" y="924"/>
                </a:lnTo>
                <a:lnTo>
                  <a:pt x="636" y="918"/>
                </a:lnTo>
                <a:lnTo>
                  <a:pt x="648" y="912"/>
                </a:lnTo>
                <a:lnTo>
                  <a:pt x="654" y="900"/>
                </a:lnTo>
                <a:lnTo>
                  <a:pt x="666" y="900"/>
                </a:lnTo>
                <a:lnTo>
                  <a:pt x="672" y="912"/>
                </a:lnTo>
                <a:lnTo>
                  <a:pt x="666" y="900"/>
                </a:lnTo>
                <a:lnTo>
                  <a:pt x="654" y="894"/>
                </a:lnTo>
                <a:lnTo>
                  <a:pt x="660" y="882"/>
                </a:lnTo>
                <a:lnTo>
                  <a:pt x="672" y="870"/>
                </a:lnTo>
                <a:lnTo>
                  <a:pt x="684" y="864"/>
                </a:lnTo>
                <a:lnTo>
                  <a:pt x="702" y="852"/>
                </a:lnTo>
                <a:lnTo>
                  <a:pt x="714" y="846"/>
                </a:lnTo>
                <a:lnTo>
                  <a:pt x="714" y="834"/>
                </a:lnTo>
                <a:lnTo>
                  <a:pt x="726" y="828"/>
                </a:lnTo>
                <a:lnTo>
                  <a:pt x="732" y="816"/>
                </a:lnTo>
                <a:lnTo>
                  <a:pt x="744" y="810"/>
                </a:lnTo>
                <a:lnTo>
                  <a:pt x="756" y="804"/>
                </a:lnTo>
                <a:lnTo>
                  <a:pt x="762" y="792"/>
                </a:lnTo>
                <a:lnTo>
                  <a:pt x="750" y="798"/>
                </a:lnTo>
                <a:lnTo>
                  <a:pt x="744" y="810"/>
                </a:lnTo>
                <a:lnTo>
                  <a:pt x="750" y="798"/>
                </a:lnTo>
                <a:lnTo>
                  <a:pt x="756" y="786"/>
                </a:lnTo>
                <a:lnTo>
                  <a:pt x="768" y="780"/>
                </a:lnTo>
                <a:lnTo>
                  <a:pt x="780" y="786"/>
                </a:lnTo>
                <a:lnTo>
                  <a:pt x="768" y="780"/>
                </a:lnTo>
                <a:lnTo>
                  <a:pt x="780" y="780"/>
                </a:lnTo>
                <a:lnTo>
                  <a:pt x="792" y="774"/>
                </a:lnTo>
                <a:lnTo>
                  <a:pt x="780" y="774"/>
                </a:lnTo>
                <a:lnTo>
                  <a:pt x="786" y="762"/>
                </a:lnTo>
                <a:lnTo>
                  <a:pt x="798" y="756"/>
                </a:lnTo>
                <a:lnTo>
                  <a:pt x="810" y="750"/>
                </a:lnTo>
                <a:lnTo>
                  <a:pt x="822" y="750"/>
                </a:lnTo>
                <a:lnTo>
                  <a:pt x="834" y="744"/>
                </a:lnTo>
                <a:lnTo>
                  <a:pt x="846" y="732"/>
                </a:lnTo>
                <a:lnTo>
                  <a:pt x="858" y="726"/>
                </a:lnTo>
                <a:lnTo>
                  <a:pt x="870" y="714"/>
                </a:lnTo>
                <a:lnTo>
                  <a:pt x="876" y="702"/>
                </a:lnTo>
                <a:lnTo>
                  <a:pt x="888" y="696"/>
                </a:lnTo>
                <a:lnTo>
                  <a:pt x="894" y="684"/>
                </a:lnTo>
                <a:lnTo>
                  <a:pt x="900" y="666"/>
                </a:lnTo>
                <a:lnTo>
                  <a:pt x="912" y="660"/>
                </a:lnTo>
                <a:lnTo>
                  <a:pt x="918" y="648"/>
                </a:lnTo>
                <a:lnTo>
                  <a:pt x="930" y="642"/>
                </a:lnTo>
                <a:lnTo>
                  <a:pt x="936" y="630"/>
                </a:lnTo>
                <a:lnTo>
                  <a:pt x="942" y="618"/>
                </a:lnTo>
                <a:lnTo>
                  <a:pt x="948" y="606"/>
                </a:lnTo>
                <a:lnTo>
                  <a:pt x="954" y="594"/>
                </a:lnTo>
                <a:lnTo>
                  <a:pt x="960" y="582"/>
                </a:lnTo>
                <a:lnTo>
                  <a:pt x="960" y="570"/>
                </a:lnTo>
                <a:lnTo>
                  <a:pt x="966" y="558"/>
                </a:lnTo>
                <a:lnTo>
                  <a:pt x="972" y="546"/>
                </a:lnTo>
                <a:lnTo>
                  <a:pt x="978" y="534"/>
                </a:lnTo>
                <a:lnTo>
                  <a:pt x="984" y="522"/>
                </a:lnTo>
                <a:lnTo>
                  <a:pt x="984" y="510"/>
                </a:lnTo>
                <a:lnTo>
                  <a:pt x="984" y="498"/>
                </a:lnTo>
                <a:lnTo>
                  <a:pt x="984" y="486"/>
                </a:lnTo>
                <a:lnTo>
                  <a:pt x="990" y="474"/>
                </a:lnTo>
                <a:lnTo>
                  <a:pt x="996" y="462"/>
                </a:lnTo>
                <a:lnTo>
                  <a:pt x="1002" y="450"/>
                </a:lnTo>
                <a:lnTo>
                  <a:pt x="1002" y="438"/>
                </a:lnTo>
                <a:lnTo>
                  <a:pt x="1002" y="426"/>
                </a:lnTo>
                <a:lnTo>
                  <a:pt x="1008" y="414"/>
                </a:lnTo>
                <a:lnTo>
                  <a:pt x="1014" y="402"/>
                </a:lnTo>
                <a:lnTo>
                  <a:pt x="1014" y="390"/>
                </a:lnTo>
                <a:lnTo>
                  <a:pt x="1014" y="402"/>
                </a:lnTo>
                <a:lnTo>
                  <a:pt x="1014" y="390"/>
                </a:lnTo>
                <a:lnTo>
                  <a:pt x="1014" y="378"/>
                </a:lnTo>
                <a:lnTo>
                  <a:pt x="1020" y="366"/>
                </a:lnTo>
                <a:lnTo>
                  <a:pt x="1032" y="372"/>
                </a:lnTo>
                <a:lnTo>
                  <a:pt x="1044" y="366"/>
                </a:lnTo>
                <a:lnTo>
                  <a:pt x="1056" y="366"/>
                </a:lnTo>
                <a:lnTo>
                  <a:pt x="1044" y="366"/>
                </a:lnTo>
                <a:lnTo>
                  <a:pt x="1056" y="366"/>
                </a:lnTo>
                <a:lnTo>
                  <a:pt x="1068" y="366"/>
                </a:lnTo>
                <a:lnTo>
                  <a:pt x="1074" y="354"/>
                </a:lnTo>
                <a:lnTo>
                  <a:pt x="1086" y="348"/>
                </a:lnTo>
                <a:lnTo>
                  <a:pt x="1098" y="336"/>
                </a:lnTo>
                <a:lnTo>
                  <a:pt x="1104" y="324"/>
                </a:lnTo>
                <a:lnTo>
                  <a:pt x="1116" y="312"/>
                </a:lnTo>
                <a:lnTo>
                  <a:pt x="1116" y="300"/>
                </a:lnTo>
                <a:lnTo>
                  <a:pt x="1122" y="288"/>
                </a:lnTo>
                <a:lnTo>
                  <a:pt x="1134" y="276"/>
                </a:lnTo>
                <a:lnTo>
                  <a:pt x="1140" y="264"/>
                </a:lnTo>
                <a:lnTo>
                  <a:pt x="1146" y="252"/>
                </a:lnTo>
                <a:lnTo>
                  <a:pt x="1152" y="240"/>
                </a:lnTo>
                <a:lnTo>
                  <a:pt x="1152" y="228"/>
                </a:lnTo>
                <a:lnTo>
                  <a:pt x="1152" y="216"/>
                </a:lnTo>
                <a:lnTo>
                  <a:pt x="1152" y="204"/>
                </a:lnTo>
                <a:lnTo>
                  <a:pt x="1152" y="192"/>
                </a:lnTo>
                <a:lnTo>
                  <a:pt x="1152" y="180"/>
                </a:lnTo>
                <a:lnTo>
                  <a:pt x="1152" y="168"/>
                </a:lnTo>
                <a:lnTo>
                  <a:pt x="1158" y="156"/>
                </a:lnTo>
                <a:lnTo>
                  <a:pt x="1152" y="144"/>
                </a:lnTo>
                <a:lnTo>
                  <a:pt x="1152" y="132"/>
                </a:lnTo>
                <a:lnTo>
                  <a:pt x="1152" y="120"/>
                </a:lnTo>
                <a:lnTo>
                  <a:pt x="1158" y="108"/>
                </a:lnTo>
                <a:lnTo>
                  <a:pt x="1164" y="96"/>
                </a:lnTo>
                <a:lnTo>
                  <a:pt x="1176" y="90"/>
                </a:lnTo>
                <a:lnTo>
                  <a:pt x="1182" y="78"/>
                </a:lnTo>
                <a:lnTo>
                  <a:pt x="1194" y="72"/>
                </a:lnTo>
                <a:lnTo>
                  <a:pt x="1206" y="66"/>
                </a:lnTo>
                <a:lnTo>
                  <a:pt x="1212" y="54"/>
                </a:lnTo>
                <a:lnTo>
                  <a:pt x="1224" y="48"/>
                </a:lnTo>
                <a:lnTo>
                  <a:pt x="1230" y="36"/>
                </a:lnTo>
                <a:lnTo>
                  <a:pt x="1242" y="30"/>
                </a:lnTo>
                <a:lnTo>
                  <a:pt x="1254" y="30"/>
                </a:lnTo>
                <a:lnTo>
                  <a:pt x="1242" y="36"/>
                </a:lnTo>
                <a:lnTo>
                  <a:pt x="1254" y="36"/>
                </a:lnTo>
                <a:lnTo>
                  <a:pt x="1260" y="24"/>
                </a:lnTo>
                <a:lnTo>
                  <a:pt x="1272" y="24"/>
                </a:lnTo>
                <a:lnTo>
                  <a:pt x="1260" y="18"/>
                </a:lnTo>
                <a:lnTo>
                  <a:pt x="1266" y="6"/>
                </a:lnTo>
                <a:lnTo>
                  <a:pt x="1278" y="0"/>
                </a:lnTo>
                <a:lnTo>
                  <a:pt x="1290" y="0"/>
                </a:lnTo>
                <a:lnTo>
                  <a:pt x="1302" y="0"/>
                </a:lnTo>
                <a:lnTo>
                  <a:pt x="1314" y="0"/>
                </a:lnTo>
                <a:lnTo>
                  <a:pt x="1326" y="0"/>
                </a:lnTo>
                <a:lnTo>
                  <a:pt x="1338" y="6"/>
                </a:lnTo>
                <a:lnTo>
                  <a:pt x="1356" y="12"/>
                </a:lnTo>
                <a:lnTo>
                  <a:pt x="1344" y="12"/>
                </a:lnTo>
                <a:lnTo>
                  <a:pt x="1332" y="6"/>
                </a:lnTo>
                <a:lnTo>
                  <a:pt x="1320" y="6"/>
                </a:lnTo>
                <a:lnTo>
                  <a:pt x="1308" y="6"/>
                </a:lnTo>
                <a:lnTo>
                  <a:pt x="1296" y="6"/>
                </a:lnTo>
                <a:lnTo>
                  <a:pt x="1290" y="18"/>
                </a:lnTo>
                <a:lnTo>
                  <a:pt x="1284" y="30"/>
                </a:lnTo>
                <a:lnTo>
                  <a:pt x="1284" y="42"/>
                </a:lnTo>
                <a:lnTo>
                  <a:pt x="1272" y="48"/>
                </a:lnTo>
                <a:lnTo>
                  <a:pt x="1284" y="54"/>
                </a:lnTo>
                <a:lnTo>
                  <a:pt x="1284" y="66"/>
                </a:lnTo>
                <a:lnTo>
                  <a:pt x="1290" y="78"/>
                </a:lnTo>
                <a:lnTo>
                  <a:pt x="1302" y="84"/>
                </a:lnTo>
                <a:lnTo>
                  <a:pt x="1308" y="96"/>
                </a:lnTo>
                <a:lnTo>
                  <a:pt x="1320" y="96"/>
                </a:lnTo>
                <a:lnTo>
                  <a:pt x="1332" y="96"/>
                </a:lnTo>
                <a:lnTo>
                  <a:pt x="1344" y="96"/>
                </a:lnTo>
                <a:lnTo>
                  <a:pt x="1344" y="84"/>
                </a:lnTo>
                <a:lnTo>
                  <a:pt x="1356" y="84"/>
                </a:lnTo>
                <a:lnTo>
                  <a:pt x="1356" y="96"/>
                </a:lnTo>
                <a:lnTo>
                  <a:pt x="1356" y="108"/>
                </a:lnTo>
                <a:lnTo>
                  <a:pt x="1368" y="102"/>
                </a:lnTo>
                <a:lnTo>
                  <a:pt x="1368" y="114"/>
                </a:lnTo>
                <a:lnTo>
                  <a:pt x="1368" y="126"/>
                </a:lnTo>
                <a:lnTo>
                  <a:pt x="1368" y="138"/>
                </a:lnTo>
                <a:lnTo>
                  <a:pt x="1356" y="144"/>
                </a:lnTo>
                <a:lnTo>
                  <a:pt x="1356" y="156"/>
                </a:lnTo>
                <a:lnTo>
                  <a:pt x="1356" y="168"/>
                </a:lnTo>
                <a:lnTo>
                  <a:pt x="1362" y="180"/>
                </a:lnTo>
                <a:lnTo>
                  <a:pt x="1356" y="192"/>
                </a:lnTo>
                <a:lnTo>
                  <a:pt x="1362" y="204"/>
                </a:lnTo>
                <a:lnTo>
                  <a:pt x="1362" y="192"/>
                </a:lnTo>
                <a:lnTo>
                  <a:pt x="1368" y="204"/>
                </a:lnTo>
                <a:lnTo>
                  <a:pt x="1374" y="216"/>
                </a:lnTo>
                <a:lnTo>
                  <a:pt x="1374" y="228"/>
                </a:lnTo>
                <a:lnTo>
                  <a:pt x="1386" y="228"/>
                </a:lnTo>
                <a:lnTo>
                  <a:pt x="1386" y="240"/>
                </a:lnTo>
                <a:lnTo>
                  <a:pt x="1398" y="246"/>
                </a:lnTo>
                <a:lnTo>
                  <a:pt x="1404" y="234"/>
                </a:lnTo>
                <a:lnTo>
                  <a:pt x="1416" y="222"/>
                </a:lnTo>
                <a:lnTo>
                  <a:pt x="1428" y="210"/>
                </a:lnTo>
                <a:lnTo>
                  <a:pt x="1416" y="222"/>
                </a:lnTo>
                <a:lnTo>
                  <a:pt x="1422" y="210"/>
                </a:lnTo>
                <a:lnTo>
                  <a:pt x="1434" y="204"/>
                </a:lnTo>
                <a:lnTo>
                  <a:pt x="1440" y="192"/>
                </a:lnTo>
                <a:lnTo>
                  <a:pt x="1452" y="198"/>
                </a:lnTo>
                <a:lnTo>
                  <a:pt x="1464" y="192"/>
                </a:lnTo>
                <a:lnTo>
                  <a:pt x="1470" y="180"/>
                </a:lnTo>
                <a:lnTo>
                  <a:pt x="1476" y="168"/>
                </a:lnTo>
                <a:lnTo>
                  <a:pt x="1488" y="162"/>
                </a:lnTo>
                <a:lnTo>
                  <a:pt x="1494" y="174"/>
                </a:lnTo>
                <a:lnTo>
                  <a:pt x="1506" y="180"/>
                </a:lnTo>
                <a:lnTo>
                  <a:pt x="1500" y="168"/>
                </a:lnTo>
                <a:lnTo>
                  <a:pt x="1512" y="168"/>
                </a:lnTo>
                <a:lnTo>
                  <a:pt x="1524" y="162"/>
                </a:lnTo>
                <a:lnTo>
                  <a:pt x="1512" y="162"/>
                </a:lnTo>
                <a:lnTo>
                  <a:pt x="1512" y="150"/>
                </a:lnTo>
                <a:lnTo>
                  <a:pt x="1524" y="150"/>
                </a:lnTo>
                <a:lnTo>
                  <a:pt x="1524" y="138"/>
                </a:lnTo>
                <a:lnTo>
                  <a:pt x="1536" y="138"/>
                </a:lnTo>
                <a:lnTo>
                  <a:pt x="1542" y="126"/>
                </a:lnTo>
                <a:lnTo>
                  <a:pt x="1542" y="138"/>
                </a:lnTo>
                <a:lnTo>
                  <a:pt x="1554" y="132"/>
                </a:lnTo>
                <a:lnTo>
                  <a:pt x="1566" y="120"/>
                </a:lnTo>
                <a:lnTo>
                  <a:pt x="1578" y="120"/>
                </a:lnTo>
                <a:lnTo>
                  <a:pt x="1578" y="132"/>
                </a:lnTo>
                <a:lnTo>
                  <a:pt x="1572" y="120"/>
                </a:lnTo>
                <a:lnTo>
                  <a:pt x="1572" y="132"/>
                </a:lnTo>
                <a:lnTo>
                  <a:pt x="1560" y="138"/>
                </a:lnTo>
                <a:lnTo>
                  <a:pt x="1554" y="150"/>
                </a:lnTo>
                <a:lnTo>
                  <a:pt x="1542" y="156"/>
                </a:lnTo>
                <a:lnTo>
                  <a:pt x="1542" y="144"/>
                </a:lnTo>
                <a:lnTo>
                  <a:pt x="1530" y="150"/>
                </a:lnTo>
                <a:lnTo>
                  <a:pt x="1530" y="162"/>
                </a:lnTo>
                <a:lnTo>
                  <a:pt x="1530" y="174"/>
                </a:lnTo>
                <a:lnTo>
                  <a:pt x="1536" y="162"/>
                </a:lnTo>
                <a:lnTo>
                  <a:pt x="1548" y="168"/>
                </a:lnTo>
                <a:lnTo>
                  <a:pt x="1560" y="162"/>
                </a:lnTo>
                <a:lnTo>
                  <a:pt x="1554" y="174"/>
                </a:lnTo>
                <a:lnTo>
                  <a:pt x="1548" y="186"/>
                </a:lnTo>
                <a:lnTo>
                  <a:pt x="1536" y="192"/>
                </a:lnTo>
                <a:lnTo>
                  <a:pt x="1524" y="192"/>
                </a:lnTo>
                <a:lnTo>
                  <a:pt x="1536" y="198"/>
                </a:lnTo>
                <a:lnTo>
                  <a:pt x="1548" y="198"/>
                </a:lnTo>
                <a:lnTo>
                  <a:pt x="1542" y="210"/>
                </a:lnTo>
                <a:lnTo>
                  <a:pt x="1536" y="222"/>
                </a:lnTo>
                <a:lnTo>
                  <a:pt x="1524" y="222"/>
                </a:lnTo>
                <a:lnTo>
                  <a:pt x="1524" y="234"/>
                </a:lnTo>
                <a:lnTo>
                  <a:pt x="1536" y="234"/>
                </a:lnTo>
                <a:lnTo>
                  <a:pt x="1536" y="222"/>
                </a:lnTo>
                <a:lnTo>
                  <a:pt x="1548" y="222"/>
                </a:lnTo>
                <a:lnTo>
                  <a:pt x="1560" y="216"/>
                </a:lnTo>
                <a:lnTo>
                  <a:pt x="1548" y="216"/>
                </a:lnTo>
                <a:lnTo>
                  <a:pt x="1560" y="210"/>
                </a:lnTo>
                <a:lnTo>
                  <a:pt x="1572" y="210"/>
                </a:lnTo>
                <a:lnTo>
                  <a:pt x="1584" y="210"/>
                </a:lnTo>
                <a:lnTo>
                  <a:pt x="1596" y="204"/>
                </a:lnTo>
                <a:lnTo>
                  <a:pt x="1584" y="198"/>
                </a:lnTo>
                <a:lnTo>
                  <a:pt x="1572" y="198"/>
                </a:lnTo>
                <a:lnTo>
                  <a:pt x="1560" y="204"/>
                </a:lnTo>
                <a:lnTo>
                  <a:pt x="1548" y="204"/>
                </a:lnTo>
                <a:lnTo>
                  <a:pt x="1548" y="192"/>
                </a:lnTo>
                <a:lnTo>
                  <a:pt x="1560" y="186"/>
                </a:lnTo>
                <a:lnTo>
                  <a:pt x="1560" y="174"/>
                </a:lnTo>
                <a:lnTo>
                  <a:pt x="1572" y="174"/>
                </a:lnTo>
                <a:lnTo>
                  <a:pt x="1566" y="186"/>
                </a:lnTo>
                <a:lnTo>
                  <a:pt x="1578" y="180"/>
                </a:lnTo>
                <a:lnTo>
                  <a:pt x="1584" y="168"/>
                </a:lnTo>
                <a:lnTo>
                  <a:pt x="1590" y="156"/>
                </a:lnTo>
                <a:lnTo>
                  <a:pt x="1578" y="150"/>
                </a:lnTo>
                <a:lnTo>
                  <a:pt x="1578" y="162"/>
                </a:lnTo>
                <a:lnTo>
                  <a:pt x="1566" y="162"/>
                </a:lnTo>
                <a:lnTo>
                  <a:pt x="1566" y="150"/>
                </a:lnTo>
                <a:lnTo>
                  <a:pt x="1578" y="144"/>
                </a:lnTo>
                <a:lnTo>
                  <a:pt x="1584" y="156"/>
                </a:lnTo>
                <a:lnTo>
                  <a:pt x="1596" y="150"/>
                </a:lnTo>
                <a:lnTo>
                  <a:pt x="1596" y="162"/>
                </a:lnTo>
                <a:lnTo>
                  <a:pt x="1602" y="150"/>
                </a:lnTo>
                <a:lnTo>
                  <a:pt x="1614" y="150"/>
                </a:lnTo>
                <a:lnTo>
                  <a:pt x="1614" y="138"/>
                </a:lnTo>
                <a:lnTo>
                  <a:pt x="1614" y="150"/>
                </a:lnTo>
                <a:lnTo>
                  <a:pt x="1626" y="150"/>
                </a:lnTo>
                <a:lnTo>
                  <a:pt x="1620" y="162"/>
                </a:lnTo>
                <a:lnTo>
                  <a:pt x="1632" y="162"/>
                </a:lnTo>
                <a:lnTo>
                  <a:pt x="1644" y="156"/>
                </a:lnTo>
                <a:lnTo>
                  <a:pt x="1638" y="168"/>
                </a:lnTo>
                <a:lnTo>
                  <a:pt x="1626" y="174"/>
                </a:lnTo>
                <a:lnTo>
                  <a:pt x="1632" y="186"/>
                </a:lnTo>
                <a:lnTo>
                  <a:pt x="1620" y="186"/>
                </a:lnTo>
                <a:lnTo>
                  <a:pt x="1620" y="174"/>
                </a:lnTo>
                <a:lnTo>
                  <a:pt x="1608" y="180"/>
                </a:lnTo>
                <a:lnTo>
                  <a:pt x="1614" y="192"/>
                </a:lnTo>
                <a:lnTo>
                  <a:pt x="1620" y="204"/>
                </a:lnTo>
                <a:lnTo>
                  <a:pt x="1608" y="198"/>
                </a:lnTo>
                <a:lnTo>
                  <a:pt x="1608" y="210"/>
                </a:lnTo>
                <a:lnTo>
                  <a:pt x="1596" y="210"/>
                </a:lnTo>
                <a:lnTo>
                  <a:pt x="1584" y="210"/>
                </a:lnTo>
                <a:lnTo>
                  <a:pt x="1572" y="216"/>
                </a:lnTo>
                <a:lnTo>
                  <a:pt x="1560" y="222"/>
                </a:lnTo>
                <a:lnTo>
                  <a:pt x="1572" y="228"/>
                </a:lnTo>
                <a:lnTo>
                  <a:pt x="1584" y="228"/>
                </a:lnTo>
                <a:lnTo>
                  <a:pt x="1596" y="228"/>
                </a:lnTo>
                <a:lnTo>
                  <a:pt x="1602" y="216"/>
                </a:lnTo>
                <a:lnTo>
                  <a:pt x="1608" y="228"/>
                </a:lnTo>
                <a:lnTo>
                  <a:pt x="1620" y="228"/>
                </a:lnTo>
                <a:lnTo>
                  <a:pt x="1632" y="222"/>
                </a:lnTo>
                <a:lnTo>
                  <a:pt x="1644" y="216"/>
                </a:lnTo>
                <a:lnTo>
                  <a:pt x="1638" y="228"/>
                </a:lnTo>
                <a:lnTo>
                  <a:pt x="1626" y="234"/>
                </a:lnTo>
                <a:lnTo>
                  <a:pt x="1626" y="246"/>
                </a:lnTo>
                <a:lnTo>
                  <a:pt x="1614" y="246"/>
                </a:lnTo>
                <a:lnTo>
                  <a:pt x="1602" y="252"/>
                </a:lnTo>
                <a:lnTo>
                  <a:pt x="1614" y="246"/>
                </a:lnTo>
                <a:lnTo>
                  <a:pt x="1614" y="234"/>
                </a:lnTo>
                <a:lnTo>
                  <a:pt x="1602" y="234"/>
                </a:lnTo>
                <a:lnTo>
                  <a:pt x="1602" y="246"/>
                </a:lnTo>
                <a:lnTo>
                  <a:pt x="1590" y="252"/>
                </a:lnTo>
                <a:lnTo>
                  <a:pt x="1590" y="264"/>
                </a:lnTo>
                <a:lnTo>
                  <a:pt x="1584" y="276"/>
                </a:lnTo>
                <a:lnTo>
                  <a:pt x="1584" y="288"/>
                </a:lnTo>
                <a:lnTo>
                  <a:pt x="1590" y="300"/>
                </a:lnTo>
                <a:lnTo>
                  <a:pt x="1590" y="312"/>
                </a:lnTo>
                <a:lnTo>
                  <a:pt x="1602" y="312"/>
                </a:lnTo>
                <a:lnTo>
                  <a:pt x="1596" y="300"/>
                </a:lnTo>
                <a:lnTo>
                  <a:pt x="1608" y="312"/>
                </a:lnTo>
                <a:lnTo>
                  <a:pt x="1608" y="324"/>
                </a:lnTo>
                <a:lnTo>
                  <a:pt x="1608" y="336"/>
                </a:lnTo>
                <a:lnTo>
                  <a:pt x="1608" y="348"/>
                </a:lnTo>
                <a:lnTo>
                  <a:pt x="1614" y="360"/>
                </a:lnTo>
                <a:lnTo>
                  <a:pt x="1626" y="360"/>
                </a:lnTo>
                <a:lnTo>
                  <a:pt x="1638" y="360"/>
                </a:lnTo>
                <a:lnTo>
                  <a:pt x="1632" y="372"/>
                </a:lnTo>
                <a:lnTo>
                  <a:pt x="1620" y="384"/>
                </a:lnTo>
                <a:lnTo>
                  <a:pt x="1614" y="396"/>
                </a:lnTo>
                <a:lnTo>
                  <a:pt x="1608" y="408"/>
                </a:lnTo>
                <a:lnTo>
                  <a:pt x="1596" y="414"/>
                </a:lnTo>
                <a:lnTo>
                  <a:pt x="1596" y="426"/>
                </a:lnTo>
                <a:lnTo>
                  <a:pt x="1584" y="432"/>
                </a:lnTo>
                <a:lnTo>
                  <a:pt x="1578" y="444"/>
                </a:lnTo>
                <a:lnTo>
                  <a:pt x="1566" y="456"/>
                </a:lnTo>
                <a:lnTo>
                  <a:pt x="1560" y="468"/>
                </a:lnTo>
                <a:lnTo>
                  <a:pt x="1554" y="480"/>
                </a:lnTo>
                <a:lnTo>
                  <a:pt x="1560" y="492"/>
                </a:lnTo>
                <a:lnTo>
                  <a:pt x="1548" y="498"/>
                </a:lnTo>
                <a:lnTo>
                  <a:pt x="1542" y="510"/>
                </a:lnTo>
                <a:lnTo>
                  <a:pt x="1530" y="516"/>
                </a:lnTo>
                <a:lnTo>
                  <a:pt x="1518" y="528"/>
                </a:lnTo>
                <a:lnTo>
                  <a:pt x="1518" y="540"/>
                </a:lnTo>
                <a:lnTo>
                  <a:pt x="1506" y="540"/>
                </a:lnTo>
                <a:lnTo>
                  <a:pt x="1506" y="552"/>
                </a:lnTo>
                <a:lnTo>
                  <a:pt x="1506" y="564"/>
                </a:lnTo>
                <a:lnTo>
                  <a:pt x="1494" y="564"/>
                </a:lnTo>
                <a:lnTo>
                  <a:pt x="1482" y="570"/>
                </a:lnTo>
                <a:lnTo>
                  <a:pt x="1470" y="576"/>
                </a:lnTo>
                <a:lnTo>
                  <a:pt x="1470" y="588"/>
                </a:lnTo>
                <a:lnTo>
                  <a:pt x="1464" y="600"/>
                </a:lnTo>
                <a:lnTo>
                  <a:pt x="1458" y="612"/>
                </a:lnTo>
                <a:lnTo>
                  <a:pt x="1458" y="624"/>
                </a:lnTo>
                <a:lnTo>
                  <a:pt x="1452" y="636"/>
                </a:lnTo>
                <a:lnTo>
                  <a:pt x="1446" y="648"/>
                </a:lnTo>
                <a:lnTo>
                  <a:pt x="1440" y="660"/>
                </a:lnTo>
                <a:lnTo>
                  <a:pt x="1434" y="672"/>
                </a:lnTo>
                <a:lnTo>
                  <a:pt x="1428" y="684"/>
                </a:lnTo>
                <a:lnTo>
                  <a:pt x="1422" y="696"/>
                </a:lnTo>
                <a:lnTo>
                  <a:pt x="1422" y="708"/>
                </a:lnTo>
                <a:lnTo>
                  <a:pt x="1410" y="714"/>
                </a:lnTo>
                <a:lnTo>
                  <a:pt x="1398" y="726"/>
                </a:lnTo>
                <a:lnTo>
                  <a:pt x="1386" y="732"/>
                </a:lnTo>
                <a:lnTo>
                  <a:pt x="1374" y="744"/>
                </a:lnTo>
                <a:lnTo>
                  <a:pt x="1362" y="750"/>
                </a:lnTo>
                <a:lnTo>
                  <a:pt x="1350" y="756"/>
                </a:lnTo>
                <a:lnTo>
                  <a:pt x="1338" y="762"/>
                </a:lnTo>
                <a:lnTo>
                  <a:pt x="1326" y="768"/>
                </a:lnTo>
                <a:lnTo>
                  <a:pt x="1314" y="774"/>
                </a:lnTo>
                <a:lnTo>
                  <a:pt x="1308" y="786"/>
                </a:lnTo>
                <a:lnTo>
                  <a:pt x="1302" y="798"/>
                </a:lnTo>
                <a:lnTo>
                  <a:pt x="1296" y="810"/>
                </a:lnTo>
                <a:lnTo>
                  <a:pt x="1296" y="822"/>
                </a:lnTo>
                <a:lnTo>
                  <a:pt x="1290" y="834"/>
                </a:lnTo>
                <a:lnTo>
                  <a:pt x="1290" y="846"/>
                </a:lnTo>
                <a:lnTo>
                  <a:pt x="1278" y="858"/>
                </a:lnTo>
                <a:lnTo>
                  <a:pt x="1290" y="852"/>
                </a:lnTo>
                <a:lnTo>
                  <a:pt x="1290" y="864"/>
                </a:lnTo>
                <a:lnTo>
                  <a:pt x="1290" y="852"/>
                </a:lnTo>
                <a:lnTo>
                  <a:pt x="1290" y="864"/>
                </a:lnTo>
                <a:lnTo>
                  <a:pt x="1296" y="876"/>
                </a:lnTo>
                <a:lnTo>
                  <a:pt x="1296" y="888"/>
                </a:lnTo>
                <a:lnTo>
                  <a:pt x="1302" y="900"/>
                </a:lnTo>
                <a:lnTo>
                  <a:pt x="1296" y="888"/>
                </a:lnTo>
                <a:lnTo>
                  <a:pt x="1290" y="900"/>
                </a:lnTo>
                <a:lnTo>
                  <a:pt x="1302" y="900"/>
                </a:lnTo>
                <a:lnTo>
                  <a:pt x="1314" y="906"/>
                </a:lnTo>
                <a:lnTo>
                  <a:pt x="1302" y="912"/>
                </a:lnTo>
                <a:lnTo>
                  <a:pt x="1290" y="912"/>
                </a:lnTo>
                <a:lnTo>
                  <a:pt x="1278" y="918"/>
                </a:lnTo>
                <a:lnTo>
                  <a:pt x="1278" y="930"/>
                </a:lnTo>
                <a:lnTo>
                  <a:pt x="1290" y="930"/>
                </a:lnTo>
                <a:lnTo>
                  <a:pt x="1296" y="918"/>
                </a:lnTo>
                <a:lnTo>
                  <a:pt x="1308" y="918"/>
                </a:lnTo>
                <a:lnTo>
                  <a:pt x="1320" y="912"/>
                </a:lnTo>
                <a:lnTo>
                  <a:pt x="1314" y="924"/>
                </a:lnTo>
                <a:lnTo>
                  <a:pt x="1320" y="912"/>
                </a:lnTo>
                <a:lnTo>
                  <a:pt x="1332" y="918"/>
                </a:lnTo>
                <a:lnTo>
                  <a:pt x="1332" y="930"/>
                </a:lnTo>
                <a:lnTo>
                  <a:pt x="1338" y="918"/>
                </a:lnTo>
                <a:lnTo>
                  <a:pt x="1350" y="924"/>
                </a:lnTo>
                <a:lnTo>
                  <a:pt x="1350" y="936"/>
                </a:lnTo>
                <a:lnTo>
                  <a:pt x="1362" y="930"/>
                </a:lnTo>
                <a:lnTo>
                  <a:pt x="1368" y="942"/>
                </a:lnTo>
                <a:lnTo>
                  <a:pt x="1380" y="948"/>
                </a:lnTo>
                <a:lnTo>
                  <a:pt x="1380" y="960"/>
                </a:lnTo>
                <a:lnTo>
                  <a:pt x="1380" y="972"/>
                </a:lnTo>
                <a:lnTo>
                  <a:pt x="1374" y="984"/>
                </a:lnTo>
                <a:lnTo>
                  <a:pt x="1362" y="990"/>
                </a:lnTo>
                <a:lnTo>
                  <a:pt x="1350" y="996"/>
                </a:lnTo>
                <a:lnTo>
                  <a:pt x="1338" y="990"/>
                </a:lnTo>
                <a:lnTo>
                  <a:pt x="1344" y="978"/>
                </a:lnTo>
                <a:lnTo>
                  <a:pt x="1344" y="966"/>
                </a:lnTo>
                <a:lnTo>
                  <a:pt x="1332" y="960"/>
                </a:lnTo>
                <a:lnTo>
                  <a:pt x="1338" y="972"/>
                </a:lnTo>
                <a:lnTo>
                  <a:pt x="1332" y="984"/>
                </a:lnTo>
                <a:lnTo>
                  <a:pt x="1338" y="996"/>
                </a:lnTo>
                <a:lnTo>
                  <a:pt x="1326" y="1002"/>
                </a:lnTo>
                <a:lnTo>
                  <a:pt x="1314" y="996"/>
                </a:lnTo>
                <a:lnTo>
                  <a:pt x="1308" y="984"/>
                </a:lnTo>
                <a:lnTo>
                  <a:pt x="1296" y="984"/>
                </a:lnTo>
                <a:lnTo>
                  <a:pt x="1284" y="978"/>
                </a:lnTo>
                <a:lnTo>
                  <a:pt x="1272" y="978"/>
                </a:lnTo>
                <a:lnTo>
                  <a:pt x="1260" y="984"/>
                </a:lnTo>
                <a:lnTo>
                  <a:pt x="1248" y="984"/>
                </a:lnTo>
                <a:lnTo>
                  <a:pt x="1236" y="984"/>
                </a:lnTo>
                <a:lnTo>
                  <a:pt x="1224" y="990"/>
                </a:lnTo>
                <a:lnTo>
                  <a:pt x="1236" y="984"/>
                </a:lnTo>
                <a:lnTo>
                  <a:pt x="1254" y="978"/>
                </a:lnTo>
                <a:lnTo>
                  <a:pt x="1266" y="972"/>
                </a:lnTo>
                <a:lnTo>
                  <a:pt x="1278" y="972"/>
                </a:lnTo>
                <a:lnTo>
                  <a:pt x="1278" y="960"/>
                </a:lnTo>
                <a:lnTo>
                  <a:pt x="1266" y="960"/>
                </a:lnTo>
                <a:lnTo>
                  <a:pt x="1254" y="960"/>
                </a:lnTo>
                <a:lnTo>
                  <a:pt x="1248" y="948"/>
                </a:lnTo>
                <a:lnTo>
                  <a:pt x="1236" y="948"/>
                </a:lnTo>
                <a:lnTo>
                  <a:pt x="1224" y="954"/>
                </a:lnTo>
                <a:lnTo>
                  <a:pt x="1218" y="966"/>
                </a:lnTo>
                <a:lnTo>
                  <a:pt x="1218" y="978"/>
                </a:lnTo>
                <a:lnTo>
                  <a:pt x="1218" y="99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17" name="Picture 16" descr="J:\RESOURCE SCIENCE\Matt Dale\ORC work Photos\Didymo NDS 21-11-07\Reduced\Hunter River below Cascade Creek.jpg"/>
          <p:cNvPicPr>
            <a:picLocks noChangeAspect="1" noChangeArrowheads="1"/>
          </p:cNvPicPr>
          <p:nvPr/>
        </p:nvPicPr>
        <p:blipFill>
          <a:blip r:embed="rId3" cstate="print"/>
          <a:srcRect l="9176" r="15585"/>
          <a:stretch>
            <a:fillRect/>
          </a:stretch>
        </p:blipFill>
        <p:spPr bwMode="auto">
          <a:xfrm>
            <a:off x="5868144" y="476672"/>
            <a:ext cx="2952328" cy="2942946"/>
          </a:xfrm>
          <a:prstGeom prst="rect">
            <a:avLst/>
          </a:prstGeom>
          <a:noFill/>
        </p:spPr>
      </p:pic>
      <p:pic>
        <p:nvPicPr>
          <p:cNvPr id="18" name="Content Placeholder 3" descr="Stark farm Waikoikoi BFEA judging 2011 (15).JPG"/>
          <p:cNvPicPr>
            <a:picLocks noChangeAspect="1"/>
          </p:cNvPicPr>
          <p:nvPr/>
        </p:nvPicPr>
        <p:blipFill>
          <a:blip r:embed="rId4" cstate="print"/>
          <a:srcRect l="26210" r="25403" b="39247"/>
          <a:stretch>
            <a:fillRect/>
          </a:stretch>
        </p:blipFill>
        <p:spPr>
          <a:xfrm rot="5400000">
            <a:off x="5821155" y="3620005"/>
            <a:ext cx="3046305" cy="29523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71800" y="1052736"/>
            <a:ext cx="3024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 smtClean="0">
                <a:solidFill>
                  <a:srgbClr val="C00000"/>
                </a:solidFill>
                <a:latin typeface="+mn-lt"/>
              </a:rPr>
              <a:t>PUBLIC</a:t>
            </a:r>
            <a:r>
              <a:rPr lang="en-NZ" sz="1800" dirty="0" smtClean="0">
                <a:solidFill>
                  <a:schemeClr val="tx1"/>
                </a:solidFill>
                <a:latin typeface="+mn-lt"/>
              </a:rPr>
              <a:t> called </a:t>
            </a:r>
            <a:r>
              <a:rPr lang="en-NZ" sz="1800" b="1" dirty="0" smtClean="0">
                <a:solidFill>
                  <a:schemeClr val="tx1"/>
                </a:solidFill>
                <a:latin typeface="+mn-lt"/>
              </a:rPr>
              <a:t>30%</a:t>
            </a:r>
            <a:r>
              <a:rPr lang="en-NZ" sz="1800" dirty="0" smtClean="0">
                <a:solidFill>
                  <a:schemeClr val="tx1"/>
                </a:solidFill>
                <a:latin typeface="+mn-lt"/>
              </a:rPr>
              <a:t> less periphyton in the river and tributaries.</a:t>
            </a:r>
          </a:p>
          <a:p>
            <a:endParaRPr lang="en-NZ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NZ" sz="1800" dirty="0" smtClean="0">
                <a:solidFill>
                  <a:srgbClr val="C00000"/>
                </a:solidFill>
                <a:latin typeface="+mn-lt"/>
              </a:rPr>
              <a:t>POLICY</a:t>
            </a:r>
            <a:r>
              <a:rPr lang="en-NZ" sz="1800" dirty="0" smtClean="0">
                <a:solidFill>
                  <a:schemeClr val="tx1"/>
                </a:solidFill>
                <a:latin typeface="+mn-lt"/>
              </a:rPr>
              <a:t> is that median DRP during summer-autumn should not be &gt; 0.02 mg/L, down from 0.07 mg/L</a:t>
            </a:r>
          </a:p>
          <a:p>
            <a:endParaRPr lang="en-NZ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Combined model: 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define 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problem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40687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7544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Combined model: define main leakage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" name="Picture 3"/>
          <p:cNvPicPr>
            <a:picLocks noChangeArrowheads="1"/>
          </p:cNvPicPr>
          <p:nvPr/>
        </p:nvPicPr>
        <p:blipFill>
          <a:blip r:embed="rId3" cstate="print"/>
          <a:srcRect r="11823"/>
          <a:stretch>
            <a:fillRect/>
          </a:stretch>
        </p:blipFill>
        <p:spPr bwMode="auto">
          <a:xfrm>
            <a:off x="755576" y="4697413"/>
            <a:ext cx="2592388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1922" t="2542" b="9756"/>
          <a:stretch/>
        </p:blipFill>
        <p:spPr bwMode="auto">
          <a:xfrm>
            <a:off x="3763927" y="2646182"/>
            <a:ext cx="4051262" cy="2568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Circular Arrow 17"/>
          <p:cNvSpPr/>
          <p:nvPr/>
        </p:nvSpPr>
        <p:spPr bwMode="auto">
          <a:xfrm>
            <a:off x="3041576" y="2000250"/>
            <a:ext cx="857250" cy="8572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13944"/>
              <a:gd name="adj5" fmla="val 125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NZ"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5400000">
            <a:off x="3041576" y="5214938"/>
            <a:ext cx="857250" cy="8572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13944"/>
              <a:gd name="adj5" fmla="val 125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NZ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4576" y="1428750"/>
            <a:ext cx="35004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dirty="0">
                <a:solidFill>
                  <a:schemeClr val="tx1"/>
                </a:solidFill>
                <a:latin typeface="+mn-lt"/>
              </a:rPr>
              <a:t>Too much effluent applied at too high a rate</a:t>
            </a:r>
          </a:p>
        </p:txBody>
      </p:sp>
      <p:pic>
        <p:nvPicPr>
          <p:cNvPr id="13314" name="Picture 2" descr="http://www.effluentpondsystems.co.nz/large/effluent-sprea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584681" cy="19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can.govt.nz/news-and-notices/news/Article%20Pictures/po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13" y="2656815"/>
            <a:ext cx="4130675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769470" y="3575440"/>
            <a:ext cx="45719" cy="16394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72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pic>
        <p:nvPicPr>
          <p:cNvPr id="73" name="Picture 4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541587" cy="1933576"/>
          </a:xfrm>
          <a:prstGeom prst="rect">
            <a:avLst/>
          </a:prstGeom>
          <a:noFill/>
        </p:spPr>
      </p:pic>
      <p:grpSp>
        <p:nvGrpSpPr>
          <p:cNvPr id="116" name="Group 115"/>
          <p:cNvGrpSpPr/>
          <p:nvPr/>
        </p:nvGrpSpPr>
        <p:grpSpPr>
          <a:xfrm>
            <a:off x="4139952" y="1700808"/>
            <a:ext cx="4433748" cy="3960440"/>
            <a:chOff x="4685565" y="2111430"/>
            <a:chExt cx="3511946" cy="3126584"/>
          </a:xfrm>
        </p:grpSpPr>
        <p:sp>
          <p:nvSpPr>
            <p:cNvPr id="74" name="Rectangle 73"/>
            <p:cNvSpPr/>
            <p:nvPr/>
          </p:nvSpPr>
          <p:spPr>
            <a:xfrm>
              <a:off x="6456528" y="2132856"/>
              <a:ext cx="67343" cy="100013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75" name="Group 52"/>
            <p:cNvGrpSpPr/>
            <p:nvPr/>
          </p:nvGrpSpPr>
          <p:grpSpPr>
            <a:xfrm>
              <a:off x="5814713" y="2275730"/>
              <a:ext cx="2108645" cy="2709388"/>
              <a:chOff x="6000273" y="2181224"/>
              <a:chExt cx="2535078" cy="270938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000273" y="4755356"/>
                <a:ext cx="213360" cy="128111"/>
              </a:xfrm>
              <a:prstGeom prst="rect">
                <a:avLst/>
              </a:prstGeom>
              <a:solidFill>
                <a:srgbClr val="1C1FA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162323" y="4844893"/>
                <a:ext cx="213360" cy="45719"/>
              </a:xfrm>
              <a:prstGeom prst="rect">
                <a:avLst/>
              </a:prstGeom>
              <a:solidFill>
                <a:srgbClr val="1C1FA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321991" y="4237673"/>
                <a:ext cx="213360" cy="631983"/>
              </a:xfrm>
              <a:prstGeom prst="rect">
                <a:avLst/>
              </a:prstGeom>
              <a:solidFill>
                <a:srgbClr val="1C1FA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768502" y="2205039"/>
                <a:ext cx="80962" cy="100013"/>
              </a:xfrm>
              <a:prstGeom prst="rect">
                <a:avLst/>
              </a:prstGeom>
              <a:solidFill>
                <a:srgbClr val="1C1FA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819154" y="2181224"/>
                <a:ext cx="1534467" cy="1619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1600" dirty="0" smtClean="0">
                    <a:solidFill>
                      <a:schemeClr val="tx1"/>
                    </a:solidFill>
                  </a:rPr>
                  <a:t>Low rate irrigator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53"/>
            <p:cNvGrpSpPr/>
            <p:nvPr/>
          </p:nvGrpSpPr>
          <p:grpSpPr>
            <a:xfrm>
              <a:off x="4787561" y="2161431"/>
              <a:ext cx="3409950" cy="3076583"/>
              <a:chOff x="4808231" y="2066925"/>
              <a:chExt cx="4099549" cy="3076583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rot="5400000">
                <a:off x="4015740" y="3528060"/>
                <a:ext cx="27889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4808231" y="2066925"/>
                <a:ext cx="506720" cy="135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100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5345909" y="2143124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348291" y="2409824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343529" y="2690811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341148" y="2959893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345909" y="3245643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348291" y="3512343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343529" y="3793330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341148" y="4062412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343528" y="4343399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345910" y="4610099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341148" y="4883943"/>
                <a:ext cx="7619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/>
              <p:cNvSpPr/>
              <p:nvPr/>
            </p:nvSpPr>
            <p:spPr>
              <a:xfrm>
                <a:off x="5062540" y="2616993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80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069683" y="3169443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60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060162" y="2343149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90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060166" y="2895601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70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060170" y="3448052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50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060174" y="3721897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40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62557" y="3995741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30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62555" y="4271967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20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060174" y="4538665"/>
                <a:ext cx="25479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:r>
                  <a:rPr lang="en-NZ" sz="1600" dirty="0" smtClean="0">
                    <a:solidFill>
                      <a:schemeClr val="tx1"/>
                    </a:solidFill>
                  </a:rPr>
                  <a:t>10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668650" y="5000625"/>
                <a:ext cx="696952" cy="1404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1600" dirty="0" smtClean="0">
                    <a:solidFill>
                      <a:schemeClr val="tx1"/>
                    </a:solidFill>
                  </a:rPr>
                  <a:t>Total 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836594" y="5010157"/>
                <a:ext cx="62863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1600" dirty="0" smtClean="0">
                    <a:solidFill>
                      <a:schemeClr val="tx1"/>
                    </a:solidFill>
                  </a:rPr>
                  <a:t>NH</a:t>
                </a:r>
                <a:r>
                  <a:rPr lang="en-NZ" sz="1600" baseline="-25000" dirty="0" smtClean="0">
                    <a:solidFill>
                      <a:schemeClr val="tx1"/>
                    </a:solidFill>
                  </a:rPr>
                  <a:t>4</a:t>
                </a:r>
                <a:r>
                  <a:rPr lang="en-NZ" sz="1600" baseline="3000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NZ" sz="1600" dirty="0" smtClean="0">
                    <a:solidFill>
                      <a:schemeClr val="tx1"/>
                    </a:solidFill>
                  </a:rPr>
                  <a:t>-N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017691" y="5010158"/>
                <a:ext cx="628633" cy="1333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1600" i="1" dirty="0" smtClean="0">
                    <a:solidFill>
                      <a:schemeClr val="tx1"/>
                    </a:solidFill>
                  </a:rPr>
                  <a:t>E. coli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783580" y="3985260"/>
                <a:ext cx="213360" cy="883920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941820" y="4061460"/>
                <a:ext cx="213360" cy="815340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100060" y="2552700"/>
                <a:ext cx="213360" cy="2316480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5387340" y="4876800"/>
                <a:ext cx="3520440" cy="762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Rectangle 110"/>
            <p:cNvSpPr/>
            <p:nvPr/>
          </p:nvSpPr>
          <p:spPr>
            <a:xfrm rot="16200000" flipH="1">
              <a:off x="3732384" y="3314638"/>
              <a:ext cx="2209800" cy="3034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NZ" sz="1600" dirty="0" smtClean="0">
                  <a:solidFill>
                    <a:schemeClr val="tx1"/>
                  </a:solidFill>
                </a:rPr>
                <a:t>Concentration relative to</a:t>
              </a:r>
            </a:p>
            <a:p>
              <a:pPr algn="ctr"/>
              <a:r>
                <a:rPr lang="en-NZ" sz="1600" dirty="0" smtClean="0">
                  <a:solidFill>
                    <a:schemeClr val="tx1"/>
                  </a:solidFill>
                </a:rPr>
                <a:t>effluent applied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81303" y="2111430"/>
              <a:ext cx="1469452" cy="170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NZ" sz="1600" dirty="0" smtClean="0">
                  <a:solidFill>
                    <a:schemeClr val="tx1"/>
                  </a:solidFill>
                </a:rPr>
                <a:t>High rate irrigator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043449" cy="19102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6" name="Picture 8" descr="v2 effluent"/>
          <p:cNvPicPr>
            <a:picLocks noChangeAspect="1" noChangeArrowheads="1"/>
          </p:cNvPicPr>
          <p:nvPr/>
        </p:nvPicPr>
        <p:blipFill>
          <a:blip r:embed="rId5" cstate="print"/>
          <a:srcRect b="12527"/>
          <a:stretch>
            <a:fillRect/>
          </a:stretch>
        </p:blipFill>
        <p:spPr bwMode="auto">
          <a:xfrm>
            <a:off x="5148064" y="2204864"/>
            <a:ext cx="2376264" cy="18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Combined model: prescribe mitigation to 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fix </a:t>
            </a:r>
            <a:r>
              <a:rPr lang="en-NZ" sz="2800" dirty="0" err="1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mian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 leakage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3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6747"/>
              </p:ext>
            </p:extLst>
          </p:nvPr>
        </p:nvGraphicFramePr>
        <p:xfrm>
          <a:off x="899592" y="1590670"/>
          <a:ext cx="7215238" cy="4790658"/>
        </p:xfrm>
        <a:graphic>
          <a:graphicData uri="http://schemas.openxmlformats.org/drawingml/2006/table">
            <a:tbl>
              <a:tblPr/>
              <a:tblGrid>
                <a:gridCol w="3286148"/>
                <a:gridCol w="500066"/>
                <a:gridCol w="1285884"/>
                <a:gridCol w="2143140"/>
              </a:tblGrid>
              <a:tr h="7826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Strategy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Effectiveness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Cost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($/</a:t>
                      </a: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kg P conserved)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Optimum soil test 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Management</a:t>
                      </a:r>
                      <a:endParaRPr lang="en-NZ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5-20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highly </a:t>
                      </a: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cost-effective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Split grass-clover pastures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0-40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Highly cost-effective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Low solubility P fertilizer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0-20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0-25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Restricted grazing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30-50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125-200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NZ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Tile </a:t>
                      </a: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drain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Amendment</a:t>
                      </a:r>
                      <a:endParaRPr lang="en-NZ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NZ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NZ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20-75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8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Alum to pasture / cropland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5-30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125-&gt;400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158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Buffer strips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Edge of field</a:t>
                      </a:r>
                      <a:endParaRPr lang="en-NZ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0-10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>
                          <a:latin typeface="+mn-lt"/>
                          <a:ea typeface="Times New Roman"/>
                          <a:cs typeface="Times New Roman"/>
                        </a:rPr>
                        <a:t>Stream fencing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10-30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4-55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>
                          <a:latin typeface="+mn-lt"/>
                          <a:ea typeface="Times New Roman"/>
                          <a:cs typeface="Times New Roman"/>
                        </a:rPr>
                        <a:t>Sorbents in and near streams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27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>
                          <a:latin typeface="+mn-lt"/>
                          <a:ea typeface="Times New Roman"/>
                          <a:cs typeface="Times New Roman"/>
                        </a:rPr>
                        <a:t>Natural and constructed wetlands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>
                          <a:latin typeface="+mn-lt"/>
                          <a:ea typeface="Times New Roman"/>
                          <a:cs typeface="Times New Roman"/>
                        </a:rPr>
                        <a:t>-426-77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NZ" sz="1600" dirty="0" smtClean="0">
                          <a:latin typeface="+mn-lt"/>
                          <a:ea typeface="Times New Roman"/>
                          <a:cs typeface="Times New Roman"/>
                        </a:rPr>
                        <a:t>&gt;400</a:t>
                      </a:r>
                      <a:endParaRPr lang="en-N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Combined model: educate </a:t>
            </a:r>
            <a:r>
              <a:rPr lang="en-NZ" sz="2800" dirty="0">
                <a:solidFill>
                  <a:srgbClr val="66CC00"/>
                </a:solidFill>
                <a:latin typeface="Calibri" pitchFamily="32" charset="0"/>
              </a:rPr>
              <a:t>on 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cost-effectiveness of applying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 next mitigation to CSAs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1412875"/>
            <a:ext cx="69294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dirty="0" smtClean="0">
                <a:solidFill>
                  <a:schemeClr val="tx1"/>
                </a:solidFill>
                <a:latin typeface="+mn-lt"/>
                <a:ea typeface="SimSun"/>
              </a:rPr>
              <a:t>Example:</a:t>
            </a:r>
            <a:endParaRPr lang="en-NZ" dirty="0">
              <a:solidFill>
                <a:schemeClr val="tx1"/>
              </a:solidFill>
              <a:latin typeface="+mn-lt"/>
              <a:ea typeface="SimSun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NZ" dirty="0">
              <a:solidFill>
                <a:schemeClr val="tx1"/>
              </a:solidFill>
              <a:latin typeface="+mn-lt"/>
              <a:ea typeface="SimSun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dirty="0">
                <a:solidFill>
                  <a:schemeClr val="tx1"/>
                </a:solidFill>
                <a:latin typeface="+mn-lt"/>
                <a:ea typeface="SimSun"/>
              </a:rPr>
              <a:t>Ryegrass produces well at low soil test P. </a:t>
            </a:r>
            <a:r>
              <a:rPr lang="en-NZ" dirty="0">
                <a:solidFill>
                  <a:schemeClr val="tx1"/>
                </a:solidFill>
                <a:latin typeface="+mn-lt"/>
                <a:ea typeface="+mn-ea"/>
              </a:rPr>
              <a:t>However, higher soil test P (and loss?) is required to maintain clover.</a:t>
            </a:r>
          </a:p>
        </p:txBody>
      </p: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500063" y="5929313"/>
            <a:ext cx="2357437" cy="928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 altLang="en-US"/>
          </a:p>
        </p:txBody>
      </p: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3535363" y="3500438"/>
            <a:ext cx="4708525" cy="3081337"/>
            <a:chOff x="1498600" y="3054871"/>
            <a:chExt cx="5002213" cy="4026975"/>
          </a:xfrm>
        </p:grpSpPr>
        <p:cxnSp>
          <p:nvCxnSpPr>
            <p:cNvPr id="6155" name="Straight Connector 2"/>
            <p:cNvCxnSpPr>
              <a:cxnSpLocks noChangeShapeType="1"/>
            </p:cNvCxnSpPr>
            <p:nvPr/>
          </p:nvCxnSpPr>
          <p:spPr bwMode="auto">
            <a:xfrm rot="5400000">
              <a:off x="-108744" y="4746352"/>
              <a:ext cx="3216275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Straight Connector 4"/>
            <p:cNvCxnSpPr>
              <a:cxnSpLocks noChangeShapeType="1"/>
            </p:cNvCxnSpPr>
            <p:nvPr/>
          </p:nvCxnSpPr>
          <p:spPr bwMode="auto">
            <a:xfrm>
              <a:off x="1500188" y="6353696"/>
              <a:ext cx="5000625" cy="158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4340383" y="6639937"/>
              <a:ext cx="1767471" cy="44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NZ" sz="1600">
                  <a:solidFill>
                    <a:schemeClr val="tx1"/>
                  </a:solidFill>
                  <a:latin typeface="+mn-lt"/>
                  <a:ea typeface="SimSun"/>
                </a:rPr>
                <a:t>Olsen P (mg/L)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997809" y="6372302"/>
              <a:ext cx="418257" cy="44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NZ" sz="1600" dirty="0">
                  <a:solidFill>
                    <a:schemeClr val="tx1"/>
                  </a:solidFill>
                  <a:latin typeface="+mn-lt"/>
                  <a:ea typeface="SimSun"/>
                </a:rPr>
                <a:t>15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982736" y="6372302"/>
              <a:ext cx="392958" cy="3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NZ" sz="1600">
                  <a:solidFill>
                    <a:schemeClr val="tx1"/>
                  </a:solidFill>
                  <a:latin typeface="+mn-lt"/>
                  <a:ea typeface="SimSun"/>
                </a:rPr>
                <a:t>40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96819" y="3639934"/>
              <a:ext cx="556551" cy="2713696"/>
            </a:xfrm>
            <a:prstGeom prst="rect">
              <a:avLst/>
            </a:prstGeom>
            <a:solidFill>
              <a:srgbClr val="0070C0">
                <a:alpha val="4313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Font typeface="Times New Roman" pitchFamily="18" charset="0"/>
                <a:buNone/>
                <a:defRPr/>
              </a:pPr>
              <a:endParaRPr lang="en-NZ">
                <a:latin typeface="+mn-lt"/>
                <a:ea typeface="SimSun"/>
              </a:endParaRPr>
            </a:p>
          </p:txBody>
        </p:sp>
        <p:grpSp>
          <p:nvGrpSpPr>
            <p:cNvPr id="6161" name="Group 6"/>
            <p:cNvGrpSpPr>
              <a:grpSpLocks/>
            </p:cNvGrpSpPr>
            <p:nvPr/>
          </p:nvGrpSpPr>
          <p:grpSpPr bwMode="auto">
            <a:xfrm>
              <a:off x="1558925" y="3054871"/>
              <a:ext cx="4894263" cy="3244851"/>
              <a:chOff x="1313" y="1289"/>
              <a:chExt cx="3083" cy="2044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467" y="1289"/>
                <a:ext cx="1177" cy="2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US" sz="1600" dirty="0">
                    <a:solidFill>
                      <a:srgbClr val="2704FC"/>
                    </a:solidFill>
                    <a:latin typeface="+mn-lt"/>
                    <a:ea typeface="ＭＳ Ｐゴシック"/>
                    <a:cs typeface="ＭＳ Ｐゴシック"/>
                  </a:rPr>
                  <a:t>Ryegrass yield</a:t>
                </a:r>
              </a:p>
            </p:txBody>
          </p:sp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 flipH="1">
                <a:off x="1313" y="1665"/>
                <a:ext cx="469" cy="1668"/>
              </a:xfrm>
              <a:custGeom>
                <a:avLst/>
                <a:gdLst>
                  <a:gd name="T0" fmla="*/ 0 w 21600"/>
                  <a:gd name="T1" fmla="*/ 0 h 21561"/>
                  <a:gd name="T2" fmla="*/ 0 w 21600"/>
                  <a:gd name="T3" fmla="*/ 10 h 21561"/>
                  <a:gd name="T4" fmla="*/ 0 w 21600"/>
                  <a:gd name="T5" fmla="*/ 10 h 215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61"/>
                  <a:gd name="T11" fmla="*/ 21600 w 21600"/>
                  <a:gd name="T12" fmla="*/ 21561 h 215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61" fill="none" extrusionOk="0">
                    <a:moveTo>
                      <a:pt x="1293" y="-1"/>
                    </a:moveTo>
                    <a:cubicBezTo>
                      <a:pt x="12699" y="683"/>
                      <a:pt x="21600" y="10133"/>
                      <a:pt x="21600" y="21561"/>
                    </a:cubicBezTo>
                  </a:path>
                  <a:path w="21600" h="21561" stroke="0" extrusionOk="0">
                    <a:moveTo>
                      <a:pt x="1293" y="-1"/>
                    </a:moveTo>
                    <a:cubicBezTo>
                      <a:pt x="12699" y="683"/>
                      <a:pt x="21600" y="10133"/>
                      <a:pt x="21600" y="21561"/>
                    </a:cubicBezTo>
                    <a:lnTo>
                      <a:pt x="0" y="21561"/>
                    </a:lnTo>
                    <a:close/>
                  </a:path>
                </a:pathLst>
              </a:custGeom>
              <a:noFill/>
              <a:ln w="3816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NZ">
                  <a:latin typeface="+mn-lt"/>
                  <a:ea typeface="SimSun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1752" y="1478"/>
                <a:ext cx="2644" cy="187"/>
              </a:xfrm>
              <a:prstGeom prst="line">
                <a:avLst/>
              </a:prstGeom>
              <a:noFill/>
              <a:ln w="38160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>
                  <a:latin typeface="+mn-lt"/>
                  <a:ea typeface="SimSun"/>
                </a:endParaRPr>
              </a:p>
            </p:txBody>
          </p:sp>
        </p:grpSp>
        <p:cxnSp>
          <p:nvCxnSpPr>
            <p:cNvPr id="616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2159672" y="6390207"/>
              <a:ext cx="71438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Straight Connector 22"/>
            <p:cNvCxnSpPr>
              <a:cxnSpLocks noChangeShapeType="1"/>
            </p:cNvCxnSpPr>
            <p:nvPr/>
          </p:nvCxnSpPr>
          <p:spPr bwMode="auto">
            <a:xfrm rot="5400000">
              <a:off x="3159797" y="6388621"/>
              <a:ext cx="71437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164" name="Group 24"/>
            <p:cNvGrpSpPr>
              <a:grpSpLocks/>
            </p:cNvGrpSpPr>
            <p:nvPr/>
          </p:nvGrpSpPr>
          <p:grpSpPr bwMode="auto">
            <a:xfrm>
              <a:off x="1554163" y="3993656"/>
              <a:ext cx="4423256" cy="2289175"/>
              <a:chOff x="1554163" y="2699318"/>
              <a:chExt cx="4423177" cy="2289181"/>
            </a:xfrm>
          </p:grpSpPr>
          <p:sp>
            <p:nvSpPr>
              <p:cNvPr id="23" name="Freeform 22"/>
              <p:cNvSpPr>
                <a:spLocks noChangeArrowheads="1"/>
              </p:cNvSpPr>
              <p:nvPr/>
            </p:nvSpPr>
            <p:spPr bwMode="auto">
              <a:xfrm>
                <a:off x="1554254" y="2698293"/>
                <a:ext cx="2119916" cy="2290466"/>
              </a:xfrm>
              <a:custGeom>
                <a:avLst/>
                <a:gdLst>
                  <a:gd name="T0" fmla="*/ 0 w 1992430"/>
                  <a:gd name="T1" fmla="*/ 2281186 h 2289208"/>
                  <a:gd name="T2" fmla="*/ 385011 w 1992430"/>
                  <a:gd name="T3" fmla="*/ 2261936 h 2289208"/>
                  <a:gd name="T4" fmla="*/ 750771 w 1992430"/>
                  <a:gd name="T5" fmla="*/ 2117558 h 2289208"/>
                  <a:gd name="T6" fmla="*/ 1174282 w 1992430"/>
                  <a:gd name="T7" fmla="*/ 1780673 h 2289208"/>
                  <a:gd name="T8" fmla="*/ 1655545 w 1992430"/>
                  <a:gd name="T9" fmla="*/ 1029903 h 2289208"/>
                  <a:gd name="T10" fmla="*/ 1992430 w 1992430"/>
                  <a:gd name="T11" fmla="*/ 0 h 2289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2430"/>
                  <a:gd name="T19" fmla="*/ 0 h 2289208"/>
                  <a:gd name="T20" fmla="*/ 1992430 w 1992430"/>
                  <a:gd name="T21" fmla="*/ 2289208 h 2289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2430" h="2289208">
                    <a:moveTo>
                      <a:pt x="0" y="2281187"/>
                    </a:moveTo>
                    <a:cubicBezTo>
                      <a:pt x="129941" y="2285197"/>
                      <a:pt x="259883" y="2289208"/>
                      <a:pt x="385011" y="2261937"/>
                    </a:cubicBezTo>
                    <a:cubicBezTo>
                      <a:pt x="510139" y="2234666"/>
                      <a:pt x="619226" y="2197769"/>
                      <a:pt x="750771" y="2117558"/>
                    </a:cubicBezTo>
                    <a:cubicBezTo>
                      <a:pt x="882316" y="2037347"/>
                      <a:pt x="1023486" y="1961949"/>
                      <a:pt x="1174282" y="1780673"/>
                    </a:cubicBezTo>
                    <a:cubicBezTo>
                      <a:pt x="1325078" y="1599397"/>
                      <a:pt x="1519187" y="1326682"/>
                      <a:pt x="1655545" y="1029903"/>
                    </a:cubicBezTo>
                    <a:cubicBezTo>
                      <a:pt x="1791903" y="733124"/>
                      <a:pt x="1892166" y="366562"/>
                      <a:pt x="1992430" y="0"/>
                    </a:cubicBezTo>
                  </a:path>
                </a:pathLst>
              </a:cu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Font typeface="Times New Roman" pitchFamily="18" charset="0"/>
                  <a:buNone/>
                  <a:defRPr/>
                </a:pPr>
                <a:endParaRPr lang="en-NZ" dirty="0">
                  <a:solidFill>
                    <a:srgbClr val="FF0000"/>
                  </a:solidFill>
                  <a:latin typeface="+mn-lt"/>
                  <a:ea typeface="SimSu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65542" y="3710746"/>
                <a:ext cx="2612370" cy="4024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NZ" sz="1400" dirty="0">
                    <a:solidFill>
                      <a:srgbClr val="FF0000"/>
                    </a:solidFill>
                    <a:latin typeface="+mn-lt"/>
                    <a:ea typeface="SimSun"/>
                  </a:rPr>
                  <a:t>Phosphorus loss from soil</a:t>
                </a:r>
              </a:p>
            </p:txBody>
          </p:sp>
        </p:grpSp>
      </p:grpSp>
      <p:grpSp>
        <p:nvGrpSpPr>
          <p:cNvPr id="6150" name="Group 27"/>
          <p:cNvGrpSpPr>
            <a:grpSpLocks/>
          </p:cNvGrpSpPr>
          <p:nvPr/>
        </p:nvGrpSpPr>
        <p:grpSpPr bwMode="auto">
          <a:xfrm>
            <a:off x="3865563" y="3592513"/>
            <a:ext cx="4287837" cy="2501900"/>
            <a:chOff x="3865188" y="3806470"/>
            <a:chExt cx="3578668" cy="2287951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 rot="990518" flipH="1">
              <a:off x="3865188" y="4069235"/>
              <a:ext cx="594899" cy="2025186"/>
            </a:xfrm>
            <a:custGeom>
              <a:avLst/>
              <a:gdLst>
                <a:gd name="T0" fmla="*/ 0 w 21600"/>
                <a:gd name="T1" fmla="*/ 0 h 21561"/>
                <a:gd name="T2" fmla="*/ 0 w 21600"/>
                <a:gd name="T3" fmla="*/ 10 h 21561"/>
                <a:gd name="T4" fmla="*/ 0 w 21600"/>
                <a:gd name="T5" fmla="*/ 10 h 215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61"/>
                <a:gd name="T11" fmla="*/ 21600 w 21600"/>
                <a:gd name="T12" fmla="*/ 21561 h 21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61" fill="none" extrusionOk="0">
                  <a:moveTo>
                    <a:pt x="1293" y="-1"/>
                  </a:moveTo>
                  <a:cubicBezTo>
                    <a:pt x="12699" y="683"/>
                    <a:pt x="21600" y="10133"/>
                    <a:pt x="21600" y="21561"/>
                  </a:cubicBezTo>
                </a:path>
                <a:path w="21600" h="21561" stroke="0" extrusionOk="0">
                  <a:moveTo>
                    <a:pt x="1293" y="-1"/>
                  </a:moveTo>
                  <a:cubicBezTo>
                    <a:pt x="12699" y="683"/>
                    <a:pt x="21600" y="10133"/>
                    <a:pt x="21600" y="21561"/>
                  </a:cubicBezTo>
                  <a:lnTo>
                    <a:pt x="0" y="21561"/>
                  </a:lnTo>
                  <a:close/>
                </a:path>
              </a:pathLst>
            </a:custGeom>
            <a:noFill/>
            <a:ln w="38160">
              <a:solidFill>
                <a:srgbClr val="00B05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NZ">
                <a:latin typeface="+mn-lt"/>
                <a:ea typeface="SimSun"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rot="531801" flipV="1">
              <a:off x="4687977" y="3806470"/>
              <a:ext cx="2755879" cy="611184"/>
            </a:xfrm>
            <a:prstGeom prst="line">
              <a:avLst/>
            </a:prstGeom>
            <a:noFill/>
            <a:ln w="38160">
              <a:solidFill>
                <a:srgbClr val="00B050"/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latin typeface="+mn-lt"/>
                <a:ea typeface="SimSun"/>
              </a:endParaRP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84888" y="3933825"/>
            <a:ext cx="1493837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  <a:ea typeface="ＭＳ Ｐゴシック"/>
                <a:cs typeface="ＭＳ Ｐゴシック"/>
              </a:rPr>
              <a:t>Clover yield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716463" y="3943350"/>
            <a:ext cx="431800" cy="2076450"/>
          </a:xfrm>
          <a:prstGeom prst="rect">
            <a:avLst/>
          </a:prstGeom>
          <a:solidFill>
            <a:srgbClr val="00B050">
              <a:alpha val="43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Times New Roman" pitchFamily="18" charset="0"/>
              <a:buNone/>
              <a:defRPr/>
            </a:pPr>
            <a:endParaRPr lang="en-NZ">
              <a:latin typeface="+mn-lt"/>
              <a:ea typeface="SimSun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Mixed model: innovative management of CSAs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75" y="1412875"/>
            <a:ext cx="6929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dirty="0">
                <a:solidFill>
                  <a:schemeClr val="tx1"/>
                </a:solidFill>
                <a:latin typeface="+mn-lt"/>
                <a:ea typeface="SimSun"/>
              </a:rPr>
              <a:t>Answer: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NZ" dirty="0">
              <a:solidFill>
                <a:schemeClr val="tx1"/>
              </a:solidFill>
              <a:latin typeface="+mn-lt"/>
              <a:ea typeface="SimSun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dirty="0">
                <a:solidFill>
                  <a:schemeClr val="tx1"/>
                </a:solidFill>
                <a:latin typeface="+mn-lt"/>
                <a:ea typeface="SimSun"/>
              </a:rPr>
              <a:t>Place clover in areas of a catchment unlikely to contribute runoff to the stream. </a:t>
            </a:r>
            <a:endParaRPr lang="en-NZ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500063" y="5929313"/>
            <a:ext cx="2357437" cy="928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 altLang="en-US"/>
          </a:p>
        </p:txBody>
      </p:sp>
      <p:pic>
        <p:nvPicPr>
          <p:cNvPr id="7173" name="Picture 2" descr="C:\Richard\Unfinished\Hillend\Photos\Hillend July 25 2008 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6"/>
          <a:stretch>
            <a:fillRect/>
          </a:stretch>
        </p:blipFill>
        <p:spPr bwMode="auto">
          <a:xfrm>
            <a:off x="1090613" y="3429000"/>
            <a:ext cx="6794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2"/>
          <p:cNvSpPr>
            <a:spLocks/>
          </p:cNvSpPr>
          <p:nvPr/>
        </p:nvSpPr>
        <p:spPr bwMode="auto">
          <a:xfrm>
            <a:off x="2143125" y="5262563"/>
            <a:ext cx="4640263" cy="1271587"/>
          </a:xfrm>
          <a:custGeom>
            <a:avLst/>
            <a:gdLst>
              <a:gd name="T0" fmla="*/ 2486032 w 4640263"/>
              <a:gd name="T1" fmla="*/ 1271587 h 1271587"/>
              <a:gd name="T2" fmla="*/ 3371858 w 4640263"/>
              <a:gd name="T3" fmla="*/ 1262062 h 1271587"/>
              <a:gd name="T4" fmla="*/ 4181482 w 4640263"/>
              <a:gd name="T5" fmla="*/ 1252537 h 1271587"/>
              <a:gd name="T6" fmla="*/ 4610103 w 4640263"/>
              <a:gd name="T7" fmla="*/ 1138237 h 1271587"/>
              <a:gd name="T8" fmla="*/ 4362451 w 4640263"/>
              <a:gd name="T9" fmla="*/ 823912 h 1271587"/>
              <a:gd name="T10" fmla="*/ 3924308 w 4640263"/>
              <a:gd name="T11" fmla="*/ 614362 h 1271587"/>
              <a:gd name="T12" fmla="*/ 4067182 w 4640263"/>
              <a:gd name="T13" fmla="*/ 376237 h 1271587"/>
              <a:gd name="T14" fmla="*/ 4448175 w 4640263"/>
              <a:gd name="T15" fmla="*/ 214312 h 1271587"/>
              <a:gd name="T16" fmla="*/ 4543427 w 4640263"/>
              <a:gd name="T17" fmla="*/ 90487 h 1271587"/>
              <a:gd name="T18" fmla="*/ 4514851 w 4640263"/>
              <a:gd name="T19" fmla="*/ 23812 h 1271587"/>
              <a:gd name="T20" fmla="*/ 4191008 w 4640263"/>
              <a:gd name="T21" fmla="*/ 4762 h 1271587"/>
              <a:gd name="T22" fmla="*/ 3714758 w 4640263"/>
              <a:gd name="T23" fmla="*/ 4762 h 1271587"/>
              <a:gd name="T24" fmla="*/ 3343282 w 4640263"/>
              <a:gd name="T25" fmla="*/ 33337 h 1271587"/>
              <a:gd name="T26" fmla="*/ 2676532 w 4640263"/>
              <a:gd name="T27" fmla="*/ 23812 h 1271587"/>
              <a:gd name="T28" fmla="*/ 1943104 w 4640263"/>
              <a:gd name="T29" fmla="*/ 61912 h 1271587"/>
              <a:gd name="T30" fmla="*/ 1104904 w 4640263"/>
              <a:gd name="T31" fmla="*/ 71437 h 1271587"/>
              <a:gd name="T32" fmla="*/ 371475 w 4640263"/>
              <a:gd name="T33" fmla="*/ 214312 h 1271587"/>
              <a:gd name="T34" fmla="*/ 66675 w 4640263"/>
              <a:gd name="T35" fmla="*/ 461962 h 1271587"/>
              <a:gd name="T36" fmla="*/ 9525 w 4640263"/>
              <a:gd name="T37" fmla="*/ 976312 h 1271587"/>
              <a:gd name="T38" fmla="*/ 123825 w 4640263"/>
              <a:gd name="T39" fmla="*/ 1185862 h 1271587"/>
              <a:gd name="T40" fmla="*/ 457200 w 4640263"/>
              <a:gd name="T41" fmla="*/ 1252537 h 1271587"/>
              <a:gd name="T42" fmla="*/ 2486032 w 4640263"/>
              <a:gd name="T43" fmla="*/ 1271587 h 12715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40263"/>
              <a:gd name="T67" fmla="*/ 0 h 1271587"/>
              <a:gd name="T68" fmla="*/ 4640263 w 4640263"/>
              <a:gd name="T69" fmla="*/ 1271587 h 12715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40263" h="1271587">
                <a:moveTo>
                  <a:pt x="2486025" y="1271587"/>
                </a:moveTo>
                <a:lnTo>
                  <a:pt x="3371850" y="1262062"/>
                </a:lnTo>
                <a:lnTo>
                  <a:pt x="4181475" y="1252537"/>
                </a:lnTo>
                <a:cubicBezTo>
                  <a:pt x="4387850" y="1231900"/>
                  <a:pt x="4579938" y="1209675"/>
                  <a:pt x="4610100" y="1138237"/>
                </a:cubicBezTo>
                <a:cubicBezTo>
                  <a:pt x="4640263" y="1066800"/>
                  <a:pt x="4476750" y="911224"/>
                  <a:pt x="4362450" y="823912"/>
                </a:cubicBezTo>
                <a:cubicBezTo>
                  <a:pt x="4248150" y="736600"/>
                  <a:pt x="3973512" y="688974"/>
                  <a:pt x="3924300" y="614362"/>
                </a:cubicBezTo>
                <a:cubicBezTo>
                  <a:pt x="3875088" y="539750"/>
                  <a:pt x="3979863" y="442912"/>
                  <a:pt x="4067175" y="376237"/>
                </a:cubicBezTo>
                <a:cubicBezTo>
                  <a:pt x="4154488" y="309562"/>
                  <a:pt x="4368800" y="261937"/>
                  <a:pt x="4448175" y="214312"/>
                </a:cubicBezTo>
                <a:cubicBezTo>
                  <a:pt x="4527550" y="166687"/>
                  <a:pt x="4532313" y="122237"/>
                  <a:pt x="4543425" y="90487"/>
                </a:cubicBezTo>
                <a:cubicBezTo>
                  <a:pt x="4554537" y="58737"/>
                  <a:pt x="4573588" y="38100"/>
                  <a:pt x="4514850" y="23812"/>
                </a:cubicBezTo>
                <a:cubicBezTo>
                  <a:pt x="4456113" y="9525"/>
                  <a:pt x="4324350" y="7937"/>
                  <a:pt x="4191000" y="4762"/>
                </a:cubicBezTo>
                <a:cubicBezTo>
                  <a:pt x="4057650" y="1587"/>
                  <a:pt x="3856037" y="0"/>
                  <a:pt x="3714750" y="4762"/>
                </a:cubicBezTo>
                <a:cubicBezTo>
                  <a:pt x="3573463" y="9524"/>
                  <a:pt x="3343275" y="33337"/>
                  <a:pt x="3343275" y="33337"/>
                </a:cubicBezTo>
                <a:cubicBezTo>
                  <a:pt x="3170238" y="36512"/>
                  <a:pt x="2909887" y="19050"/>
                  <a:pt x="2676525" y="23812"/>
                </a:cubicBezTo>
                <a:cubicBezTo>
                  <a:pt x="2443163" y="28574"/>
                  <a:pt x="2205037" y="53975"/>
                  <a:pt x="1943100" y="61912"/>
                </a:cubicBezTo>
                <a:cubicBezTo>
                  <a:pt x="1681163" y="69849"/>
                  <a:pt x="1366837" y="46037"/>
                  <a:pt x="1104900" y="71437"/>
                </a:cubicBezTo>
                <a:cubicBezTo>
                  <a:pt x="842963" y="96837"/>
                  <a:pt x="544512" y="149225"/>
                  <a:pt x="371475" y="214312"/>
                </a:cubicBezTo>
                <a:cubicBezTo>
                  <a:pt x="198438" y="279399"/>
                  <a:pt x="127000" y="334962"/>
                  <a:pt x="66675" y="461962"/>
                </a:cubicBezTo>
                <a:cubicBezTo>
                  <a:pt x="6350" y="588962"/>
                  <a:pt x="0" y="855662"/>
                  <a:pt x="9525" y="976312"/>
                </a:cubicBezTo>
                <a:cubicBezTo>
                  <a:pt x="19050" y="1096962"/>
                  <a:pt x="49213" y="1139825"/>
                  <a:pt x="123825" y="1185862"/>
                </a:cubicBezTo>
                <a:cubicBezTo>
                  <a:pt x="198437" y="1231899"/>
                  <a:pt x="55562" y="1238249"/>
                  <a:pt x="457200" y="1252537"/>
                </a:cubicBezTo>
                <a:cubicBezTo>
                  <a:pt x="858838" y="1266825"/>
                  <a:pt x="1696244" y="1269206"/>
                  <a:pt x="2486025" y="1271587"/>
                </a:cubicBezTo>
                <a:close/>
              </a:path>
            </a:pathLst>
          </a:custGeom>
          <a:solidFill>
            <a:srgbClr val="FF0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175" name="Freeform 23"/>
          <p:cNvSpPr>
            <a:spLocks/>
          </p:cNvSpPr>
          <p:nvPr/>
        </p:nvSpPr>
        <p:spPr bwMode="auto">
          <a:xfrm>
            <a:off x="4143375" y="5343525"/>
            <a:ext cx="1943100" cy="1171575"/>
          </a:xfrm>
          <a:custGeom>
            <a:avLst/>
            <a:gdLst>
              <a:gd name="T0" fmla="*/ 419100 w 1943100"/>
              <a:gd name="T1" fmla="*/ 1171575 h 1171575"/>
              <a:gd name="T2" fmla="*/ 19050 w 1943100"/>
              <a:gd name="T3" fmla="*/ 685800 h 1171575"/>
              <a:gd name="T4" fmla="*/ 304800 w 1943100"/>
              <a:gd name="T5" fmla="*/ 342900 h 1171575"/>
              <a:gd name="T6" fmla="*/ 828675 w 1943100"/>
              <a:gd name="T7" fmla="*/ 171450 h 1171575"/>
              <a:gd name="T8" fmla="*/ 1343025 w 1943100"/>
              <a:gd name="T9" fmla="*/ 76200 h 1171575"/>
              <a:gd name="T10" fmla="*/ 1762125 w 1943100"/>
              <a:gd name="T11" fmla="*/ 38100 h 1171575"/>
              <a:gd name="T12" fmla="*/ 1943100 w 1943100"/>
              <a:gd name="T13" fmla="*/ 0 h 11715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3100"/>
              <a:gd name="T22" fmla="*/ 0 h 1171575"/>
              <a:gd name="T23" fmla="*/ 1943100 w 1943100"/>
              <a:gd name="T24" fmla="*/ 1171575 h 11715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3100" h="1171575">
                <a:moveTo>
                  <a:pt x="419100" y="1171575"/>
                </a:moveTo>
                <a:cubicBezTo>
                  <a:pt x="228600" y="997743"/>
                  <a:pt x="38100" y="823912"/>
                  <a:pt x="19050" y="685800"/>
                </a:cubicBezTo>
                <a:cubicBezTo>
                  <a:pt x="0" y="547688"/>
                  <a:pt x="169863" y="428625"/>
                  <a:pt x="304800" y="342900"/>
                </a:cubicBezTo>
                <a:cubicBezTo>
                  <a:pt x="439738" y="257175"/>
                  <a:pt x="655638" y="215900"/>
                  <a:pt x="828675" y="171450"/>
                </a:cubicBezTo>
                <a:cubicBezTo>
                  <a:pt x="1001712" y="127000"/>
                  <a:pt x="1187450" y="98425"/>
                  <a:pt x="1343025" y="76200"/>
                </a:cubicBezTo>
                <a:cubicBezTo>
                  <a:pt x="1498600" y="53975"/>
                  <a:pt x="1662113" y="50800"/>
                  <a:pt x="1762125" y="38100"/>
                </a:cubicBezTo>
                <a:cubicBezTo>
                  <a:pt x="1862137" y="25400"/>
                  <a:pt x="1902618" y="12700"/>
                  <a:pt x="1943100" y="0"/>
                </a:cubicBezTo>
              </a:path>
            </a:pathLst>
          </a:custGeom>
          <a:noFill/>
          <a:ln w="698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Mixed model: innovative management of CSAs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024" y="3422384"/>
            <a:ext cx="2012089" cy="923330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 w="317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sz="2200" cap="small" dirty="0" smtClean="0">
                <a:solidFill>
                  <a:srgbClr val="FF0000"/>
                </a:solidFill>
                <a:latin typeface="+mn-lt"/>
                <a:ea typeface="+mn-ea"/>
              </a:rPr>
              <a:t>Decreases</a:t>
            </a:r>
            <a:endParaRPr lang="en-NZ" sz="2200" cap="small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NZ" sz="1000" cap="small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NZ" sz="2200" cap="small" dirty="0" smtClean="0">
                <a:solidFill>
                  <a:srgbClr val="FF0000"/>
                </a:solidFill>
                <a:latin typeface="+mn-lt"/>
                <a:ea typeface="+mn-ea"/>
              </a:rPr>
              <a:t>DRP loss by 45%</a:t>
            </a:r>
            <a:endParaRPr lang="en-NZ" sz="2200" cap="small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3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87114349"/>
              </p:ext>
            </p:extLst>
          </p:nvPr>
        </p:nvGraphicFramePr>
        <p:xfrm>
          <a:off x="467544" y="1844824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910442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$0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650" y="1910442"/>
            <a:ext cx="699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-$30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91044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$15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91160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$429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6296" y="1910442"/>
            <a:ext cx="14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Change in profit ($/ha/yr)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91680" y="5353471"/>
            <a:ext cx="6624736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26465" y="5353471"/>
            <a:ext cx="164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chemeClr val="tx1"/>
                </a:solidFill>
                <a:latin typeface="+mn-lt"/>
              </a:rPr>
              <a:t>Reference condition</a:t>
            </a:r>
            <a:endParaRPr lang="en-NZ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15430" y="4849415"/>
            <a:ext cx="655272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228184" y="4561383"/>
            <a:ext cx="135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Proposed target</a:t>
            </a:r>
            <a:endParaRPr lang="en-NZ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+mn-ea"/>
                <a:cs typeface="+mn-cs"/>
              </a:rPr>
              <a:t>Mixed model: management of CSAs at farm scale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268760"/>
            <a:ext cx="7920880" cy="1728192"/>
          </a:xfrm>
        </p:spPr>
        <p:txBody>
          <a:bodyPr anchor="t"/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dirty="0" smtClean="0"/>
              <a:t>For a 1-2 kg P/ha loss, common sources are:</a:t>
            </a:r>
          </a:p>
          <a:p>
            <a:pPr marL="0" indent="0">
              <a:tabLst>
                <a:tab pos="0" algn="l"/>
                <a:tab pos="4508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dirty="0" smtClean="0"/>
              <a:t>		Soil 40-60%; Fertiliser = 10-15%; Manure/Grazing = 25-50%</a:t>
            </a:r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dirty="0" smtClean="0"/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dirty="0" smtClean="0"/>
              <a:t>Much P loss comes from critical source areas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15963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>
                <a:solidFill>
                  <a:srgbClr val="66CC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5962" y="3284984"/>
            <a:ext cx="8032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good policy response would be: </a:t>
            </a:r>
          </a:p>
          <a:p>
            <a:pPr marL="542925" indent="-277813"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Set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clear 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objectives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(including anthropogenic load)</a:t>
            </a:r>
          </a:p>
          <a:p>
            <a:pPr marL="542925" indent="-277813"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Target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mitigation strategies to CSAs</a:t>
            </a:r>
          </a:p>
          <a:p>
            <a:pPr marL="542925" indent="-277813">
              <a:buFont typeface="+mj-lt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Allow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flexibility in strategies (educate on cost-effectiveness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63" y="5157192"/>
            <a:ext cx="817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Challenge </a:t>
            </a:r>
            <a:r>
              <a:rPr lang="en-NZ" sz="2200" dirty="0">
                <a:solidFill>
                  <a:schemeClr val="tx1"/>
                </a:solidFill>
                <a:latin typeface="+mn-lt"/>
              </a:rPr>
              <a:t>that critical source areas of P loss can be identified and treated successfully (with time) to minimise compliance costs.</a:t>
            </a:r>
            <a:endParaRPr lang="en-NZ" sz="2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6185123" y="4801879"/>
            <a:ext cx="10795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86711" y="6025842"/>
            <a:ext cx="10795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19" name="Group 18"/>
          <p:cNvGrpSpPr/>
          <p:nvPr/>
        </p:nvGrpSpPr>
        <p:grpSpPr>
          <a:xfrm>
            <a:off x="459011" y="2263468"/>
            <a:ext cx="4617045" cy="2538412"/>
            <a:chOff x="459011" y="2263467"/>
            <a:chExt cx="6108477" cy="3606822"/>
          </a:xfrm>
        </p:grpSpPr>
        <p:pic>
          <p:nvPicPr>
            <p:cNvPr id="4" name="Picture 3" descr="Tray2 Waitaki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" r="1167" b="27356"/>
            <a:stretch/>
          </p:blipFill>
          <p:spPr bwMode="auto">
            <a:xfrm>
              <a:off x="459012" y="2263467"/>
              <a:ext cx="6108476" cy="341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Tray2 Waitaki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92"/>
            <a:stretch/>
          </p:blipFill>
          <p:spPr bwMode="auto">
            <a:xfrm>
              <a:off x="459011" y="4629376"/>
              <a:ext cx="6108476" cy="12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355976" y="1556794"/>
            <a:ext cx="4562357" cy="5023046"/>
            <a:chOff x="4119064" y="1412776"/>
            <a:chExt cx="4562357" cy="5023046"/>
          </a:xfrm>
        </p:grpSpPr>
        <p:pic>
          <p:nvPicPr>
            <p:cNvPr id="16" name="Picture 23" descr="NI_DNP_ratio_level1_2_3"/>
            <p:cNvPicPr>
              <a:picLocks noChangeAspect="1" noChangeArrowheads="1"/>
            </p:cNvPicPr>
            <p:nvPr/>
          </p:nvPicPr>
          <p:blipFill>
            <a:blip r:embed="rId4" cstate="print"/>
            <a:srcRect l="9143" t="7200" r="10834" b="9281"/>
            <a:stretch>
              <a:fillRect/>
            </a:stretch>
          </p:blipFill>
          <p:spPr bwMode="auto">
            <a:xfrm>
              <a:off x="6948264" y="1412776"/>
              <a:ext cx="1733157" cy="2556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SI_DNP_ratio_level1_2_3"/>
            <p:cNvPicPr>
              <a:picLocks noChangeAspect="1" noChangeArrowheads="1"/>
            </p:cNvPicPr>
            <p:nvPr/>
          </p:nvPicPr>
          <p:blipFill>
            <a:blip r:embed="rId5" cstate="print"/>
            <a:srcRect l="6795" t="12960" r="7140" b="13601"/>
            <a:stretch>
              <a:fillRect/>
            </a:stretch>
          </p:blipFill>
          <p:spPr bwMode="auto">
            <a:xfrm>
              <a:off x="5578356" y="3861048"/>
              <a:ext cx="208998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119064" y="5327826"/>
              <a:ext cx="121558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200" dirty="0" smtClean="0">
                  <a:solidFill>
                    <a:schemeClr val="tx1"/>
                  </a:solidFill>
                  <a:latin typeface="+mn-lt"/>
                </a:rPr>
                <a:t>69-78%</a:t>
              </a:r>
            </a:p>
            <a:p>
              <a:r>
                <a:rPr lang="en-NZ" sz="2200" dirty="0" smtClean="0">
                  <a:solidFill>
                    <a:schemeClr val="tx1"/>
                  </a:solidFill>
                  <a:latin typeface="+mn-lt"/>
                </a:rPr>
                <a:t>of sites</a:t>
              </a:r>
            </a:p>
            <a:p>
              <a:r>
                <a:rPr lang="en-NZ" sz="2200" dirty="0" smtClean="0">
                  <a:solidFill>
                    <a:schemeClr val="tx1"/>
                  </a:solidFill>
                  <a:latin typeface="+mn-lt"/>
                </a:rPr>
                <a:t>P-limited</a:t>
              </a:r>
              <a:endParaRPr lang="en-NZ" sz="22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76056" y="2492896"/>
            <a:ext cx="971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NZ" alt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Control</a:t>
            </a:r>
            <a:endParaRPr lang="en-GB" altLang="en-US" sz="20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77643" y="4149080"/>
            <a:ext cx="538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NZ" alt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+ N</a:t>
            </a:r>
            <a:endParaRPr lang="en-GB" altLang="en-US" sz="20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77643" y="3284984"/>
            <a:ext cx="571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NZ" altLang="en-US" sz="2000" b="1" dirty="0">
                <a:solidFill>
                  <a:schemeClr val="tx1"/>
                </a:solidFill>
                <a:cs typeface="Arial" pitchFamily="34" charset="0"/>
              </a:rPr>
              <a:t>+ P</a:t>
            </a:r>
            <a:endParaRPr lang="en-GB" altLang="en-US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011" y="3140968"/>
            <a:ext cx="5112554" cy="78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03250" y="357188"/>
            <a:ext cx="7469188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66CC00"/>
                </a:solidFill>
                <a:latin typeface="Calibri" pitchFamily="32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defRPr/>
            </a:pPr>
            <a:r>
              <a:rPr lang="en-NZ" sz="3200" kern="0" dirty="0" smtClean="0">
                <a:latin typeface="Calibri" pitchFamily="32" charset="0"/>
              </a:rPr>
              <a:t>What does phosphorus do?</a:t>
            </a:r>
            <a:endParaRPr lang="en-NZ" sz="3200" kern="0" cap="small" dirty="0" smtClean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57188" y="5786438"/>
            <a:ext cx="2500312" cy="10715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>
              <a:buClr>
                <a:srgbClr val="000000"/>
              </a:buClr>
              <a:buFont typeface="Times New Roman" pitchFamily="18" charset="0"/>
              <a:buNone/>
            </a:pPr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9927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3250" y="357188"/>
            <a:ext cx="7857182" cy="714375"/>
          </a:xfrm>
        </p:spPr>
        <p:txBody>
          <a:bodyPr/>
          <a:lstStyle/>
          <a:p>
            <a:pPr eaLnBrk="1" hangingPunct="1">
              <a:defRPr/>
            </a:pPr>
            <a:r>
              <a:rPr lang="en-NZ" sz="3200" dirty="0" smtClean="0">
                <a:latin typeface="Calibri" pitchFamily="32" charset="0"/>
              </a:rPr>
              <a:t>Distribution and significance of the issue</a:t>
            </a:r>
            <a:endParaRPr lang="en-NZ" sz="3200" cap="small" dirty="0" smtClean="0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357188" y="5786438"/>
            <a:ext cx="2500312" cy="10715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>
              <a:buClr>
                <a:srgbClr val="000000"/>
              </a:buClr>
              <a:buFont typeface="Times New Roman" pitchFamily="18" charset="0"/>
              <a:buNone/>
            </a:pPr>
            <a:endParaRPr lang="en-NZ" sz="2400"/>
          </a:p>
        </p:txBody>
      </p:sp>
      <p:grpSp>
        <p:nvGrpSpPr>
          <p:cNvPr id="3" name="Group 2"/>
          <p:cNvGrpSpPr/>
          <p:nvPr/>
        </p:nvGrpSpPr>
        <p:grpSpPr>
          <a:xfrm>
            <a:off x="683568" y="1700808"/>
            <a:ext cx="3744416" cy="4824536"/>
            <a:chOff x="683568" y="980729"/>
            <a:chExt cx="3744416" cy="5688631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980729"/>
              <a:ext cx="1750783" cy="2232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356992"/>
              <a:ext cx="1728192" cy="1318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5069"/>
            <a:stretch>
              <a:fillRect/>
            </a:stretch>
          </p:blipFill>
          <p:spPr bwMode="auto">
            <a:xfrm>
              <a:off x="683569" y="4797152"/>
              <a:ext cx="1728191" cy="18722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2608337" y="1916832"/>
              <a:ext cx="1171575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NZ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Caspian Sea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5286" y="3789040"/>
              <a:ext cx="1390650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NZ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Potomac River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78547" y="5611143"/>
              <a:ext cx="1849437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NZ" sz="16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Maharakeke</a:t>
              </a:r>
              <a:r>
                <a:rPr lang="en-NZ" sz="16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Stream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9992" y="1700808"/>
            <a:ext cx="38110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  <a:latin typeface="+mn-lt"/>
              </a:rPr>
              <a:t>Effects: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Increased algal biomass (toxic)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Reduced water clarity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Taste and odour problems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Poor habitat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Increased probably of fish kills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Decrease aesthetic/recreation</a:t>
            </a:r>
            <a:endParaRPr lang="en-NZ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4430098"/>
            <a:ext cx="467519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  <a:latin typeface="+mn-lt"/>
              </a:rPr>
              <a:t>Costs:</a:t>
            </a:r>
          </a:p>
          <a:p>
            <a:r>
              <a:rPr lang="en-NZ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£75-114M/</a:t>
            </a:r>
            <a:r>
              <a:rPr lang="en-NZ" sz="2200" dirty="0" err="1" smtClean="0">
                <a:solidFill>
                  <a:schemeClr val="tx1"/>
                </a:solidFill>
                <a:latin typeface="+mn-lt"/>
              </a:rPr>
              <a:t>yr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 UK water treatment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&gt;$1B decreased fishing revenue over </a:t>
            </a:r>
          </a:p>
          <a:p>
            <a:r>
              <a:rPr lang="en-NZ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 10 </a:t>
            </a:r>
            <a:r>
              <a:rPr lang="en-NZ" sz="2200" dirty="0" err="1" smtClean="0">
                <a:solidFill>
                  <a:schemeClr val="tx1"/>
                </a:solidFill>
                <a:latin typeface="+mn-lt"/>
              </a:rPr>
              <a:t>yrs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 in Chesapeake Bay</a:t>
            </a:r>
          </a:p>
          <a:p>
            <a:r>
              <a:rPr lang="en-NZ" sz="2200" dirty="0" smtClean="0">
                <a:solidFill>
                  <a:schemeClr val="tx1"/>
                </a:solidFill>
                <a:latin typeface="+mn-lt"/>
              </a:rPr>
              <a:t>- 100M/</a:t>
            </a:r>
            <a:r>
              <a:rPr lang="en-NZ" sz="2200" dirty="0" err="1" smtClean="0">
                <a:solidFill>
                  <a:schemeClr val="tx1"/>
                </a:solidFill>
                <a:latin typeface="+mn-lt"/>
              </a:rPr>
              <a:t>yr</a:t>
            </a:r>
            <a:r>
              <a:rPr lang="en-NZ" sz="2200" dirty="0" smtClean="0">
                <a:solidFill>
                  <a:schemeClr val="tx1"/>
                </a:solidFill>
                <a:latin typeface="+mn-lt"/>
              </a:rPr>
              <a:t> lost recreation revenue 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467544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Sources: Soil</a:t>
            </a:r>
            <a:endParaRPr lang="en-NZ" sz="2800" dirty="0">
              <a:solidFill>
                <a:srgbClr val="66CC00"/>
              </a:solidFill>
              <a:latin typeface="Calibri" pitchFamily="32" charset="0"/>
            </a:endParaRPr>
          </a:p>
        </p:txBody>
      </p:sp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1259632" y="980728"/>
            <a:ext cx="6429375" cy="5053013"/>
            <a:chOff x="769" y="724"/>
            <a:chExt cx="4050" cy="3183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769" y="724"/>
            <a:ext cx="4051" cy="3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SPW 10.0 Graph" r:id="rId4" imgW="4645080" imgH="4369680" progId="SigmaPlotGraphicObject.9">
                    <p:embed/>
                  </p:oleObj>
                </mc:Choice>
                <mc:Fallback>
                  <p:oleObj name="SPW 10.0 Graph" r:id="rId4" imgW="4645080" imgH="4369680" progId="SigmaPlotGraphicObject.9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" y="724"/>
                          <a:ext cx="4051" cy="3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769" y="724"/>
              <a:ext cx="4051" cy="31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3077" name="Line 5"/>
          <p:cNvSpPr>
            <a:spLocks noChangeShapeType="1"/>
          </p:cNvSpPr>
          <p:nvPr/>
        </p:nvSpPr>
        <p:spPr bwMode="auto">
          <a:xfrm flipH="1" flipV="1">
            <a:off x="4797425" y="4935538"/>
            <a:ext cx="4763" cy="1587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grpSp>
        <p:nvGrpSpPr>
          <p:cNvPr id="18" name="Group 17"/>
          <p:cNvGrpSpPr/>
          <p:nvPr/>
        </p:nvGrpSpPr>
        <p:grpSpPr>
          <a:xfrm>
            <a:off x="2195736" y="2812866"/>
            <a:ext cx="1296144" cy="2243520"/>
            <a:chOff x="2195736" y="2812866"/>
            <a:chExt cx="1296144" cy="2243520"/>
          </a:xfrm>
        </p:grpSpPr>
        <p:sp>
          <p:nvSpPr>
            <p:cNvPr id="13" name="Freeform 12"/>
            <p:cNvSpPr/>
            <p:nvPr/>
          </p:nvSpPr>
          <p:spPr bwMode="auto">
            <a:xfrm rot="21298092">
              <a:off x="2195736" y="2977781"/>
              <a:ext cx="1296144" cy="2078605"/>
            </a:xfrm>
            <a:custGeom>
              <a:avLst/>
              <a:gdLst>
                <a:gd name="connsiteX0" fmla="*/ 0 w 2006930"/>
                <a:gd name="connsiteY0" fmla="*/ 3693226 h 3734789"/>
                <a:gd name="connsiteX1" fmla="*/ 724395 w 2006930"/>
                <a:gd name="connsiteY1" fmla="*/ 3669475 h 3734789"/>
                <a:gd name="connsiteX2" fmla="*/ 1128156 w 2006930"/>
                <a:gd name="connsiteY2" fmla="*/ 3301340 h 3734789"/>
                <a:gd name="connsiteX3" fmla="*/ 1603169 w 2006930"/>
                <a:gd name="connsiteY3" fmla="*/ 1923803 h 3734789"/>
                <a:gd name="connsiteX4" fmla="*/ 2006930 w 2006930"/>
                <a:gd name="connsiteY4" fmla="*/ 0 h 3734789"/>
                <a:gd name="connsiteX5" fmla="*/ 2006930 w 2006930"/>
                <a:gd name="connsiteY5" fmla="*/ 0 h 37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930" h="3734789">
                  <a:moveTo>
                    <a:pt x="0" y="3693226"/>
                  </a:moveTo>
                  <a:cubicBezTo>
                    <a:pt x="268184" y="3714007"/>
                    <a:pt x="536369" y="3734789"/>
                    <a:pt x="724395" y="3669475"/>
                  </a:cubicBezTo>
                  <a:cubicBezTo>
                    <a:pt x="912421" y="3604161"/>
                    <a:pt x="981694" y="3592285"/>
                    <a:pt x="1128156" y="3301340"/>
                  </a:cubicBezTo>
                  <a:cubicBezTo>
                    <a:pt x="1274618" y="3010395"/>
                    <a:pt x="1456707" y="2474026"/>
                    <a:pt x="1603169" y="1923803"/>
                  </a:cubicBezTo>
                  <a:cubicBezTo>
                    <a:pt x="1749631" y="1373580"/>
                    <a:pt x="2006930" y="0"/>
                    <a:pt x="2006930" y="0"/>
                  </a:cubicBezTo>
                  <a:lnTo>
                    <a:pt x="2006930" y="0"/>
                  </a:ln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Z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6034" y="2812866"/>
              <a:ext cx="953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000" dirty="0" smtClean="0">
                  <a:solidFill>
                    <a:srgbClr val="C00000"/>
                  </a:solidFill>
                  <a:latin typeface="+mn-lt"/>
                </a:rPr>
                <a:t>Low (5)</a:t>
              </a:r>
              <a:endParaRPr lang="en-NZ" sz="2000" dirty="0">
                <a:solidFill>
                  <a:srgbClr val="C00000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44436" y="2058212"/>
            <a:ext cx="3364314" cy="3098980"/>
            <a:chOff x="2244436" y="2058212"/>
            <a:chExt cx="3364314" cy="3098980"/>
          </a:xfrm>
        </p:grpSpPr>
        <p:sp>
          <p:nvSpPr>
            <p:cNvPr id="12" name="Freeform 11"/>
            <p:cNvSpPr/>
            <p:nvPr/>
          </p:nvSpPr>
          <p:spPr bwMode="auto">
            <a:xfrm>
              <a:off x="2244436" y="2058212"/>
              <a:ext cx="2006930" cy="3098980"/>
            </a:xfrm>
            <a:custGeom>
              <a:avLst/>
              <a:gdLst>
                <a:gd name="connsiteX0" fmla="*/ 0 w 2006930"/>
                <a:gd name="connsiteY0" fmla="*/ 3693226 h 3734789"/>
                <a:gd name="connsiteX1" fmla="*/ 724395 w 2006930"/>
                <a:gd name="connsiteY1" fmla="*/ 3669475 h 3734789"/>
                <a:gd name="connsiteX2" fmla="*/ 1128156 w 2006930"/>
                <a:gd name="connsiteY2" fmla="*/ 3301340 h 3734789"/>
                <a:gd name="connsiteX3" fmla="*/ 1603169 w 2006930"/>
                <a:gd name="connsiteY3" fmla="*/ 1923803 h 3734789"/>
                <a:gd name="connsiteX4" fmla="*/ 2006930 w 2006930"/>
                <a:gd name="connsiteY4" fmla="*/ 0 h 3734789"/>
                <a:gd name="connsiteX5" fmla="*/ 2006930 w 2006930"/>
                <a:gd name="connsiteY5" fmla="*/ 0 h 373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930" h="3734789">
                  <a:moveTo>
                    <a:pt x="0" y="3693226"/>
                  </a:moveTo>
                  <a:cubicBezTo>
                    <a:pt x="268184" y="3714007"/>
                    <a:pt x="536369" y="3734789"/>
                    <a:pt x="724395" y="3669475"/>
                  </a:cubicBezTo>
                  <a:cubicBezTo>
                    <a:pt x="912421" y="3604161"/>
                    <a:pt x="981694" y="3592285"/>
                    <a:pt x="1128156" y="3301340"/>
                  </a:cubicBezTo>
                  <a:cubicBezTo>
                    <a:pt x="1274618" y="3010395"/>
                    <a:pt x="1456707" y="2474026"/>
                    <a:pt x="1603169" y="1923803"/>
                  </a:cubicBezTo>
                  <a:cubicBezTo>
                    <a:pt x="1749631" y="1373580"/>
                    <a:pt x="2006930" y="0"/>
                    <a:pt x="2006930" y="0"/>
                  </a:cubicBezTo>
                  <a:lnTo>
                    <a:pt x="2006930" y="0"/>
                  </a:lnTo>
                </a:path>
              </a:pathLst>
            </a:cu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NZ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67944" y="2564904"/>
              <a:ext cx="1540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0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Medium (25)</a:t>
              </a:r>
              <a:endParaRPr lang="en-NZ" sz="20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11560" y="5949280"/>
            <a:ext cx="216024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83768" y="1677058"/>
            <a:ext cx="25922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98884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>
                <a:solidFill>
                  <a:srgbClr val="663300"/>
                </a:solidFill>
              </a:rPr>
              <a:t>High (50)</a:t>
            </a:r>
            <a:endParaRPr lang="en-NZ" sz="2000" dirty="0">
              <a:solidFill>
                <a:srgbClr val="6633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4509120"/>
            <a:ext cx="148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V. high (85)</a:t>
            </a:r>
            <a:endParaRPr lang="en-N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67544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Sources: </a:t>
            </a: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Fertiliser,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</a:rPr>
              <a:t>Manure, Grazing</a:t>
            </a:r>
            <a:endParaRPr lang="en-NZ" sz="2800" dirty="0">
              <a:solidFill>
                <a:srgbClr val="66CC00"/>
              </a:solidFill>
              <a:latin typeface="Calibri" pitchFamily="3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1560" y="5949280"/>
            <a:ext cx="216024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6296" t="9762" r="11468"/>
          <a:stretch>
            <a:fillRect/>
          </a:stretch>
        </p:blipFill>
        <p:spPr bwMode="auto">
          <a:xfrm>
            <a:off x="611560" y="1916832"/>
            <a:ext cx="76657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1692641" y="1988840"/>
            <a:ext cx="653779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5724924" y="3908044"/>
            <a:ext cx="4521572" cy="424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9655" y="3861048"/>
            <a:ext cx="1852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latin typeface="+mn-lt"/>
              </a:rPr>
              <a:t>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latin typeface="+mn-lt"/>
              </a:rPr>
              <a:t>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latin typeface="+mn-lt"/>
              </a:rPr>
              <a:t>Timing</a:t>
            </a:r>
            <a:endParaRPr lang="en-N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 descr="http://3.bp.blogspot.com/_fiWJRneh4X4/TBmapOVTbGI/AAAAAAAADKw/go2_Y1-tqV0/s1600/manure+runo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643"/>
            <a:ext cx="3710400" cy="27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In an equal world…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28689" y="4435747"/>
            <a:ext cx="3555679" cy="2233613"/>
            <a:chOff x="4328689" y="4435747"/>
            <a:chExt cx="3555679" cy="223361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04592" y="4435747"/>
              <a:ext cx="3279776" cy="2233613"/>
              <a:chOff x="2800" y="793"/>
              <a:chExt cx="2066" cy="1407"/>
            </a:xfrm>
          </p:grpSpPr>
          <p:graphicFrame>
            <p:nvGraphicFramePr>
              <p:cNvPr id="4" name="Object 5"/>
              <p:cNvGraphicFramePr>
                <a:graphicFrameLocks noChangeAspect="1"/>
              </p:cNvGraphicFramePr>
              <p:nvPr/>
            </p:nvGraphicFramePr>
            <p:xfrm>
              <a:off x="2832" y="825"/>
              <a:ext cx="2002" cy="13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2800" y="793"/>
                <a:ext cx="2066" cy="1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328689" y="5168976"/>
              <a:ext cx="803723" cy="480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10000"/>
                </a:lnSpc>
                <a:spcBef>
                  <a:spcPts val="3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2" charset="0"/>
                  <a:ea typeface="ＭＳ Ｐゴシック" charset="0"/>
                  <a:cs typeface="ＭＳ Ｐゴシック" charset="0"/>
                </a:rPr>
                <a:t>2005</a:t>
              </a:r>
              <a:endParaRPr lang="en-US" b="1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8572" y="1563811"/>
            <a:ext cx="4252640" cy="2081213"/>
            <a:chOff x="4348572" y="1563811"/>
            <a:chExt cx="4252640" cy="2081213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348572" y="2287168"/>
              <a:ext cx="803723" cy="4804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10000"/>
                </a:lnSpc>
                <a:spcBef>
                  <a:spcPts val="35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 dirty="0" smtClean="0">
                  <a:solidFill>
                    <a:srgbClr val="000000"/>
                  </a:solidFill>
                  <a:latin typeface="Calibri" pitchFamily="32" charset="0"/>
                  <a:ea typeface="ＭＳ Ｐゴシック" charset="0"/>
                  <a:cs typeface="ＭＳ Ｐゴシック" charset="0"/>
                </a:rPr>
                <a:t>2004</a:t>
              </a:r>
              <a:endParaRPr lang="en-US" b="1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150825"/>
                </p:ext>
              </p:extLst>
            </p:nvPr>
          </p:nvGraphicFramePr>
          <p:xfrm>
            <a:off x="4780620" y="1563811"/>
            <a:ext cx="3820592" cy="2081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5940151" y="3808545"/>
            <a:ext cx="3203847" cy="1610821"/>
            <a:chOff x="5825291" y="3808544"/>
            <a:chExt cx="3203839" cy="1610827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805043" y="3808544"/>
              <a:ext cx="2224087" cy="825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dirty="0">
                  <a:solidFill>
                    <a:srgbClr val="000000"/>
                  </a:solidFill>
                  <a:latin typeface="Calibri" pitchFamily="32" charset="0"/>
                  <a:ea typeface="ＭＳ Ｐゴシック" charset="0"/>
                  <a:cs typeface="ＭＳ Ｐゴシック" charset="0"/>
                </a:rPr>
                <a:t>Runoff 7 days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dirty="0">
                  <a:solidFill>
                    <a:srgbClr val="000000"/>
                  </a:solidFill>
                  <a:latin typeface="Calibri" pitchFamily="32" charset="0"/>
                  <a:ea typeface="ＭＳ Ｐゴシック" charset="0"/>
                  <a:cs typeface="ＭＳ Ｐゴシック" charset="0"/>
                </a:rPr>
                <a:t>after application</a:t>
              </a:r>
            </a:p>
          </p:txBody>
        </p:sp>
        <p:cxnSp>
          <p:nvCxnSpPr>
            <p:cNvPr id="11" name="Straight Arrow Connector 17"/>
            <p:cNvCxnSpPr>
              <a:cxnSpLocks noChangeShapeType="1"/>
              <a:stCxn id="10" idx="1"/>
            </p:cNvCxnSpPr>
            <p:nvPr/>
          </p:nvCxnSpPr>
          <p:spPr bwMode="auto">
            <a:xfrm flipH="1">
              <a:off x="5825291" y="4221294"/>
              <a:ext cx="979751" cy="1198077"/>
            </a:xfrm>
            <a:prstGeom prst="straightConnector1">
              <a:avLst/>
            </a:prstGeom>
            <a:noFill/>
            <a:ln w="31750" algn="ctr">
              <a:solidFill>
                <a:srgbClr val="7030A0"/>
              </a:solidFill>
              <a:round/>
              <a:headEnd/>
              <a:tailEnd type="arrow" w="med" len="med"/>
            </a:ln>
          </p:spPr>
        </p:cxnSp>
      </p:grpSp>
      <p:sp>
        <p:nvSpPr>
          <p:cNvPr id="12" name="TextBox 11"/>
          <p:cNvSpPr txBox="1"/>
          <p:nvPr/>
        </p:nvSpPr>
        <p:spPr>
          <a:xfrm>
            <a:off x="715963" y="393305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  <a:latin typeface="+mn-lt"/>
              </a:rPr>
              <a:t>Losses would reflect amount of P available for loss</a:t>
            </a:r>
            <a:endParaRPr lang="en-N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7544" y="6141554"/>
            <a:ext cx="2160240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13419"/>
              </p:ext>
            </p:extLst>
          </p:nvPr>
        </p:nvGraphicFramePr>
        <p:xfrm>
          <a:off x="469814" y="1559920"/>
          <a:ext cx="3820592" cy="208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86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IMG_2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 bwMode="auto">
          <a:xfrm>
            <a:off x="0" y="4800600"/>
            <a:ext cx="9130413" cy="2057400"/>
          </a:xfrm>
          <a:custGeom>
            <a:avLst/>
            <a:gdLst>
              <a:gd name="connsiteX0" fmla="*/ 5495925 w 6400800"/>
              <a:gd name="connsiteY0" fmla="*/ 85725 h 1428750"/>
              <a:gd name="connsiteX1" fmla="*/ 5857875 w 6400800"/>
              <a:gd name="connsiteY1" fmla="*/ 285750 h 1428750"/>
              <a:gd name="connsiteX2" fmla="*/ 6400800 w 6400800"/>
              <a:gd name="connsiteY2" fmla="*/ 438150 h 1428750"/>
              <a:gd name="connsiteX3" fmla="*/ 6400800 w 6400800"/>
              <a:gd name="connsiteY3" fmla="*/ 1419225 h 1428750"/>
              <a:gd name="connsiteX4" fmla="*/ 0 w 6400800"/>
              <a:gd name="connsiteY4" fmla="*/ 1428750 h 1428750"/>
              <a:gd name="connsiteX5" fmla="*/ 0 w 6400800"/>
              <a:gd name="connsiteY5" fmla="*/ 1009650 h 1428750"/>
              <a:gd name="connsiteX6" fmla="*/ 1381125 w 6400800"/>
              <a:gd name="connsiteY6" fmla="*/ 781050 h 1428750"/>
              <a:gd name="connsiteX7" fmla="*/ 2914650 w 6400800"/>
              <a:gd name="connsiteY7" fmla="*/ 466725 h 1428750"/>
              <a:gd name="connsiteX8" fmla="*/ 4591050 w 6400800"/>
              <a:gd name="connsiteY8" fmla="*/ 152400 h 1428750"/>
              <a:gd name="connsiteX9" fmla="*/ 5438775 w 6400800"/>
              <a:gd name="connsiteY9" fmla="*/ 0 h 1428750"/>
              <a:gd name="connsiteX0" fmla="*/ 5495925 w 6400800"/>
              <a:gd name="connsiteY0" fmla="*/ 0 h 1343025"/>
              <a:gd name="connsiteX1" fmla="*/ 5857875 w 6400800"/>
              <a:gd name="connsiteY1" fmla="*/ 200025 h 1343025"/>
              <a:gd name="connsiteX2" fmla="*/ 6400800 w 6400800"/>
              <a:gd name="connsiteY2" fmla="*/ 352425 h 1343025"/>
              <a:gd name="connsiteX3" fmla="*/ 6400800 w 6400800"/>
              <a:gd name="connsiteY3" fmla="*/ 1333500 h 1343025"/>
              <a:gd name="connsiteX4" fmla="*/ 0 w 6400800"/>
              <a:gd name="connsiteY4" fmla="*/ 1343025 h 1343025"/>
              <a:gd name="connsiteX5" fmla="*/ 0 w 6400800"/>
              <a:gd name="connsiteY5" fmla="*/ 923925 h 1343025"/>
              <a:gd name="connsiteX6" fmla="*/ 1381125 w 6400800"/>
              <a:gd name="connsiteY6" fmla="*/ 695325 h 1343025"/>
              <a:gd name="connsiteX7" fmla="*/ 2914650 w 6400800"/>
              <a:gd name="connsiteY7" fmla="*/ 381000 h 1343025"/>
              <a:gd name="connsiteX8" fmla="*/ 4591050 w 6400800"/>
              <a:gd name="connsiteY8" fmla="*/ 66675 h 1343025"/>
              <a:gd name="connsiteX9" fmla="*/ 5229225 w 6400800"/>
              <a:gd name="connsiteY9" fmla="*/ 47625 h 1343025"/>
              <a:gd name="connsiteX0" fmla="*/ 5495925 w 6400800"/>
              <a:gd name="connsiteY0" fmla="*/ 28575 h 1371600"/>
              <a:gd name="connsiteX1" fmla="*/ 5857875 w 6400800"/>
              <a:gd name="connsiteY1" fmla="*/ 228600 h 1371600"/>
              <a:gd name="connsiteX2" fmla="*/ 6400800 w 6400800"/>
              <a:gd name="connsiteY2" fmla="*/ 381000 h 1371600"/>
              <a:gd name="connsiteX3" fmla="*/ 6400800 w 6400800"/>
              <a:gd name="connsiteY3" fmla="*/ 1362075 h 1371600"/>
              <a:gd name="connsiteX4" fmla="*/ 0 w 6400800"/>
              <a:gd name="connsiteY4" fmla="*/ 1371600 h 1371600"/>
              <a:gd name="connsiteX5" fmla="*/ 0 w 6400800"/>
              <a:gd name="connsiteY5" fmla="*/ 952500 h 1371600"/>
              <a:gd name="connsiteX6" fmla="*/ 1381125 w 6400800"/>
              <a:gd name="connsiteY6" fmla="*/ 723900 h 1371600"/>
              <a:gd name="connsiteX7" fmla="*/ 2914650 w 6400800"/>
              <a:gd name="connsiteY7" fmla="*/ 409575 h 1371600"/>
              <a:gd name="connsiteX8" fmla="*/ 4591050 w 6400800"/>
              <a:gd name="connsiteY8" fmla="*/ 95250 h 1371600"/>
              <a:gd name="connsiteX9" fmla="*/ 5229225 w 6400800"/>
              <a:gd name="connsiteY9" fmla="*/ 0 h 1371600"/>
              <a:gd name="connsiteX0" fmla="*/ 5495925 w 6400800"/>
              <a:gd name="connsiteY0" fmla="*/ 28575 h 1371600"/>
              <a:gd name="connsiteX1" fmla="*/ 5857875 w 6400800"/>
              <a:gd name="connsiteY1" fmla="*/ 228600 h 1371600"/>
              <a:gd name="connsiteX2" fmla="*/ 6400800 w 6400800"/>
              <a:gd name="connsiteY2" fmla="*/ 381000 h 1371600"/>
              <a:gd name="connsiteX3" fmla="*/ 6400800 w 6400800"/>
              <a:gd name="connsiteY3" fmla="*/ 1362075 h 1371600"/>
              <a:gd name="connsiteX4" fmla="*/ 0 w 6400800"/>
              <a:gd name="connsiteY4" fmla="*/ 1371600 h 1371600"/>
              <a:gd name="connsiteX5" fmla="*/ 0 w 6400800"/>
              <a:gd name="connsiteY5" fmla="*/ 952500 h 1371600"/>
              <a:gd name="connsiteX6" fmla="*/ 1381125 w 6400800"/>
              <a:gd name="connsiteY6" fmla="*/ 723900 h 1371600"/>
              <a:gd name="connsiteX7" fmla="*/ 2914650 w 6400800"/>
              <a:gd name="connsiteY7" fmla="*/ 409575 h 1371600"/>
              <a:gd name="connsiteX8" fmla="*/ 4591050 w 6400800"/>
              <a:gd name="connsiteY8" fmla="*/ 95250 h 1371600"/>
              <a:gd name="connsiteX9" fmla="*/ 5153025 w 6400800"/>
              <a:gd name="connsiteY9" fmla="*/ 0 h 1371600"/>
              <a:gd name="connsiteX0" fmla="*/ 5495925 w 6400800"/>
              <a:gd name="connsiteY0" fmla="*/ 28575 h 1371600"/>
              <a:gd name="connsiteX1" fmla="*/ 5857875 w 6400800"/>
              <a:gd name="connsiteY1" fmla="*/ 228600 h 1371600"/>
              <a:gd name="connsiteX2" fmla="*/ 6400800 w 6400800"/>
              <a:gd name="connsiteY2" fmla="*/ 381000 h 1371600"/>
              <a:gd name="connsiteX3" fmla="*/ 6400800 w 6400800"/>
              <a:gd name="connsiteY3" fmla="*/ 1362075 h 1371600"/>
              <a:gd name="connsiteX4" fmla="*/ 0 w 6400800"/>
              <a:gd name="connsiteY4" fmla="*/ 1371600 h 1371600"/>
              <a:gd name="connsiteX5" fmla="*/ 0 w 6400800"/>
              <a:gd name="connsiteY5" fmla="*/ 952500 h 1371600"/>
              <a:gd name="connsiteX6" fmla="*/ 1381125 w 6400800"/>
              <a:gd name="connsiteY6" fmla="*/ 723900 h 1371600"/>
              <a:gd name="connsiteX7" fmla="*/ 2914650 w 6400800"/>
              <a:gd name="connsiteY7" fmla="*/ 409575 h 1371600"/>
              <a:gd name="connsiteX8" fmla="*/ 4591050 w 6400800"/>
              <a:gd name="connsiteY8" fmla="*/ 95250 h 1371600"/>
              <a:gd name="connsiteX9" fmla="*/ 5153025 w 6400800"/>
              <a:gd name="connsiteY9" fmla="*/ 0 h 1371600"/>
              <a:gd name="connsiteX10" fmla="*/ 5495925 w 6400800"/>
              <a:gd name="connsiteY10" fmla="*/ 28575 h 1371600"/>
              <a:gd name="connsiteX0" fmla="*/ 5495925 w 6400800"/>
              <a:gd name="connsiteY0" fmla="*/ 0 h 1343025"/>
              <a:gd name="connsiteX1" fmla="*/ 5857875 w 6400800"/>
              <a:gd name="connsiteY1" fmla="*/ 200025 h 1343025"/>
              <a:gd name="connsiteX2" fmla="*/ 6400800 w 6400800"/>
              <a:gd name="connsiteY2" fmla="*/ 352425 h 1343025"/>
              <a:gd name="connsiteX3" fmla="*/ 6400800 w 6400800"/>
              <a:gd name="connsiteY3" fmla="*/ 1333500 h 1343025"/>
              <a:gd name="connsiteX4" fmla="*/ 0 w 6400800"/>
              <a:gd name="connsiteY4" fmla="*/ 1343025 h 1343025"/>
              <a:gd name="connsiteX5" fmla="*/ 0 w 6400800"/>
              <a:gd name="connsiteY5" fmla="*/ 923925 h 1343025"/>
              <a:gd name="connsiteX6" fmla="*/ 1381125 w 6400800"/>
              <a:gd name="connsiteY6" fmla="*/ 695325 h 1343025"/>
              <a:gd name="connsiteX7" fmla="*/ 2914650 w 6400800"/>
              <a:gd name="connsiteY7" fmla="*/ 381000 h 1343025"/>
              <a:gd name="connsiteX8" fmla="*/ 4591050 w 6400800"/>
              <a:gd name="connsiteY8" fmla="*/ 66675 h 1343025"/>
              <a:gd name="connsiteX9" fmla="*/ 4924425 w 6400800"/>
              <a:gd name="connsiteY9" fmla="*/ 47625 h 1343025"/>
              <a:gd name="connsiteX10" fmla="*/ 5495925 w 6400800"/>
              <a:gd name="connsiteY10" fmla="*/ 0 h 1343025"/>
              <a:gd name="connsiteX0" fmla="*/ 5495925 w 6400800"/>
              <a:gd name="connsiteY0" fmla="*/ 557690 h 1900715"/>
              <a:gd name="connsiteX1" fmla="*/ 5929551 w 6400800"/>
              <a:gd name="connsiteY1" fmla="*/ 0 h 1900715"/>
              <a:gd name="connsiteX2" fmla="*/ 6400800 w 6400800"/>
              <a:gd name="connsiteY2" fmla="*/ 910115 h 1900715"/>
              <a:gd name="connsiteX3" fmla="*/ 6400800 w 6400800"/>
              <a:gd name="connsiteY3" fmla="*/ 1891190 h 1900715"/>
              <a:gd name="connsiteX4" fmla="*/ 0 w 6400800"/>
              <a:gd name="connsiteY4" fmla="*/ 1900715 h 1900715"/>
              <a:gd name="connsiteX5" fmla="*/ 0 w 6400800"/>
              <a:gd name="connsiteY5" fmla="*/ 1481615 h 1900715"/>
              <a:gd name="connsiteX6" fmla="*/ 1381125 w 6400800"/>
              <a:gd name="connsiteY6" fmla="*/ 1253015 h 1900715"/>
              <a:gd name="connsiteX7" fmla="*/ 2914650 w 6400800"/>
              <a:gd name="connsiteY7" fmla="*/ 938690 h 1900715"/>
              <a:gd name="connsiteX8" fmla="*/ 4591050 w 6400800"/>
              <a:gd name="connsiteY8" fmla="*/ 624365 h 1900715"/>
              <a:gd name="connsiteX9" fmla="*/ 4924425 w 6400800"/>
              <a:gd name="connsiteY9" fmla="*/ 605315 h 1900715"/>
              <a:gd name="connsiteX10" fmla="*/ 5495925 w 6400800"/>
              <a:gd name="connsiteY10" fmla="*/ 557690 h 1900715"/>
              <a:gd name="connsiteX0" fmla="*/ 5495925 w 6400800"/>
              <a:gd name="connsiteY0" fmla="*/ 795279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381125 w 6400800"/>
              <a:gd name="connsiteY6" fmla="*/ 1490604 h 2138304"/>
              <a:gd name="connsiteX7" fmla="*/ 2914650 w 6400800"/>
              <a:gd name="connsiteY7" fmla="*/ 1176279 h 2138304"/>
              <a:gd name="connsiteX8" fmla="*/ 4591050 w 6400800"/>
              <a:gd name="connsiteY8" fmla="*/ 861954 h 2138304"/>
              <a:gd name="connsiteX9" fmla="*/ 4924425 w 6400800"/>
              <a:gd name="connsiteY9" fmla="*/ 842904 h 2138304"/>
              <a:gd name="connsiteX10" fmla="*/ 5495925 w 6400800"/>
              <a:gd name="connsiteY10" fmla="*/ 795279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381125 w 6400800"/>
              <a:gd name="connsiteY6" fmla="*/ 1490604 h 2138304"/>
              <a:gd name="connsiteX7" fmla="*/ 2914650 w 6400800"/>
              <a:gd name="connsiteY7" fmla="*/ 1176279 h 2138304"/>
              <a:gd name="connsiteX8" fmla="*/ 4591050 w 6400800"/>
              <a:gd name="connsiteY8" fmla="*/ 861954 h 2138304"/>
              <a:gd name="connsiteX9" fmla="*/ 4924425 w 6400800"/>
              <a:gd name="connsiteY9" fmla="*/ 842904 h 2138304"/>
              <a:gd name="connsiteX10" fmla="*/ 4807744 w 6400800"/>
              <a:gd name="connsiteY10" fmla="*/ 158393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381125 w 6400800"/>
              <a:gd name="connsiteY6" fmla="*/ 1490604 h 2138304"/>
              <a:gd name="connsiteX7" fmla="*/ 2914650 w 6400800"/>
              <a:gd name="connsiteY7" fmla="*/ 1176279 h 2138304"/>
              <a:gd name="connsiteX8" fmla="*/ 4591050 w 6400800"/>
              <a:gd name="connsiteY8" fmla="*/ 861954 h 2138304"/>
              <a:gd name="connsiteX9" fmla="*/ 4326969 w 6400800"/>
              <a:gd name="connsiteY9" fmla="*/ 237589 h 2138304"/>
              <a:gd name="connsiteX10" fmla="*/ 4807744 w 6400800"/>
              <a:gd name="connsiteY10" fmla="*/ 158393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381125 w 6400800"/>
              <a:gd name="connsiteY6" fmla="*/ 1490604 h 2138304"/>
              <a:gd name="connsiteX7" fmla="*/ 2914650 w 6400800"/>
              <a:gd name="connsiteY7" fmla="*/ 1176279 h 2138304"/>
              <a:gd name="connsiteX8" fmla="*/ 3365421 w 6400800"/>
              <a:gd name="connsiteY8" fmla="*/ 395982 h 2138304"/>
              <a:gd name="connsiteX9" fmla="*/ 4326969 w 6400800"/>
              <a:gd name="connsiteY9" fmla="*/ 237589 h 2138304"/>
              <a:gd name="connsiteX10" fmla="*/ 4807744 w 6400800"/>
              <a:gd name="connsiteY10" fmla="*/ 158393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381125 w 6400800"/>
              <a:gd name="connsiteY6" fmla="*/ 1490604 h 2138304"/>
              <a:gd name="connsiteX7" fmla="*/ 2350453 w 6400800"/>
              <a:gd name="connsiteY7" fmla="*/ 475179 h 2138304"/>
              <a:gd name="connsiteX8" fmla="*/ 3365421 w 6400800"/>
              <a:gd name="connsiteY8" fmla="*/ 395982 h 2138304"/>
              <a:gd name="connsiteX9" fmla="*/ 4326969 w 6400800"/>
              <a:gd name="connsiteY9" fmla="*/ 237589 h 2138304"/>
              <a:gd name="connsiteX10" fmla="*/ 4807744 w 6400800"/>
              <a:gd name="connsiteY10" fmla="*/ 158393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1719204 h 2138304"/>
              <a:gd name="connsiteX6" fmla="*/ 1121807 w 6400800"/>
              <a:gd name="connsiteY6" fmla="*/ 712768 h 2138304"/>
              <a:gd name="connsiteX7" fmla="*/ 2350453 w 6400800"/>
              <a:gd name="connsiteY7" fmla="*/ 475179 h 2138304"/>
              <a:gd name="connsiteX8" fmla="*/ 3365421 w 6400800"/>
              <a:gd name="connsiteY8" fmla="*/ 395982 h 2138304"/>
              <a:gd name="connsiteX9" fmla="*/ 4326969 w 6400800"/>
              <a:gd name="connsiteY9" fmla="*/ 237589 h 2138304"/>
              <a:gd name="connsiteX10" fmla="*/ 4807744 w 6400800"/>
              <a:gd name="connsiteY10" fmla="*/ 158393 h 2138304"/>
              <a:gd name="connsiteX0" fmla="*/ 4807744 w 6400800"/>
              <a:gd name="connsiteY0" fmla="*/ 158393 h 2138304"/>
              <a:gd name="connsiteX1" fmla="*/ 5448776 w 6400800"/>
              <a:gd name="connsiteY1" fmla="*/ 0 h 2138304"/>
              <a:gd name="connsiteX2" fmla="*/ 6400800 w 6400800"/>
              <a:gd name="connsiteY2" fmla="*/ 1147704 h 2138304"/>
              <a:gd name="connsiteX3" fmla="*/ 6400800 w 6400800"/>
              <a:gd name="connsiteY3" fmla="*/ 2128779 h 2138304"/>
              <a:gd name="connsiteX4" fmla="*/ 0 w 6400800"/>
              <a:gd name="connsiteY4" fmla="*/ 2138304 h 2138304"/>
              <a:gd name="connsiteX5" fmla="*/ 0 w 6400800"/>
              <a:gd name="connsiteY5" fmla="*/ 871161 h 2138304"/>
              <a:gd name="connsiteX6" fmla="*/ 1121807 w 6400800"/>
              <a:gd name="connsiteY6" fmla="*/ 712768 h 2138304"/>
              <a:gd name="connsiteX7" fmla="*/ 2350453 w 6400800"/>
              <a:gd name="connsiteY7" fmla="*/ 475179 h 2138304"/>
              <a:gd name="connsiteX8" fmla="*/ 3365421 w 6400800"/>
              <a:gd name="connsiteY8" fmla="*/ 395982 h 2138304"/>
              <a:gd name="connsiteX9" fmla="*/ 4326969 w 6400800"/>
              <a:gd name="connsiteY9" fmla="*/ 237589 h 2138304"/>
              <a:gd name="connsiteX10" fmla="*/ 4807744 w 6400800"/>
              <a:gd name="connsiteY10" fmla="*/ 158393 h 213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2138304">
                <a:moveTo>
                  <a:pt x="4807744" y="158393"/>
                </a:moveTo>
                <a:lnTo>
                  <a:pt x="5448776" y="0"/>
                </a:lnTo>
                <a:lnTo>
                  <a:pt x="6400800" y="1147704"/>
                </a:lnTo>
                <a:lnTo>
                  <a:pt x="6400800" y="2128779"/>
                </a:lnTo>
                <a:lnTo>
                  <a:pt x="0" y="2138304"/>
                </a:lnTo>
                <a:lnTo>
                  <a:pt x="0" y="871161"/>
                </a:lnTo>
                <a:lnTo>
                  <a:pt x="1121807" y="712768"/>
                </a:lnTo>
                <a:lnTo>
                  <a:pt x="2350453" y="475179"/>
                </a:lnTo>
                <a:lnTo>
                  <a:pt x="3365421" y="395982"/>
                </a:lnTo>
                <a:lnTo>
                  <a:pt x="4326969" y="237589"/>
                </a:lnTo>
                <a:lnTo>
                  <a:pt x="4807744" y="15839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" y="6381328"/>
            <a:ext cx="9144000" cy="394594"/>
          </a:xfrm>
          <a:custGeom>
            <a:avLst/>
            <a:gdLst>
              <a:gd name="connsiteX0" fmla="*/ 3476625 w 3476625"/>
              <a:gd name="connsiteY0" fmla="*/ 0 h 518034"/>
              <a:gd name="connsiteX1" fmla="*/ 3190875 w 3476625"/>
              <a:gd name="connsiteY1" fmla="*/ 9525 h 518034"/>
              <a:gd name="connsiteX2" fmla="*/ 3152775 w 3476625"/>
              <a:gd name="connsiteY2" fmla="*/ 19050 h 518034"/>
              <a:gd name="connsiteX3" fmla="*/ 2943225 w 3476625"/>
              <a:gd name="connsiteY3" fmla="*/ 28575 h 518034"/>
              <a:gd name="connsiteX4" fmla="*/ 2495550 w 3476625"/>
              <a:gd name="connsiteY4" fmla="*/ 76200 h 518034"/>
              <a:gd name="connsiteX5" fmla="*/ 2457450 w 3476625"/>
              <a:gd name="connsiteY5" fmla="*/ 85725 h 518034"/>
              <a:gd name="connsiteX6" fmla="*/ 2428875 w 3476625"/>
              <a:gd name="connsiteY6" fmla="*/ 95250 h 518034"/>
              <a:gd name="connsiteX7" fmla="*/ 2362200 w 3476625"/>
              <a:gd name="connsiteY7" fmla="*/ 104775 h 518034"/>
              <a:gd name="connsiteX8" fmla="*/ 2190750 w 3476625"/>
              <a:gd name="connsiteY8" fmla="*/ 123825 h 518034"/>
              <a:gd name="connsiteX9" fmla="*/ 1609725 w 3476625"/>
              <a:gd name="connsiteY9" fmla="*/ 142875 h 518034"/>
              <a:gd name="connsiteX10" fmla="*/ 1504950 w 3476625"/>
              <a:gd name="connsiteY10" fmla="*/ 152400 h 518034"/>
              <a:gd name="connsiteX11" fmla="*/ 1219200 w 3476625"/>
              <a:gd name="connsiteY11" fmla="*/ 171450 h 518034"/>
              <a:gd name="connsiteX12" fmla="*/ 1162050 w 3476625"/>
              <a:gd name="connsiteY12" fmla="*/ 180975 h 518034"/>
              <a:gd name="connsiteX13" fmla="*/ 1104900 w 3476625"/>
              <a:gd name="connsiteY13" fmla="*/ 219075 h 518034"/>
              <a:gd name="connsiteX14" fmla="*/ 1019175 w 3476625"/>
              <a:gd name="connsiteY14" fmla="*/ 228600 h 518034"/>
              <a:gd name="connsiteX15" fmla="*/ 923925 w 3476625"/>
              <a:gd name="connsiteY15" fmla="*/ 247650 h 518034"/>
              <a:gd name="connsiteX16" fmla="*/ 819150 w 3476625"/>
              <a:gd name="connsiteY16" fmla="*/ 276225 h 518034"/>
              <a:gd name="connsiteX17" fmla="*/ 790575 w 3476625"/>
              <a:gd name="connsiteY17" fmla="*/ 285750 h 518034"/>
              <a:gd name="connsiteX18" fmla="*/ 581025 w 3476625"/>
              <a:gd name="connsiteY18" fmla="*/ 295275 h 518034"/>
              <a:gd name="connsiteX19" fmla="*/ 504825 w 3476625"/>
              <a:gd name="connsiteY19" fmla="*/ 314325 h 518034"/>
              <a:gd name="connsiteX20" fmla="*/ 476250 w 3476625"/>
              <a:gd name="connsiteY20" fmla="*/ 323850 h 518034"/>
              <a:gd name="connsiteX21" fmla="*/ 361950 w 3476625"/>
              <a:gd name="connsiteY21" fmla="*/ 333375 h 518034"/>
              <a:gd name="connsiteX22" fmla="*/ 333375 w 3476625"/>
              <a:gd name="connsiteY22" fmla="*/ 361950 h 518034"/>
              <a:gd name="connsiteX23" fmla="*/ 180975 w 3476625"/>
              <a:gd name="connsiteY23" fmla="*/ 390525 h 518034"/>
              <a:gd name="connsiteX24" fmla="*/ 123825 w 3476625"/>
              <a:gd name="connsiteY24" fmla="*/ 419100 h 518034"/>
              <a:gd name="connsiteX25" fmla="*/ 85725 w 3476625"/>
              <a:gd name="connsiteY25" fmla="*/ 447675 h 518034"/>
              <a:gd name="connsiteX26" fmla="*/ 0 w 3476625"/>
              <a:gd name="connsiteY26" fmla="*/ 504825 h 51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76625" h="518034">
                <a:moveTo>
                  <a:pt x="3476625" y="0"/>
                </a:moveTo>
                <a:cubicBezTo>
                  <a:pt x="3381375" y="3175"/>
                  <a:pt x="3286013" y="3929"/>
                  <a:pt x="3190875" y="9525"/>
                </a:cubicBezTo>
                <a:cubicBezTo>
                  <a:pt x="3177807" y="10294"/>
                  <a:pt x="3165827" y="18046"/>
                  <a:pt x="3152775" y="19050"/>
                </a:cubicBezTo>
                <a:cubicBezTo>
                  <a:pt x="3083059" y="24413"/>
                  <a:pt x="3013075" y="25400"/>
                  <a:pt x="2943225" y="28575"/>
                </a:cubicBezTo>
                <a:cubicBezTo>
                  <a:pt x="2777731" y="138905"/>
                  <a:pt x="2908963" y="66117"/>
                  <a:pt x="2495550" y="76200"/>
                </a:cubicBezTo>
                <a:cubicBezTo>
                  <a:pt x="2482850" y="79375"/>
                  <a:pt x="2470037" y="82129"/>
                  <a:pt x="2457450" y="85725"/>
                </a:cubicBezTo>
                <a:cubicBezTo>
                  <a:pt x="2447796" y="88483"/>
                  <a:pt x="2438720" y="93281"/>
                  <a:pt x="2428875" y="95250"/>
                </a:cubicBezTo>
                <a:cubicBezTo>
                  <a:pt x="2406860" y="99653"/>
                  <a:pt x="2384390" y="101361"/>
                  <a:pt x="2362200" y="104775"/>
                </a:cubicBezTo>
                <a:cubicBezTo>
                  <a:pt x="2239894" y="123591"/>
                  <a:pt x="2378625" y="106745"/>
                  <a:pt x="2190750" y="123825"/>
                </a:cubicBezTo>
                <a:cubicBezTo>
                  <a:pt x="1901656" y="150106"/>
                  <a:pt x="2293332" y="129471"/>
                  <a:pt x="1609725" y="142875"/>
                </a:cubicBezTo>
                <a:lnTo>
                  <a:pt x="1504950" y="152400"/>
                </a:lnTo>
                <a:lnTo>
                  <a:pt x="1219200" y="171450"/>
                </a:lnTo>
                <a:cubicBezTo>
                  <a:pt x="1200150" y="174625"/>
                  <a:pt x="1179698" y="173131"/>
                  <a:pt x="1162050" y="180975"/>
                </a:cubicBezTo>
                <a:cubicBezTo>
                  <a:pt x="1088316" y="213746"/>
                  <a:pt x="1174622" y="207455"/>
                  <a:pt x="1104900" y="219075"/>
                </a:cubicBezTo>
                <a:cubicBezTo>
                  <a:pt x="1076540" y="223802"/>
                  <a:pt x="1047674" y="224800"/>
                  <a:pt x="1019175" y="228600"/>
                </a:cubicBezTo>
                <a:cubicBezTo>
                  <a:pt x="969130" y="235273"/>
                  <a:pt x="967192" y="236833"/>
                  <a:pt x="923925" y="247650"/>
                </a:cubicBezTo>
                <a:cubicBezTo>
                  <a:pt x="869463" y="283958"/>
                  <a:pt x="916970" y="258440"/>
                  <a:pt x="819150" y="276225"/>
                </a:cubicBezTo>
                <a:cubicBezTo>
                  <a:pt x="809272" y="278021"/>
                  <a:pt x="800583" y="284949"/>
                  <a:pt x="790575" y="285750"/>
                </a:cubicBezTo>
                <a:cubicBezTo>
                  <a:pt x="720876" y="291326"/>
                  <a:pt x="650875" y="292100"/>
                  <a:pt x="581025" y="295275"/>
                </a:cubicBezTo>
                <a:cubicBezTo>
                  <a:pt x="515706" y="317048"/>
                  <a:pt x="596777" y="291337"/>
                  <a:pt x="504825" y="314325"/>
                </a:cubicBezTo>
                <a:cubicBezTo>
                  <a:pt x="495085" y="316760"/>
                  <a:pt x="486202" y="322523"/>
                  <a:pt x="476250" y="323850"/>
                </a:cubicBezTo>
                <a:cubicBezTo>
                  <a:pt x="438353" y="328903"/>
                  <a:pt x="400050" y="330200"/>
                  <a:pt x="361950" y="333375"/>
                </a:cubicBezTo>
                <a:cubicBezTo>
                  <a:pt x="352425" y="342900"/>
                  <a:pt x="343723" y="353326"/>
                  <a:pt x="333375" y="361950"/>
                </a:cubicBezTo>
                <a:cubicBezTo>
                  <a:pt x="284241" y="402895"/>
                  <a:pt x="266001" y="383985"/>
                  <a:pt x="180975" y="390525"/>
                </a:cubicBezTo>
                <a:cubicBezTo>
                  <a:pt x="145588" y="402321"/>
                  <a:pt x="156138" y="396019"/>
                  <a:pt x="123825" y="419100"/>
                </a:cubicBezTo>
                <a:cubicBezTo>
                  <a:pt x="110907" y="428327"/>
                  <a:pt x="96272" y="435810"/>
                  <a:pt x="85725" y="447675"/>
                </a:cubicBezTo>
                <a:cubicBezTo>
                  <a:pt x="23184" y="518034"/>
                  <a:pt x="81361" y="504825"/>
                  <a:pt x="0" y="504825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1691680" y="3612629"/>
            <a:ext cx="871532" cy="752357"/>
            <a:chOff x="2310684" y="2997558"/>
            <a:chExt cx="871532" cy="752357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2310684" y="3370332"/>
              <a:ext cx="868680" cy="379583"/>
            </a:xfrm>
            <a:prstGeom prst="cube">
              <a:avLst>
                <a:gd name="adj" fmla="val 82291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3084" y="2997558"/>
              <a:ext cx="7191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86 L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60232" y="53340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Albrights soil</a:t>
            </a:r>
          </a:p>
          <a:p>
            <a:pPr algn="ctr"/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fragipan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5816" y="258755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Berks soil</a:t>
            </a: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fragipan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4781872" y="1371600"/>
            <a:ext cx="1230288" cy="4648200"/>
            <a:chOff x="4114800" y="1371600"/>
            <a:chExt cx="1230288" cy="4648200"/>
          </a:xfrm>
        </p:grpSpPr>
        <p:sp>
          <p:nvSpPr>
            <p:cNvPr id="16" name="TextBox 15"/>
            <p:cNvSpPr txBox="1"/>
            <p:nvPr/>
          </p:nvSpPr>
          <p:spPr>
            <a:xfrm>
              <a:off x="4114800" y="1371600"/>
              <a:ext cx="123028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21,757 L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4210690" y="1905000"/>
              <a:ext cx="742310" cy="4114800"/>
            </a:xfrm>
            <a:prstGeom prst="cube">
              <a:avLst>
                <a:gd name="adj" fmla="val 25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2391433" y="3736394"/>
            <a:ext cx="824247" cy="628710"/>
            <a:chOff x="3010437" y="3130848"/>
            <a:chExt cx="824247" cy="628710"/>
          </a:xfrm>
        </p:grpSpPr>
        <p:sp>
          <p:nvSpPr>
            <p:cNvPr id="34" name="TextBox 33"/>
            <p:cNvSpPr txBox="1"/>
            <p:nvPr/>
          </p:nvSpPr>
          <p:spPr>
            <a:xfrm>
              <a:off x="3072684" y="3130848"/>
              <a:ext cx="7620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0.1 g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010437" y="3503039"/>
              <a:ext cx="762000" cy="256519"/>
            </a:xfrm>
            <a:prstGeom prst="cube">
              <a:avLst>
                <a:gd name="adj" fmla="val 67713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5696272" y="3608232"/>
            <a:ext cx="838200" cy="2365848"/>
            <a:chOff x="5029200" y="3608232"/>
            <a:chExt cx="838200" cy="2365848"/>
          </a:xfrm>
        </p:grpSpPr>
        <p:sp>
          <p:nvSpPr>
            <p:cNvPr id="41" name="AutoShape 7"/>
            <p:cNvSpPr>
              <a:spLocks noChangeArrowheads="1"/>
            </p:cNvSpPr>
            <p:nvPr/>
          </p:nvSpPr>
          <p:spPr bwMode="auto">
            <a:xfrm>
              <a:off x="5029200" y="4008342"/>
              <a:ext cx="838200" cy="1965738"/>
            </a:xfrm>
            <a:prstGeom prst="cube">
              <a:avLst>
                <a:gd name="adj" fmla="val 2500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608232"/>
              <a:ext cx="7620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g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77729" y="6023949"/>
            <a:ext cx="254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Soil </a:t>
            </a:r>
            <a:r>
              <a:rPr lang="en-US" dirty="0">
                <a:latin typeface="+mn-lt"/>
              </a:rPr>
              <a:t>P = 78 mg kg</a:t>
            </a:r>
            <a:r>
              <a:rPr lang="en-US" baseline="30000" dirty="0">
                <a:latin typeface="+mn-lt"/>
              </a:rPr>
              <a:t>-1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282331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Soil </a:t>
            </a:r>
            <a:r>
              <a:rPr lang="en-US" dirty="0">
                <a:latin typeface="+mn-lt"/>
              </a:rPr>
              <a:t>P = 177 mg kg</a:t>
            </a:r>
            <a:r>
              <a:rPr lang="en-US" baseline="30000" dirty="0">
                <a:latin typeface="+mn-lt"/>
              </a:rPr>
              <a:t>-1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chemeClr val="tx1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Hydrology and runoff can control P loss</a:t>
            </a:r>
            <a:endParaRPr lang="en-NZ" sz="2800" dirty="0">
              <a:solidFill>
                <a:schemeClr val="tx1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6519446"/>
            <a:ext cx="232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i="1" dirty="0" smtClean="0">
                <a:latin typeface="+mn-lt"/>
              </a:rPr>
              <a:t>Source: Buda et al. (2009)</a:t>
            </a:r>
            <a:endParaRPr lang="en-NZ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5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"/>
          <p:cNvGrpSpPr>
            <a:grpSpLocks noChangeAspect="1"/>
          </p:cNvGrpSpPr>
          <p:nvPr/>
        </p:nvGrpSpPr>
        <p:grpSpPr bwMode="auto">
          <a:xfrm>
            <a:off x="6143625" y="0"/>
            <a:ext cx="3008313" cy="2052638"/>
            <a:chOff x="1630392" y="2191109"/>
            <a:chExt cx="5771072" cy="4008079"/>
          </a:xfrm>
        </p:grpSpPr>
        <p:pic>
          <p:nvPicPr>
            <p:cNvPr id="46" name="Picture 3" descr="fd-36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4" t="24748" r="17688" b="11684"/>
            <a:stretch>
              <a:fillRect/>
            </a:stretch>
          </p:blipFill>
          <p:spPr bwMode="auto">
            <a:xfrm>
              <a:off x="1630392" y="2191109"/>
              <a:ext cx="5771072" cy="39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4"/>
            <p:cNvSpPr>
              <a:spLocks/>
            </p:cNvSpPr>
            <p:nvPr/>
          </p:nvSpPr>
          <p:spPr bwMode="auto">
            <a:xfrm>
              <a:off x="4616450" y="3336925"/>
              <a:ext cx="673100" cy="633413"/>
            </a:xfrm>
            <a:custGeom>
              <a:avLst/>
              <a:gdLst>
                <a:gd name="T0" fmla="*/ 2147483647 w 476"/>
                <a:gd name="T1" fmla="*/ 0 h 426"/>
                <a:gd name="T2" fmla="*/ 2147483647 w 476"/>
                <a:gd name="T3" fmla="*/ 2147483647 h 426"/>
                <a:gd name="T4" fmla="*/ 2147483647 w 476"/>
                <a:gd name="T5" fmla="*/ 2147483647 h 426"/>
                <a:gd name="T6" fmla="*/ 2147483647 w 476"/>
                <a:gd name="T7" fmla="*/ 2147483647 h 426"/>
                <a:gd name="T8" fmla="*/ 2147483647 w 476"/>
                <a:gd name="T9" fmla="*/ 2147483647 h 426"/>
                <a:gd name="T10" fmla="*/ 2147483647 w 476"/>
                <a:gd name="T11" fmla="*/ 2147483647 h 426"/>
                <a:gd name="T12" fmla="*/ 2147483647 w 476"/>
                <a:gd name="T13" fmla="*/ 2147483647 h 426"/>
                <a:gd name="T14" fmla="*/ 2147483647 w 476"/>
                <a:gd name="T15" fmla="*/ 2147483647 h 426"/>
                <a:gd name="T16" fmla="*/ 2147483647 w 476"/>
                <a:gd name="T17" fmla="*/ 2147483647 h 426"/>
                <a:gd name="T18" fmla="*/ 2147483647 w 476"/>
                <a:gd name="T19" fmla="*/ 2147483647 h 426"/>
                <a:gd name="T20" fmla="*/ 2147483647 w 476"/>
                <a:gd name="T21" fmla="*/ 2147483647 h 426"/>
                <a:gd name="T22" fmla="*/ 2147483647 w 476"/>
                <a:gd name="T23" fmla="*/ 2147483647 h 426"/>
                <a:gd name="T24" fmla="*/ 2147483647 w 476"/>
                <a:gd name="T25" fmla="*/ 2147483647 h 426"/>
                <a:gd name="T26" fmla="*/ 2147483647 w 476"/>
                <a:gd name="T27" fmla="*/ 2147483647 h 426"/>
                <a:gd name="T28" fmla="*/ 2147483647 w 476"/>
                <a:gd name="T29" fmla="*/ 2147483647 h 426"/>
                <a:gd name="T30" fmla="*/ 2147483647 w 476"/>
                <a:gd name="T31" fmla="*/ 0 h 4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6"/>
                <a:gd name="T49" fmla="*/ 0 h 426"/>
                <a:gd name="T50" fmla="*/ 476 w 476"/>
                <a:gd name="T51" fmla="*/ 426 h 4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6" h="426">
                  <a:moveTo>
                    <a:pt x="190" y="0"/>
                  </a:moveTo>
                  <a:cubicBezTo>
                    <a:pt x="230" y="6"/>
                    <a:pt x="200" y="5"/>
                    <a:pt x="232" y="30"/>
                  </a:cubicBezTo>
                  <a:cubicBezTo>
                    <a:pt x="243" y="39"/>
                    <a:pt x="319" y="109"/>
                    <a:pt x="328" y="120"/>
                  </a:cubicBezTo>
                  <a:cubicBezTo>
                    <a:pt x="369" y="169"/>
                    <a:pt x="353" y="163"/>
                    <a:pt x="406" y="198"/>
                  </a:cubicBezTo>
                  <a:cubicBezTo>
                    <a:pt x="429" y="228"/>
                    <a:pt x="451" y="228"/>
                    <a:pt x="460" y="246"/>
                  </a:cubicBezTo>
                  <a:cubicBezTo>
                    <a:pt x="469" y="264"/>
                    <a:pt x="476" y="276"/>
                    <a:pt x="460" y="306"/>
                  </a:cubicBezTo>
                  <a:cubicBezTo>
                    <a:pt x="445" y="409"/>
                    <a:pt x="459" y="402"/>
                    <a:pt x="364" y="426"/>
                  </a:cubicBezTo>
                  <a:cubicBezTo>
                    <a:pt x="314" y="409"/>
                    <a:pt x="313" y="384"/>
                    <a:pt x="268" y="354"/>
                  </a:cubicBezTo>
                  <a:cubicBezTo>
                    <a:pt x="260" y="330"/>
                    <a:pt x="246" y="268"/>
                    <a:pt x="220" y="246"/>
                  </a:cubicBezTo>
                  <a:cubicBezTo>
                    <a:pt x="206" y="235"/>
                    <a:pt x="187" y="231"/>
                    <a:pt x="172" y="222"/>
                  </a:cubicBezTo>
                  <a:cubicBezTo>
                    <a:pt x="147" y="207"/>
                    <a:pt x="124" y="190"/>
                    <a:pt x="100" y="174"/>
                  </a:cubicBezTo>
                  <a:cubicBezTo>
                    <a:pt x="88" y="166"/>
                    <a:pt x="64" y="150"/>
                    <a:pt x="64" y="150"/>
                  </a:cubicBezTo>
                  <a:cubicBezTo>
                    <a:pt x="56" y="134"/>
                    <a:pt x="50" y="117"/>
                    <a:pt x="40" y="102"/>
                  </a:cubicBezTo>
                  <a:cubicBezTo>
                    <a:pt x="30" y="88"/>
                    <a:pt x="0" y="82"/>
                    <a:pt x="4" y="66"/>
                  </a:cubicBezTo>
                  <a:cubicBezTo>
                    <a:pt x="14" y="58"/>
                    <a:pt x="73" y="38"/>
                    <a:pt x="94" y="30"/>
                  </a:cubicBezTo>
                  <a:cubicBezTo>
                    <a:pt x="125" y="19"/>
                    <a:pt x="183" y="2"/>
                    <a:pt x="190" y="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6053138" y="3206750"/>
              <a:ext cx="1179512" cy="623888"/>
            </a:xfrm>
            <a:custGeom>
              <a:avLst/>
              <a:gdLst>
                <a:gd name="T0" fmla="*/ 2147483647 w 835"/>
                <a:gd name="T1" fmla="*/ 2147483647 h 420"/>
                <a:gd name="T2" fmla="*/ 2147483647 w 835"/>
                <a:gd name="T3" fmla="*/ 2147483647 h 420"/>
                <a:gd name="T4" fmla="*/ 2147483647 w 835"/>
                <a:gd name="T5" fmla="*/ 2147483647 h 420"/>
                <a:gd name="T6" fmla="*/ 2147483647 w 835"/>
                <a:gd name="T7" fmla="*/ 2147483647 h 420"/>
                <a:gd name="T8" fmla="*/ 2147483647 w 835"/>
                <a:gd name="T9" fmla="*/ 2147483647 h 420"/>
                <a:gd name="T10" fmla="*/ 2147483647 w 835"/>
                <a:gd name="T11" fmla="*/ 2147483647 h 420"/>
                <a:gd name="T12" fmla="*/ 2147483647 w 835"/>
                <a:gd name="T13" fmla="*/ 2147483647 h 420"/>
                <a:gd name="T14" fmla="*/ 2147483647 w 835"/>
                <a:gd name="T15" fmla="*/ 2147483647 h 420"/>
                <a:gd name="T16" fmla="*/ 0 w 835"/>
                <a:gd name="T17" fmla="*/ 2147483647 h 420"/>
                <a:gd name="T18" fmla="*/ 2147483647 w 835"/>
                <a:gd name="T19" fmla="*/ 2147483647 h 420"/>
                <a:gd name="T20" fmla="*/ 2147483647 w 835"/>
                <a:gd name="T21" fmla="*/ 2147483647 h 420"/>
                <a:gd name="T22" fmla="*/ 2147483647 w 835"/>
                <a:gd name="T23" fmla="*/ 2147483647 h 420"/>
                <a:gd name="T24" fmla="*/ 2147483647 w 835"/>
                <a:gd name="T25" fmla="*/ 2147483647 h 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5"/>
                <a:gd name="T40" fmla="*/ 0 h 420"/>
                <a:gd name="T41" fmla="*/ 835 w 835"/>
                <a:gd name="T42" fmla="*/ 420 h 4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5" h="420">
                  <a:moveTo>
                    <a:pt x="360" y="322"/>
                  </a:moveTo>
                  <a:cubicBezTo>
                    <a:pt x="368" y="325"/>
                    <a:pt x="459" y="345"/>
                    <a:pt x="534" y="358"/>
                  </a:cubicBezTo>
                  <a:cubicBezTo>
                    <a:pt x="609" y="371"/>
                    <a:pt x="761" y="420"/>
                    <a:pt x="810" y="400"/>
                  </a:cubicBezTo>
                  <a:cubicBezTo>
                    <a:pt x="835" y="394"/>
                    <a:pt x="828" y="238"/>
                    <a:pt x="828" y="238"/>
                  </a:cubicBezTo>
                  <a:cubicBezTo>
                    <a:pt x="774" y="226"/>
                    <a:pt x="618" y="214"/>
                    <a:pt x="528" y="196"/>
                  </a:cubicBezTo>
                  <a:cubicBezTo>
                    <a:pt x="444" y="184"/>
                    <a:pt x="319" y="164"/>
                    <a:pt x="282" y="148"/>
                  </a:cubicBezTo>
                  <a:cubicBezTo>
                    <a:pt x="267" y="141"/>
                    <a:pt x="208" y="136"/>
                    <a:pt x="208" y="136"/>
                  </a:cubicBezTo>
                  <a:cubicBezTo>
                    <a:pt x="171" y="139"/>
                    <a:pt x="108" y="0"/>
                    <a:pt x="72" y="10"/>
                  </a:cubicBezTo>
                  <a:cubicBezTo>
                    <a:pt x="64" y="12"/>
                    <a:pt x="0" y="92"/>
                    <a:pt x="0" y="100"/>
                  </a:cubicBezTo>
                  <a:cubicBezTo>
                    <a:pt x="0" y="143"/>
                    <a:pt x="29" y="154"/>
                    <a:pt x="66" y="166"/>
                  </a:cubicBezTo>
                  <a:cubicBezTo>
                    <a:pt x="74" y="190"/>
                    <a:pt x="187" y="224"/>
                    <a:pt x="195" y="248"/>
                  </a:cubicBezTo>
                  <a:cubicBezTo>
                    <a:pt x="198" y="256"/>
                    <a:pt x="277" y="311"/>
                    <a:pt x="282" y="304"/>
                  </a:cubicBezTo>
                  <a:cubicBezTo>
                    <a:pt x="287" y="296"/>
                    <a:pt x="355" y="330"/>
                    <a:pt x="360" y="322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3679825" y="4733925"/>
              <a:ext cx="609600" cy="1250950"/>
            </a:xfrm>
            <a:custGeom>
              <a:avLst/>
              <a:gdLst>
                <a:gd name="T0" fmla="*/ 2147483647 w 432"/>
                <a:gd name="T1" fmla="*/ 2147483647 h 842"/>
                <a:gd name="T2" fmla="*/ 2147483647 w 432"/>
                <a:gd name="T3" fmla="*/ 2147483647 h 842"/>
                <a:gd name="T4" fmla="*/ 2147483647 w 432"/>
                <a:gd name="T5" fmla="*/ 2147483647 h 842"/>
                <a:gd name="T6" fmla="*/ 2147483647 w 432"/>
                <a:gd name="T7" fmla="*/ 2147483647 h 842"/>
                <a:gd name="T8" fmla="*/ 2147483647 w 432"/>
                <a:gd name="T9" fmla="*/ 2147483647 h 842"/>
                <a:gd name="T10" fmla="*/ 2147483647 w 432"/>
                <a:gd name="T11" fmla="*/ 2147483647 h 842"/>
                <a:gd name="T12" fmla="*/ 2147483647 w 432"/>
                <a:gd name="T13" fmla="*/ 2147483647 h 842"/>
                <a:gd name="T14" fmla="*/ 2147483647 w 432"/>
                <a:gd name="T15" fmla="*/ 2147483647 h 842"/>
                <a:gd name="T16" fmla="*/ 2147483647 w 432"/>
                <a:gd name="T17" fmla="*/ 2147483647 h 842"/>
                <a:gd name="T18" fmla="*/ 2147483647 w 432"/>
                <a:gd name="T19" fmla="*/ 2147483647 h 842"/>
                <a:gd name="T20" fmla="*/ 2147483647 w 432"/>
                <a:gd name="T21" fmla="*/ 2147483647 h 842"/>
                <a:gd name="T22" fmla="*/ 2147483647 w 432"/>
                <a:gd name="T23" fmla="*/ 2147483647 h 842"/>
                <a:gd name="T24" fmla="*/ 2147483647 w 432"/>
                <a:gd name="T25" fmla="*/ 2147483647 h 842"/>
                <a:gd name="T26" fmla="*/ 2147483647 w 432"/>
                <a:gd name="T27" fmla="*/ 2147483647 h 842"/>
                <a:gd name="T28" fmla="*/ 2147483647 w 432"/>
                <a:gd name="T29" fmla="*/ 2147483647 h 842"/>
                <a:gd name="T30" fmla="*/ 2147483647 w 432"/>
                <a:gd name="T31" fmla="*/ 2147483647 h 842"/>
                <a:gd name="T32" fmla="*/ 2147483647 w 432"/>
                <a:gd name="T33" fmla="*/ 2147483647 h 842"/>
                <a:gd name="T34" fmla="*/ 2147483647 w 432"/>
                <a:gd name="T35" fmla="*/ 2147483647 h 8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2"/>
                <a:gd name="T55" fmla="*/ 0 h 842"/>
                <a:gd name="T56" fmla="*/ 432 w 432"/>
                <a:gd name="T57" fmla="*/ 842 h 8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2" h="842">
                  <a:moveTo>
                    <a:pt x="284" y="842"/>
                  </a:moveTo>
                  <a:cubicBezTo>
                    <a:pt x="267" y="757"/>
                    <a:pt x="302" y="837"/>
                    <a:pt x="272" y="746"/>
                  </a:cubicBezTo>
                  <a:cubicBezTo>
                    <a:pt x="302" y="770"/>
                    <a:pt x="270" y="692"/>
                    <a:pt x="266" y="680"/>
                  </a:cubicBezTo>
                  <a:cubicBezTo>
                    <a:pt x="262" y="668"/>
                    <a:pt x="224" y="578"/>
                    <a:pt x="224" y="578"/>
                  </a:cubicBezTo>
                  <a:cubicBezTo>
                    <a:pt x="234" y="444"/>
                    <a:pt x="201" y="422"/>
                    <a:pt x="320" y="392"/>
                  </a:cubicBezTo>
                  <a:cubicBezTo>
                    <a:pt x="406" y="335"/>
                    <a:pt x="324" y="328"/>
                    <a:pt x="380" y="272"/>
                  </a:cubicBezTo>
                  <a:cubicBezTo>
                    <a:pt x="397" y="243"/>
                    <a:pt x="408" y="227"/>
                    <a:pt x="416" y="206"/>
                  </a:cubicBezTo>
                  <a:cubicBezTo>
                    <a:pt x="424" y="185"/>
                    <a:pt x="432" y="164"/>
                    <a:pt x="428" y="146"/>
                  </a:cubicBezTo>
                  <a:cubicBezTo>
                    <a:pt x="422" y="129"/>
                    <a:pt x="409" y="105"/>
                    <a:pt x="392" y="98"/>
                  </a:cubicBezTo>
                  <a:cubicBezTo>
                    <a:pt x="343" y="79"/>
                    <a:pt x="319" y="74"/>
                    <a:pt x="272" y="62"/>
                  </a:cubicBezTo>
                  <a:cubicBezTo>
                    <a:pt x="179" y="0"/>
                    <a:pt x="327" y="58"/>
                    <a:pt x="212" y="50"/>
                  </a:cubicBezTo>
                  <a:cubicBezTo>
                    <a:pt x="165" y="19"/>
                    <a:pt x="159" y="130"/>
                    <a:pt x="86" y="176"/>
                  </a:cubicBezTo>
                  <a:cubicBezTo>
                    <a:pt x="65" y="190"/>
                    <a:pt x="8" y="308"/>
                    <a:pt x="8" y="308"/>
                  </a:cubicBezTo>
                  <a:cubicBezTo>
                    <a:pt x="0" y="409"/>
                    <a:pt x="35" y="378"/>
                    <a:pt x="14" y="464"/>
                  </a:cubicBezTo>
                  <a:cubicBezTo>
                    <a:pt x="5" y="523"/>
                    <a:pt x="66" y="574"/>
                    <a:pt x="62" y="608"/>
                  </a:cubicBezTo>
                  <a:cubicBezTo>
                    <a:pt x="75" y="645"/>
                    <a:pt x="79" y="664"/>
                    <a:pt x="92" y="686"/>
                  </a:cubicBezTo>
                  <a:cubicBezTo>
                    <a:pt x="128" y="739"/>
                    <a:pt x="122" y="728"/>
                    <a:pt x="140" y="740"/>
                  </a:cubicBezTo>
                  <a:cubicBezTo>
                    <a:pt x="232" y="786"/>
                    <a:pt x="186" y="809"/>
                    <a:pt x="284" y="842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962400" y="3446463"/>
              <a:ext cx="795338" cy="411162"/>
            </a:xfrm>
            <a:custGeom>
              <a:avLst/>
              <a:gdLst>
                <a:gd name="T0" fmla="*/ 2147483647 w 564"/>
                <a:gd name="T1" fmla="*/ 2147483647 h 277"/>
                <a:gd name="T2" fmla="*/ 2147483647 w 564"/>
                <a:gd name="T3" fmla="*/ 2147483647 h 277"/>
                <a:gd name="T4" fmla="*/ 2147483647 w 564"/>
                <a:gd name="T5" fmla="*/ 2147483647 h 277"/>
                <a:gd name="T6" fmla="*/ 0 w 564"/>
                <a:gd name="T7" fmla="*/ 2147483647 h 277"/>
                <a:gd name="T8" fmla="*/ 2147483647 w 564"/>
                <a:gd name="T9" fmla="*/ 2147483647 h 277"/>
                <a:gd name="T10" fmla="*/ 2147483647 w 564"/>
                <a:gd name="T11" fmla="*/ 2147483647 h 277"/>
                <a:gd name="T12" fmla="*/ 2147483647 w 564"/>
                <a:gd name="T13" fmla="*/ 2147483647 h 277"/>
                <a:gd name="T14" fmla="*/ 2147483647 w 564"/>
                <a:gd name="T15" fmla="*/ 2147483647 h 277"/>
                <a:gd name="T16" fmla="*/ 2147483647 w 564"/>
                <a:gd name="T17" fmla="*/ 2147483647 h 277"/>
                <a:gd name="T18" fmla="*/ 2147483647 w 564"/>
                <a:gd name="T19" fmla="*/ 2147483647 h 277"/>
                <a:gd name="T20" fmla="*/ 2147483647 w 564"/>
                <a:gd name="T21" fmla="*/ 2147483647 h 277"/>
                <a:gd name="T22" fmla="*/ 2147483647 w 564"/>
                <a:gd name="T23" fmla="*/ 2147483647 h 277"/>
                <a:gd name="T24" fmla="*/ 2147483647 w 564"/>
                <a:gd name="T25" fmla="*/ 2147483647 h 277"/>
                <a:gd name="T26" fmla="*/ 2147483647 w 564"/>
                <a:gd name="T27" fmla="*/ 2147483647 h 277"/>
                <a:gd name="T28" fmla="*/ 2147483647 w 564"/>
                <a:gd name="T29" fmla="*/ 2147483647 h 277"/>
                <a:gd name="T30" fmla="*/ 2147483647 w 564"/>
                <a:gd name="T31" fmla="*/ 2147483647 h 277"/>
                <a:gd name="T32" fmla="*/ 2147483647 w 564"/>
                <a:gd name="T33" fmla="*/ 2147483647 h 2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4"/>
                <a:gd name="T52" fmla="*/ 0 h 277"/>
                <a:gd name="T53" fmla="*/ 564 w 564"/>
                <a:gd name="T54" fmla="*/ 277 h 2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4" h="277">
                  <a:moveTo>
                    <a:pt x="448" y="1"/>
                  </a:moveTo>
                  <a:cubicBezTo>
                    <a:pt x="370" y="27"/>
                    <a:pt x="326" y="61"/>
                    <a:pt x="240" y="73"/>
                  </a:cubicBezTo>
                  <a:cubicBezTo>
                    <a:pt x="167" y="97"/>
                    <a:pt x="92" y="124"/>
                    <a:pt x="16" y="137"/>
                  </a:cubicBezTo>
                  <a:cubicBezTo>
                    <a:pt x="11" y="145"/>
                    <a:pt x="0" y="151"/>
                    <a:pt x="0" y="161"/>
                  </a:cubicBezTo>
                  <a:cubicBezTo>
                    <a:pt x="0" y="171"/>
                    <a:pt x="8" y="180"/>
                    <a:pt x="16" y="185"/>
                  </a:cubicBezTo>
                  <a:cubicBezTo>
                    <a:pt x="41" y="201"/>
                    <a:pt x="100" y="218"/>
                    <a:pt x="128" y="225"/>
                  </a:cubicBezTo>
                  <a:cubicBezTo>
                    <a:pt x="205" y="277"/>
                    <a:pt x="95" y="166"/>
                    <a:pt x="204" y="215"/>
                  </a:cubicBezTo>
                  <a:cubicBezTo>
                    <a:pt x="204" y="215"/>
                    <a:pt x="258" y="183"/>
                    <a:pt x="270" y="191"/>
                  </a:cubicBezTo>
                  <a:cubicBezTo>
                    <a:pt x="294" y="207"/>
                    <a:pt x="297" y="158"/>
                    <a:pt x="324" y="167"/>
                  </a:cubicBezTo>
                  <a:cubicBezTo>
                    <a:pt x="348" y="137"/>
                    <a:pt x="382" y="136"/>
                    <a:pt x="408" y="131"/>
                  </a:cubicBezTo>
                  <a:cubicBezTo>
                    <a:pt x="490" y="116"/>
                    <a:pt x="380" y="148"/>
                    <a:pt x="432" y="125"/>
                  </a:cubicBezTo>
                  <a:cubicBezTo>
                    <a:pt x="479" y="104"/>
                    <a:pt x="431" y="107"/>
                    <a:pt x="486" y="101"/>
                  </a:cubicBezTo>
                  <a:cubicBezTo>
                    <a:pt x="514" y="83"/>
                    <a:pt x="528" y="111"/>
                    <a:pt x="546" y="83"/>
                  </a:cubicBezTo>
                  <a:cubicBezTo>
                    <a:pt x="516" y="63"/>
                    <a:pt x="560" y="87"/>
                    <a:pt x="528" y="71"/>
                  </a:cubicBezTo>
                  <a:cubicBezTo>
                    <a:pt x="510" y="43"/>
                    <a:pt x="564" y="91"/>
                    <a:pt x="536" y="73"/>
                  </a:cubicBezTo>
                  <a:cubicBezTo>
                    <a:pt x="510" y="34"/>
                    <a:pt x="529" y="29"/>
                    <a:pt x="480" y="17"/>
                  </a:cubicBezTo>
                  <a:cubicBezTo>
                    <a:pt x="454" y="0"/>
                    <a:pt x="466" y="1"/>
                    <a:pt x="448" y="1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4435475" y="3238500"/>
              <a:ext cx="441325" cy="222250"/>
            </a:xfrm>
            <a:custGeom>
              <a:avLst/>
              <a:gdLst>
                <a:gd name="T0" fmla="*/ 2147483647 w 313"/>
                <a:gd name="T1" fmla="*/ 2147483647 h 149"/>
                <a:gd name="T2" fmla="*/ 2147483647 w 313"/>
                <a:gd name="T3" fmla="*/ 2147483647 h 149"/>
                <a:gd name="T4" fmla="*/ 2147483647 w 313"/>
                <a:gd name="T5" fmla="*/ 2147483647 h 149"/>
                <a:gd name="T6" fmla="*/ 2147483647 w 313"/>
                <a:gd name="T7" fmla="*/ 2147483647 h 149"/>
                <a:gd name="T8" fmla="*/ 2147483647 w 313"/>
                <a:gd name="T9" fmla="*/ 2147483647 h 149"/>
                <a:gd name="T10" fmla="*/ 2147483647 w 313"/>
                <a:gd name="T11" fmla="*/ 2147483647 h 149"/>
                <a:gd name="T12" fmla="*/ 2147483647 w 313"/>
                <a:gd name="T13" fmla="*/ 2147483647 h 149"/>
                <a:gd name="T14" fmla="*/ 2147483647 w 313"/>
                <a:gd name="T15" fmla="*/ 2147483647 h 149"/>
                <a:gd name="T16" fmla="*/ 2147483647 w 313"/>
                <a:gd name="T17" fmla="*/ 2147483647 h 149"/>
                <a:gd name="T18" fmla="*/ 2147483647 w 313"/>
                <a:gd name="T19" fmla="*/ 2147483647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3"/>
                <a:gd name="T31" fmla="*/ 0 h 149"/>
                <a:gd name="T32" fmla="*/ 313 w 313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3" h="149">
                  <a:moveTo>
                    <a:pt x="127" y="138"/>
                  </a:moveTo>
                  <a:cubicBezTo>
                    <a:pt x="70" y="81"/>
                    <a:pt x="143" y="149"/>
                    <a:pt x="91" y="114"/>
                  </a:cubicBezTo>
                  <a:cubicBezTo>
                    <a:pt x="84" y="109"/>
                    <a:pt x="80" y="100"/>
                    <a:pt x="73" y="96"/>
                  </a:cubicBezTo>
                  <a:cubicBezTo>
                    <a:pt x="62" y="90"/>
                    <a:pt x="7" y="72"/>
                    <a:pt x="7" y="72"/>
                  </a:cubicBezTo>
                  <a:cubicBezTo>
                    <a:pt x="0" y="63"/>
                    <a:pt x="27" y="56"/>
                    <a:pt x="43" y="48"/>
                  </a:cubicBezTo>
                  <a:cubicBezTo>
                    <a:pt x="65" y="40"/>
                    <a:pt x="109" y="29"/>
                    <a:pt x="139" y="24"/>
                  </a:cubicBezTo>
                  <a:cubicBezTo>
                    <a:pt x="173" y="13"/>
                    <a:pt x="191" y="0"/>
                    <a:pt x="223" y="18"/>
                  </a:cubicBezTo>
                  <a:cubicBezTo>
                    <a:pt x="268" y="43"/>
                    <a:pt x="292" y="60"/>
                    <a:pt x="313" y="60"/>
                  </a:cubicBezTo>
                  <a:cubicBezTo>
                    <a:pt x="283" y="80"/>
                    <a:pt x="184" y="109"/>
                    <a:pt x="151" y="120"/>
                  </a:cubicBezTo>
                  <a:cubicBezTo>
                    <a:pt x="132" y="139"/>
                    <a:pt x="141" y="138"/>
                    <a:pt x="127" y="138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5435600" y="3657600"/>
              <a:ext cx="876300" cy="242888"/>
            </a:xfrm>
            <a:custGeom>
              <a:avLst/>
              <a:gdLst>
                <a:gd name="T0" fmla="*/ 2147483647 w 621"/>
                <a:gd name="T1" fmla="*/ 2147483647 h 163"/>
                <a:gd name="T2" fmla="*/ 2147483647 w 621"/>
                <a:gd name="T3" fmla="*/ 2147483647 h 163"/>
                <a:gd name="T4" fmla="*/ 2147483647 w 621"/>
                <a:gd name="T5" fmla="*/ 2147483647 h 163"/>
                <a:gd name="T6" fmla="*/ 2147483647 w 621"/>
                <a:gd name="T7" fmla="*/ 2147483647 h 163"/>
                <a:gd name="T8" fmla="*/ 2147483647 w 621"/>
                <a:gd name="T9" fmla="*/ 2147483647 h 163"/>
                <a:gd name="T10" fmla="*/ 2147483647 w 621"/>
                <a:gd name="T11" fmla="*/ 2147483647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63"/>
                <a:gd name="T20" fmla="*/ 621 w 621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63">
                  <a:moveTo>
                    <a:pt x="180" y="156"/>
                  </a:moveTo>
                  <a:cubicBezTo>
                    <a:pt x="0" y="162"/>
                    <a:pt x="237" y="26"/>
                    <a:pt x="246" y="12"/>
                  </a:cubicBezTo>
                  <a:cubicBezTo>
                    <a:pt x="254" y="0"/>
                    <a:pt x="376" y="28"/>
                    <a:pt x="390" y="24"/>
                  </a:cubicBezTo>
                  <a:cubicBezTo>
                    <a:pt x="438" y="32"/>
                    <a:pt x="566" y="57"/>
                    <a:pt x="606" y="84"/>
                  </a:cubicBezTo>
                  <a:cubicBezTo>
                    <a:pt x="621" y="129"/>
                    <a:pt x="485" y="160"/>
                    <a:pt x="456" y="156"/>
                  </a:cubicBezTo>
                  <a:cubicBezTo>
                    <a:pt x="415" y="142"/>
                    <a:pt x="223" y="163"/>
                    <a:pt x="180" y="156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4389438" y="3903663"/>
              <a:ext cx="1544637" cy="1714500"/>
            </a:xfrm>
            <a:custGeom>
              <a:avLst/>
              <a:gdLst>
                <a:gd name="T0" fmla="*/ 2147483647 w 1094"/>
                <a:gd name="T1" fmla="*/ 2147483647 h 1154"/>
                <a:gd name="T2" fmla="*/ 2147483647 w 1094"/>
                <a:gd name="T3" fmla="*/ 2147483647 h 1154"/>
                <a:gd name="T4" fmla="*/ 2147483647 w 1094"/>
                <a:gd name="T5" fmla="*/ 2147483647 h 1154"/>
                <a:gd name="T6" fmla="*/ 2147483647 w 1094"/>
                <a:gd name="T7" fmla="*/ 2147483647 h 1154"/>
                <a:gd name="T8" fmla="*/ 2147483647 w 1094"/>
                <a:gd name="T9" fmla="*/ 2147483647 h 1154"/>
                <a:gd name="T10" fmla="*/ 2147483647 w 1094"/>
                <a:gd name="T11" fmla="*/ 2147483647 h 1154"/>
                <a:gd name="T12" fmla="*/ 2147483647 w 1094"/>
                <a:gd name="T13" fmla="*/ 2147483647 h 1154"/>
                <a:gd name="T14" fmla="*/ 2147483647 w 1094"/>
                <a:gd name="T15" fmla="*/ 2147483647 h 1154"/>
                <a:gd name="T16" fmla="*/ 2147483647 w 1094"/>
                <a:gd name="T17" fmla="*/ 2147483647 h 1154"/>
                <a:gd name="T18" fmla="*/ 2147483647 w 1094"/>
                <a:gd name="T19" fmla="*/ 2147483647 h 1154"/>
                <a:gd name="T20" fmla="*/ 2147483647 w 1094"/>
                <a:gd name="T21" fmla="*/ 2147483647 h 1154"/>
                <a:gd name="T22" fmla="*/ 2147483647 w 1094"/>
                <a:gd name="T23" fmla="*/ 2147483647 h 1154"/>
                <a:gd name="T24" fmla="*/ 2147483647 w 1094"/>
                <a:gd name="T25" fmla="*/ 2147483647 h 1154"/>
                <a:gd name="T26" fmla="*/ 2147483647 w 1094"/>
                <a:gd name="T27" fmla="*/ 2147483647 h 1154"/>
                <a:gd name="T28" fmla="*/ 2147483647 w 1094"/>
                <a:gd name="T29" fmla="*/ 2147483647 h 1154"/>
                <a:gd name="T30" fmla="*/ 2147483647 w 1094"/>
                <a:gd name="T31" fmla="*/ 2147483647 h 1154"/>
                <a:gd name="T32" fmla="*/ 2147483647 w 1094"/>
                <a:gd name="T33" fmla="*/ 2147483647 h 1154"/>
                <a:gd name="T34" fmla="*/ 2147483647 w 1094"/>
                <a:gd name="T35" fmla="*/ 2147483647 h 1154"/>
                <a:gd name="T36" fmla="*/ 2147483647 w 1094"/>
                <a:gd name="T37" fmla="*/ 2147483647 h 1154"/>
                <a:gd name="T38" fmla="*/ 2147483647 w 1094"/>
                <a:gd name="T39" fmla="*/ 2147483647 h 1154"/>
                <a:gd name="T40" fmla="*/ 2147483647 w 1094"/>
                <a:gd name="T41" fmla="*/ 2147483647 h 1154"/>
                <a:gd name="T42" fmla="*/ 2147483647 w 1094"/>
                <a:gd name="T43" fmla="*/ 2147483647 h 1154"/>
                <a:gd name="T44" fmla="*/ 2147483647 w 1094"/>
                <a:gd name="T45" fmla="*/ 2147483647 h 1154"/>
                <a:gd name="T46" fmla="*/ 2147483647 w 1094"/>
                <a:gd name="T47" fmla="*/ 2147483647 h 1154"/>
                <a:gd name="T48" fmla="*/ 2147483647 w 1094"/>
                <a:gd name="T49" fmla="*/ 2147483647 h 1154"/>
                <a:gd name="T50" fmla="*/ 2147483647 w 1094"/>
                <a:gd name="T51" fmla="*/ 2147483647 h 1154"/>
                <a:gd name="T52" fmla="*/ 2147483647 w 1094"/>
                <a:gd name="T53" fmla="*/ 2147483647 h 1154"/>
                <a:gd name="T54" fmla="*/ 2147483647 w 1094"/>
                <a:gd name="T55" fmla="*/ 2147483647 h 1154"/>
                <a:gd name="T56" fmla="*/ 2147483647 w 1094"/>
                <a:gd name="T57" fmla="*/ 2147483647 h 1154"/>
                <a:gd name="T58" fmla="*/ 2147483647 w 1094"/>
                <a:gd name="T59" fmla="*/ 2147483647 h 1154"/>
                <a:gd name="T60" fmla="*/ 2147483647 w 1094"/>
                <a:gd name="T61" fmla="*/ 2147483647 h 1154"/>
                <a:gd name="T62" fmla="*/ 2147483647 w 1094"/>
                <a:gd name="T63" fmla="*/ 2147483647 h 1154"/>
                <a:gd name="T64" fmla="*/ 2147483647 w 1094"/>
                <a:gd name="T65" fmla="*/ 2147483647 h 1154"/>
                <a:gd name="T66" fmla="*/ 2147483647 w 1094"/>
                <a:gd name="T67" fmla="*/ 2147483647 h 1154"/>
                <a:gd name="T68" fmla="*/ 2147483647 w 1094"/>
                <a:gd name="T69" fmla="*/ 2147483647 h 1154"/>
                <a:gd name="T70" fmla="*/ 2147483647 w 1094"/>
                <a:gd name="T71" fmla="*/ 2147483647 h 1154"/>
                <a:gd name="T72" fmla="*/ 2147483647 w 1094"/>
                <a:gd name="T73" fmla="*/ 2147483647 h 1154"/>
                <a:gd name="T74" fmla="*/ 2147483647 w 1094"/>
                <a:gd name="T75" fmla="*/ 2147483647 h 1154"/>
                <a:gd name="T76" fmla="*/ 2147483647 w 1094"/>
                <a:gd name="T77" fmla="*/ 2147483647 h 1154"/>
                <a:gd name="T78" fmla="*/ 2147483647 w 1094"/>
                <a:gd name="T79" fmla="*/ 2147483647 h 1154"/>
                <a:gd name="T80" fmla="*/ 2147483647 w 1094"/>
                <a:gd name="T81" fmla="*/ 2147483647 h 1154"/>
                <a:gd name="T82" fmla="*/ 2147483647 w 1094"/>
                <a:gd name="T83" fmla="*/ 2147483647 h 1154"/>
                <a:gd name="T84" fmla="*/ 2147483647 w 1094"/>
                <a:gd name="T85" fmla="*/ 2147483647 h 1154"/>
                <a:gd name="T86" fmla="*/ 2147483647 w 1094"/>
                <a:gd name="T87" fmla="*/ 2147483647 h 1154"/>
                <a:gd name="T88" fmla="*/ 2147483647 w 1094"/>
                <a:gd name="T89" fmla="*/ 2147483647 h 1154"/>
                <a:gd name="T90" fmla="*/ 2147483647 w 1094"/>
                <a:gd name="T91" fmla="*/ 2147483647 h 1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4"/>
                <a:gd name="T139" fmla="*/ 0 h 1154"/>
                <a:gd name="T140" fmla="*/ 1094 w 1094"/>
                <a:gd name="T141" fmla="*/ 1154 h 1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4" h="1154">
                  <a:moveTo>
                    <a:pt x="39" y="987"/>
                  </a:moveTo>
                  <a:cubicBezTo>
                    <a:pt x="30" y="977"/>
                    <a:pt x="36" y="969"/>
                    <a:pt x="27" y="975"/>
                  </a:cubicBezTo>
                  <a:cubicBezTo>
                    <a:pt x="24" y="972"/>
                    <a:pt x="24" y="968"/>
                    <a:pt x="21" y="969"/>
                  </a:cubicBezTo>
                  <a:cubicBezTo>
                    <a:pt x="27" y="948"/>
                    <a:pt x="2" y="1002"/>
                    <a:pt x="9" y="981"/>
                  </a:cubicBezTo>
                  <a:cubicBezTo>
                    <a:pt x="21" y="946"/>
                    <a:pt x="55" y="933"/>
                    <a:pt x="80" y="906"/>
                  </a:cubicBezTo>
                  <a:cubicBezTo>
                    <a:pt x="99" y="850"/>
                    <a:pt x="117" y="809"/>
                    <a:pt x="165" y="777"/>
                  </a:cubicBezTo>
                  <a:cubicBezTo>
                    <a:pt x="194" y="734"/>
                    <a:pt x="204" y="762"/>
                    <a:pt x="225" y="697"/>
                  </a:cubicBezTo>
                  <a:cubicBezTo>
                    <a:pt x="229" y="685"/>
                    <a:pt x="257" y="631"/>
                    <a:pt x="265" y="621"/>
                  </a:cubicBezTo>
                  <a:cubicBezTo>
                    <a:pt x="291" y="590"/>
                    <a:pt x="302" y="594"/>
                    <a:pt x="343" y="579"/>
                  </a:cubicBezTo>
                  <a:cubicBezTo>
                    <a:pt x="367" y="570"/>
                    <a:pt x="387" y="533"/>
                    <a:pt x="411" y="525"/>
                  </a:cubicBezTo>
                  <a:cubicBezTo>
                    <a:pt x="427" y="519"/>
                    <a:pt x="433" y="533"/>
                    <a:pt x="457" y="517"/>
                  </a:cubicBezTo>
                  <a:cubicBezTo>
                    <a:pt x="481" y="501"/>
                    <a:pt x="527" y="455"/>
                    <a:pt x="553" y="429"/>
                  </a:cubicBezTo>
                  <a:cubicBezTo>
                    <a:pt x="565" y="411"/>
                    <a:pt x="603" y="381"/>
                    <a:pt x="615" y="363"/>
                  </a:cubicBezTo>
                  <a:cubicBezTo>
                    <a:pt x="621" y="354"/>
                    <a:pt x="633" y="306"/>
                    <a:pt x="639" y="297"/>
                  </a:cubicBezTo>
                  <a:cubicBezTo>
                    <a:pt x="645" y="288"/>
                    <a:pt x="674" y="288"/>
                    <a:pt x="680" y="279"/>
                  </a:cubicBezTo>
                  <a:cubicBezTo>
                    <a:pt x="686" y="270"/>
                    <a:pt x="698" y="252"/>
                    <a:pt x="698" y="252"/>
                  </a:cubicBezTo>
                  <a:cubicBezTo>
                    <a:pt x="715" y="198"/>
                    <a:pt x="693" y="247"/>
                    <a:pt x="734" y="206"/>
                  </a:cubicBezTo>
                  <a:cubicBezTo>
                    <a:pt x="742" y="198"/>
                    <a:pt x="745" y="187"/>
                    <a:pt x="752" y="179"/>
                  </a:cubicBezTo>
                  <a:cubicBezTo>
                    <a:pt x="780" y="147"/>
                    <a:pt x="808" y="120"/>
                    <a:pt x="843" y="97"/>
                  </a:cubicBezTo>
                  <a:cubicBezTo>
                    <a:pt x="869" y="18"/>
                    <a:pt x="832" y="116"/>
                    <a:pt x="871" y="52"/>
                  </a:cubicBezTo>
                  <a:cubicBezTo>
                    <a:pt x="876" y="44"/>
                    <a:pt x="873" y="31"/>
                    <a:pt x="880" y="24"/>
                  </a:cubicBezTo>
                  <a:cubicBezTo>
                    <a:pt x="902" y="2"/>
                    <a:pt x="940" y="10"/>
                    <a:pt x="971" y="6"/>
                  </a:cubicBezTo>
                  <a:cubicBezTo>
                    <a:pt x="1005" y="0"/>
                    <a:pt x="1017" y="3"/>
                    <a:pt x="1053" y="9"/>
                  </a:cubicBezTo>
                  <a:cubicBezTo>
                    <a:pt x="1064" y="14"/>
                    <a:pt x="1041" y="28"/>
                    <a:pt x="1035" y="39"/>
                  </a:cubicBezTo>
                  <a:cubicBezTo>
                    <a:pt x="1053" y="42"/>
                    <a:pt x="999" y="75"/>
                    <a:pt x="1017" y="75"/>
                  </a:cubicBezTo>
                  <a:cubicBezTo>
                    <a:pt x="1094" y="75"/>
                    <a:pt x="988" y="59"/>
                    <a:pt x="1005" y="111"/>
                  </a:cubicBezTo>
                  <a:cubicBezTo>
                    <a:pt x="992" y="151"/>
                    <a:pt x="984" y="112"/>
                    <a:pt x="975" y="153"/>
                  </a:cubicBezTo>
                  <a:cubicBezTo>
                    <a:pt x="960" y="223"/>
                    <a:pt x="984" y="165"/>
                    <a:pt x="933" y="219"/>
                  </a:cubicBezTo>
                  <a:cubicBezTo>
                    <a:pt x="923" y="248"/>
                    <a:pt x="825" y="381"/>
                    <a:pt x="825" y="381"/>
                  </a:cubicBezTo>
                  <a:cubicBezTo>
                    <a:pt x="810" y="429"/>
                    <a:pt x="797" y="456"/>
                    <a:pt x="765" y="495"/>
                  </a:cubicBezTo>
                  <a:cubicBezTo>
                    <a:pt x="745" y="519"/>
                    <a:pt x="721" y="562"/>
                    <a:pt x="699" y="585"/>
                  </a:cubicBezTo>
                  <a:cubicBezTo>
                    <a:pt x="675" y="656"/>
                    <a:pt x="663" y="651"/>
                    <a:pt x="627" y="705"/>
                  </a:cubicBezTo>
                  <a:cubicBezTo>
                    <a:pt x="615" y="723"/>
                    <a:pt x="570" y="773"/>
                    <a:pt x="555" y="789"/>
                  </a:cubicBezTo>
                  <a:cubicBezTo>
                    <a:pt x="549" y="795"/>
                    <a:pt x="518" y="830"/>
                    <a:pt x="513" y="837"/>
                  </a:cubicBezTo>
                  <a:cubicBezTo>
                    <a:pt x="490" y="867"/>
                    <a:pt x="479" y="857"/>
                    <a:pt x="465" y="891"/>
                  </a:cubicBezTo>
                  <a:cubicBezTo>
                    <a:pt x="458" y="909"/>
                    <a:pt x="411" y="963"/>
                    <a:pt x="411" y="963"/>
                  </a:cubicBezTo>
                  <a:cubicBezTo>
                    <a:pt x="408" y="986"/>
                    <a:pt x="382" y="992"/>
                    <a:pt x="369" y="1017"/>
                  </a:cubicBezTo>
                  <a:cubicBezTo>
                    <a:pt x="324" y="1107"/>
                    <a:pt x="368" y="1044"/>
                    <a:pt x="309" y="1047"/>
                  </a:cubicBezTo>
                  <a:cubicBezTo>
                    <a:pt x="280" y="1067"/>
                    <a:pt x="299" y="1018"/>
                    <a:pt x="279" y="1047"/>
                  </a:cubicBezTo>
                  <a:cubicBezTo>
                    <a:pt x="276" y="1056"/>
                    <a:pt x="257" y="1041"/>
                    <a:pt x="249" y="1047"/>
                  </a:cubicBezTo>
                  <a:cubicBezTo>
                    <a:pt x="217" y="1070"/>
                    <a:pt x="239" y="1027"/>
                    <a:pt x="201" y="1035"/>
                  </a:cubicBezTo>
                  <a:cubicBezTo>
                    <a:pt x="176" y="1040"/>
                    <a:pt x="141" y="1023"/>
                    <a:pt x="141" y="1023"/>
                  </a:cubicBezTo>
                  <a:cubicBezTo>
                    <a:pt x="80" y="1064"/>
                    <a:pt x="139" y="989"/>
                    <a:pt x="105" y="1023"/>
                  </a:cubicBezTo>
                  <a:cubicBezTo>
                    <a:pt x="55" y="970"/>
                    <a:pt x="120" y="1154"/>
                    <a:pt x="81" y="1005"/>
                  </a:cubicBezTo>
                  <a:cubicBezTo>
                    <a:pt x="73" y="975"/>
                    <a:pt x="57" y="993"/>
                    <a:pt x="57" y="993"/>
                  </a:cubicBezTo>
                  <a:cubicBezTo>
                    <a:pt x="0" y="1002"/>
                    <a:pt x="39" y="1014"/>
                    <a:pt x="39" y="987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11650" y="5343525"/>
              <a:ext cx="571500" cy="623888"/>
            </a:xfrm>
            <a:custGeom>
              <a:avLst/>
              <a:gdLst>
                <a:gd name="T0" fmla="*/ 2147483647 w 404"/>
                <a:gd name="T1" fmla="*/ 2147483647 h 419"/>
                <a:gd name="T2" fmla="*/ 2147483647 w 404"/>
                <a:gd name="T3" fmla="*/ 2147483647 h 419"/>
                <a:gd name="T4" fmla="*/ 2147483647 w 404"/>
                <a:gd name="T5" fmla="*/ 2147483647 h 419"/>
                <a:gd name="T6" fmla="*/ 2147483647 w 404"/>
                <a:gd name="T7" fmla="*/ 2147483647 h 419"/>
                <a:gd name="T8" fmla="*/ 2147483647 w 404"/>
                <a:gd name="T9" fmla="*/ 2147483647 h 419"/>
                <a:gd name="T10" fmla="*/ 2147483647 w 404"/>
                <a:gd name="T11" fmla="*/ 2147483647 h 419"/>
                <a:gd name="T12" fmla="*/ 2147483647 w 404"/>
                <a:gd name="T13" fmla="*/ 2147483647 h 419"/>
                <a:gd name="T14" fmla="*/ 2147483647 w 404"/>
                <a:gd name="T15" fmla="*/ 2147483647 h 419"/>
                <a:gd name="T16" fmla="*/ 2147483647 w 404"/>
                <a:gd name="T17" fmla="*/ 214748364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419"/>
                <a:gd name="T29" fmla="*/ 404 w 404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419">
                  <a:moveTo>
                    <a:pt x="32" y="219"/>
                  </a:moveTo>
                  <a:cubicBezTo>
                    <a:pt x="43" y="189"/>
                    <a:pt x="6" y="76"/>
                    <a:pt x="28" y="77"/>
                  </a:cubicBezTo>
                  <a:cubicBezTo>
                    <a:pt x="35" y="41"/>
                    <a:pt x="51" y="10"/>
                    <a:pt x="76" y="5"/>
                  </a:cubicBezTo>
                  <a:cubicBezTo>
                    <a:pt x="101" y="0"/>
                    <a:pt x="127" y="31"/>
                    <a:pt x="178" y="47"/>
                  </a:cubicBezTo>
                  <a:cubicBezTo>
                    <a:pt x="180" y="56"/>
                    <a:pt x="379" y="92"/>
                    <a:pt x="382" y="101"/>
                  </a:cubicBezTo>
                  <a:cubicBezTo>
                    <a:pt x="398" y="133"/>
                    <a:pt x="404" y="275"/>
                    <a:pt x="388" y="293"/>
                  </a:cubicBezTo>
                  <a:cubicBezTo>
                    <a:pt x="371" y="312"/>
                    <a:pt x="214" y="353"/>
                    <a:pt x="214" y="353"/>
                  </a:cubicBezTo>
                  <a:cubicBezTo>
                    <a:pt x="190" y="350"/>
                    <a:pt x="41" y="419"/>
                    <a:pt x="26" y="400"/>
                  </a:cubicBezTo>
                  <a:cubicBezTo>
                    <a:pt x="5" y="374"/>
                    <a:pt x="0" y="223"/>
                    <a:pt x="32" y="219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1760538" y="2305050"/>
              <a:ext cx="5478462" cy="3662363"/>
            </a:xfrm>
            <a:custGeom>
              <a:avLst/>
              <a:gdLst>
                <a:gd name="T0" fmla="*/ 2147483647 w 3882"/>
                <a:gd name="T1" fmla="*/ 2147483647 h 2465"/>
                <a:gd name="T2" fmla="*/ 2147483647 w 3882"/>
                <a:gd name="T3" fmla="*/ 2147483647 h 2465"/>
                <a:gd name="T4" fmla="*/ 2147483647 w 3882"/>
                <a:gd name="T5" fmla="*/ 2147483647 h 2465"/>
                <a:gd name="T6" fmla="*/ 2147483647 w 3882"/>
                <a:gd name="T7" fmla="*/ 2147483647 h 2465"/>
                <a:gd name="T8" fmla="*/ 2147483647 w 3882"/>
                <a:gd name="T9" fmla="*/ 2147483647 h 2465"/>
                <a:gd name="T10" fmla="*/ 2147483647 w 3882"/>
                <a:gd name="T11" fmla="*/ 2147483647 h 2465"/>
                <a:gd name="T12" fmla="*/ 2147483647 w 3882"/>
                <a:gd name="T13" fmla="*/ 2147483647 h 2465"/>
                <a:gd name="T14" fmla="*/ 0 w 3882"/>
                <a:gd name="T15" fmla="*/ 2147483647 h 2465"/>
                <a:gd name="T16" fmla="*/ 2147483647 w 3882"/>
                <a:gd name="T17" fmla="*/ 2147483647 h 2465"/>
                <a:gd name="T18" fmla="*/ 2147483647 w 3882"/>
                <a:gd name="T19" fmla="*/ 2147483647 h 2465"/>
                <a:gd name="T20" fmla="*/ 2147483647 w 3882"/>
                <a:gd name="T21" fmla="*/ 2147483647 h 2465"/>
                <a:gd name="T22" fmla="*/ 2147483647 w 3882"/>
                <a:gd name="T23" fmla="*/ 2147483647 h 2465"/>
                <a:gd name="T24" fmla="*/ 2147483647 w 3882"/>
                <a:gd name="T25" fmla="*/ 2147483647 h 2465"/>
                <a:gd name="T26" fmla="*/ 2147483647 w 3882"/>
                <a:gd name="T27" fmla="*/ 2147483647 h 2465"/>
                <a:gd name="T28" fmla="*/ 2147483647 w 3882"/>
                <a:gd name="T29" fmla="*/ 2147483647 h 2465"/>
                <a:gd name="T30" fmla="*/ 2147483647 w 3882"/>
                <a:gd name="T31" fmla="*/ 2147483647 h 2465"/>
                <a:gd name="T32" fmla="*/ 2147483647 w 3882"/>
                <a:gd name="T33" fmla="*/ 2147483647 h 2465"/>
                <a:gd name="T34" fmla="*/ 2147483647 w 3882"/>
                <a:gd name="T35" fmla="*/ 2147483647 h 2465"/>
                <a:gd name="T36" fmla="*/ 2147483647 w 3882"/>
                <a:gd name="T37" fmla="*/ 2147483647 h 2465"/>
                <a:gd name="T38" fmla="*/ 2147483647 w 3882"/>
                <a:gd name="T39" fmla="*/ 2147483647 h 2465"/>
                <a:gd name="T40" fmla="*/ 2147483647 w 3882"/>
                <a:gd name="T41" fmla="*/ 2147483647 h 2465"/>
                <a:gd name="T42" fmla="*/ 2147483647 w 3882"/>
                <a:gd name="T43" fmla="*/ 2147483647 h 2465"/>
                <a:gd name="T44" fmla="*/ 2147483647 w 3882"/>
                <a:gd name="T45" fmla="*/ 2147483647 h 2465"/>
                <a:gd name="T46" fmla="*/ 2147483647 w 3882"/>
                <a:gd name="T47" fmla="*/ 2147483647 h 2465"/>
                <a:gd name="T48" fmla="*/ 2147483647 w 3882"/>
                <a:gd name="T49" fmla="*/ 2147483647 h 2465"/>
                <a:gd name="T50" fmla="*/ 2147483647 w 3882"/>
                <a:gd name="T51" fmla="*/ 2147483647 h 2465"/>
                <a:gd name="T52" fmla="*/ 2147483647 w 3882"/>
                <a:gd name="T53" fmla="*/ 2147483647 h 2465"/>
                <a:gd name="T54" fmla="*/ 2147483647 w 3882"/>
                <a:gd name="T55" fmla="*/ 2147483647 h 2465"/>
                <a:gd name="T56" fmla="*/ 2147483647 w 3882"/>
                <a:gd name="T57" fmla="*/ 2147483647 h 2465"/>
                <a:gd name="T58" fmla="*/ 2147483647 w 3882"/>
                <a:gd name="T59" fmla="*/ 2147483647 h 2465"/>
                <a:gd name="T60" fmla="*/ 2147483647 w 3882"/>
                <a:gd name="T61" fmla="*/ 2147483647 h 2465"/>
                <a:gd name="T62" fmla="*/ 2147483647 w 3882"/>
                <a:gd name="T63" fmla="*/ 2147483647 h 2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82"/>
                <a:gd name="T97" fmla="*/ 0 h 2465"/>
                <a:gd name="T98" fmla="*/ 3882 w 3882"/>
                <a:gd name="T99" fmla="*/ 2465 h 2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82" h="2465">
                  <a:moveTo>
                    <a:pt x="1596" y="2465"/>
                  </a:moveTo>
                  <a:cubicBezTo>
                    <a:pt x="1516" y="2405"/>
                    <a:pt x="1424" y="2377"/>
                    <a:pt x="1328" y="2321"/>
                  </a:cubicBezTo>
                  <a:cubicBezTo>
                    <a:pt x="1253" y="2265"/>
                    <a:pt x="1179" y="2259"/>
                    <a:pt x="1096" y="2217"/>
                  </a:cubicBezTo>
                  <a:cubicBezTo>
                    <a:pt x="1083" y="2211"/>
                    <a:pt x="1045" y="2207"/>
                    <a:pt x="1032" y="2201"/>
                  </a:cubicBezTo>
                  <a:cubicBezTo>
                    <a:pt x="969" y="2174"/>
                    <a:pt x="885" y="2131"/>
                    <a:pt x="828" y="2093"/>
                  </a:cubicBezTo>
                  <a:cubicBezTo>
                    <a:pt x="792" y="2069"/>
                    <a:pt x="761" y="2035"/>
                    <a:pt x="720" y="2021"/>
                  </a:cubicBezTo>
                  <a:cubicBezTo>
                    <a:pt x="708" y="2017"/>
                    <a:pt x="695" y="2015"/>
                    <a:pt x="684" y="2009"/>
                  </a:cubicBezTo>
                  <a:cubicBezTo>
                    <a:pt x="617" y="1972"/>
                    <a:pt x="574" y="1951"/>
                    <a:pt x="504" y="1921"/>
                  </a:cubicBezTo>
                  <a:cubicBezTo>
                    <a:pt x="489" y="1915"/>
                    <a:pt x="415" y="1879"/>
                    <a:pt x="400" y="1873"/>
                  </a:cubicBezTo>
                  <a:cubicBezTo>
                    <a:pt x="189" y="1785"/>
                    <a:pt x="431" y="1868"/>
                    <a:pt x="300" y="1793"/>
                  </a:cubicBezTo>
                  <a:cubicBezTo>
                    <a:pt x="289" y="1787"/>
                    <a:pt x="275" y="1787"/>
                    <a:pt x="264" y="1781"/>
                  </a:cubicBezTo>
                  <a:cubicBezTo>
                    <a:pt x="239" y="1767"/>
                    <a:pt x="219" y="1742"/>
                    <a:pt x="192" y="1733"/>
                  </a:cubicBezTo>
                  <a:cubicBezTo>
                    <a:pt x="180" y="1729"/>
                    <a:pt x="167" y="1727"/>
                    <a:pt x="156" y="1721"/>
                  </a:cubicBezTo>
                  <a:cubicBezTo>
                    <a:pt x="132" y="1709"/>
                    <a:pt x="107" y="1698"/>
                    <a:pt x="84" y="1685"/>
                  </a:cubicBezTo>
                  <a:cubicBezTo>
                    <a:pt x="59" y="1671"/>
                    <a:pt x="12" y="1637"/>
                    <a:pt x="12" y="1637"/>
                  </a:cubicBezTo>
                  <a:cubicBezTo>
                    <a:pt x="8" y="1625"/>
                    <a:pt x="0" y="1614"/>
                    <a:pt x="0" y="1601"/>
                  </a:cubicBezTo>
                  <a:cubicBezTo>
                    <a:pt x="0" y="1511"/>
                    <a:pt x="105" y="1521"/>
                    <a:pt x="168" y="1505"/>
                  </a:cubicBezTo>
                  <a:cubicBezTo>
                    <a:pt x="240" y="1457"/>
                    <a:pt x="301" y="1389"/>
                    <a:pt x="384" y="1361"/>
                  </a:cubicBezTo>
                  <a:cubicBezTo>
                    <a:pt x="464" y="1281"/>
                    <a:pt x="378" y="1356"/>
                    <a:pt x="456" y="1313"/>
                  </a:cubicBezTo>
                  <a:cubicBezTo>
                    <a:pt x="481" y="1299"/>
                    <a:pt x="528" y="1265"/>
                    <a:pt x="528" y="1265"/>
                  </a:cubicBezTo>
                  <a:cubicBezTo>
                    <a:pt x="551" y="1196"/>
                    <a:pt x="574" y="1118"/>
                    <a:pt x="528" y="1049"/>
                  </a:cubicBezTo>
                  <a:cubicBezTo>
                    <a:pt x="490" y="992"/>
                    <a:pt x="530" y="972"/>
                    <a:pt x="504" y="913"/>
                  </a:cubicBezTo>
                  <a:cubicBezTo>
                    <a:pt x="476" y="849"/>
                    <a:pt x="432" y="849"/>
                    <a:pt x="372" y="809"/>
                  </a:cubicBezTo>
                  <a:cubicBezTo>
                    <a:pt x="317" y="726"/>
                    <a:pt x="229" y="776"/>
                    <a:pt x="208" y="713"/>
                  </a:cubicBezTo>
                  <a:cubicBezTo>
                    <a:pt x="212" y="681"/>
                    <a:pt x="313" y="635"/>
                    <a:pt x="324" y="605"/>
                  </a:cubicBezTo>
                  <a:cubicBezTo>
                    <a:pt x="326" y="600"/>
                    <a:pt x="425" y="513"/>
                    <a:pt x="432" y="509"/>
                  </a:cubicBezTo>
                  <a:cubicBezTo>
                    <a:pt x="454" y="497"/>
                    <a:pt x="480" y="493"/>
                    <a:pt x="504" y="485"/>
                  </a:cubicBezTo>
                  <a:cubicBezTo>
                    <a:pt x="531" y="476"/>
                    <a:pt x="550" y="450"/>
                    <a:pt x="576" y="437"/>
                  </a:cubicBezTo>
                  <a:cubicBezTo>
                    <a:pt x="640" y="405"/>
                    <a:pt x="703" y="370"/>
                    <a:pt x="768" y="341"/>
                  </a:cubicBezTo>
                  <a:cubicBezTo>
                    <a:pt x="931" y="269"/>
                    <a:pt x="1020" y="194"/>
                    <a:pt x="1200" y="185"/>
                  </a:cubicBezTo>
                  <a:cubicBezTo>
                    <a:pt x="1283" y="173"/>
                    <a:pt x="1439" y="111"/>
                    <a:pt x="1520" y="89"/>
                  </a:cubicBezTo>
                  <a:cubicBezTo>
                    <a:pt x="1622" y="61"/>
                    <a:pt x="1717" y="30"/>
                    <a:pt x="1824" y="17"/>
                  </a:cubicBezTo>
                  <a:cubicBezTo>
                    <a:pt x="1960" y="0"/>
                    <a:pt x="2065" y="21"/>
                    <a:pt x="2172" y="17"/>
                  </a:cubicBezTo>
                  <a:cubicBezTo>
                    <a:pt x="2280" y="8"/>
                    <a:pt x="2404" y="54"/>
                    <a:pt x="2478" y="47"/>
                  </a:cubicBezTo>
                  <a:cubicBezTo>
                    <a:pt x="2557" y="50"/>
                    <a:pt x="2555" y="30"/>
                    <a:pt x="2646" y="35"/>
                  </a:cubicBezTo>
                  <a:cubicBezTo>
                    <a:pt x="2790" y="41"/>
                    <a:pt x="2894" y="41"/>
                    <a:pt x="3024" y="77"/>
                  </a:cubicBezTo>
                  <a:cubicBezTo>
                    <a:pt x="3123" y="104"/>
                    <a:pt x="3048" y="120"/>
                    <a:pt x="3150" y="137"/>
                  </a:cubicBezTo>
                  <a:cubicBezTo>
                    <a:pt x="3188" y="152"/>
                    <a:pt x="3105" y="198"/>
                    <a:pt x="3152" y="225"/>
                  </a:cubicBezTo>
                  <a:cubicBezTo>
                    <a:pt x="3199" y="252"/>
                    <a:pt x="3372" y="281"/>
                    <a:pt x="3432" y="297"/>
                  </a:cubicBezTo>
                  <a:cubicBezTo>
                    <a:pt x="3492" y="313"/>
                    <a:pt x="3495" y="308"/>
                    <a:pt x="3512" y="321"/>
                  </a:cubicBezTo>
                  <a:cubicBezTo>
                    <a:pt x="3529" y="334"/>
                    <a:pt x="3519" y="362"/>
                    <a:pt x="3536" y="377"/>
                  </a:cubicBezTo>
                  <a:cubicBezTo>
                    <a:pt x="3544" y="401"/>
                    <a:pt x="3604" y="365"/>
                    <a:pt x="3612" y="413"/>
                  </a:cubicBezTo>
                  <a:cubicBezTo>
                    <a:pt x="3612" y="445"/>
                    <a:pt x="3696" y="436"/>
                    <a:pt x="3696" y="461"/>
                  </a:cubicBezTo>
                  <a:cubicBezTo>
                    <a:pt x="3673" y="492"/>
                    <a:pt x="3710" y="493"/>
                    <a:pt x="3720" y="509"/>
                  </a:cubicBezTo>
                  <a:cubicBezTo>
                    <a:pt x="3730" y="525"/>
                    <a:pt x="3748" y="545"/>
                    <a:pt x="3756" y="557"/>
                  </a:cubicBezTo>
                  <a:cubicBezTo>
                    <a:pt x="3737" y="585"/>
                    <a:pt x="3758" y="573"/>
                    <a:pt x="3768" y="581"/>
                  </a:cubicBezTo>
                  <a:cubicBezTo>
                    <a:pt x="3782" y="593"/>
                    <a:pt x="3831" y="604"/>
                    <a:pt x="3843" y="628"/>
                  </a:cubicBezTo>
                  <a:cubicBezTo>
                    <a:pt x="3853" y="642"/>
                    <a:pt x="3839" y="701"/>
                    <a:pt x="3840" y="725"/>
                  </a:cubicBezTo>
                  <a:cubicBezTo>
                    <a:pt x="3841" y="749"/>
                    <a:pt x="3847" y="753"/>
                    <a:pt x="3852" y="773"/>
                  </a:cubicBezTo>
                  <a:cubicBezTo>
                    <a:pt x="3859" y="790"/>
                    <a:pt x="3866" y="810"/>
                    <a:pt x="3870" y="846"/>
                  </a:cubicBezTo>
                  <a:cubicBezTo>
                    <a:pt x="3874" y="878"/>
                    <a:pt x="3882" y="912"/>
                    <a:pt x="3879" y="964"/>
                  </a:cubicBezTo>
                  <a:cubicBezTo>
                    <a:pt x="3843" y="1000"/>
                    <a:pt x="3860" y="1006"/>
                    <a:pt x="3852" y="1157"/>
                  </a:cubicBezTo>
                  <a:cubicBezTo>
                    <a:pt x="3849" y="1211"/>
                    <a:pt x="3870" y="1500"/>
                    <a:pt x="3843" y="1546"/>
                  </a:cubicBezTo>
                  <a:cubicBezTo>
                    <a:pt x="3816" y="1624"/>
                    <a:pt x="3780" y="1646"/>
                    <a:pt x="3734" y="1673"/>
                  </a:cubicBezTo>
                  <a:cubicBezTo>
                    <a:pt x="3688" y="1700"/>
                    <a:pt x="3672" y="1680"/>
                    <a:pt x="3570" y="1710"/>
                  </a:cubicBezTo>
                  <a:cubicBezTo>
                    <a:pt x="3530" y="1838"/>
                    <a:pt x="3199" y="1774"/>
                    <a:pt x="3120" y="1853"/>
                  </a:cubicBezTo>
                  <a:cubicBezTo>
                    <a:pt x="3067" y="1906"/>
                    <a:pt x="3040" y="1934"/>
                    <a:pt x="2976" y="1977"/>
                  </a:cubicBezTo>
                  <a:cubicBezTo>
                    <a:pt x="2949" y="2058"/>
                    <a:pt x="2946" y="1990"/>
                    <a:pt x="2888" y="2057"/>
                  </a:cubicBezTo>
                  <a:cubicBezTo>
                    <a:pt x="2869" y="2079"/>
                    <a:pt x="2776" y="2105"/>
                    <a:pt x="2760" y="2129"/>
                  </a:cubicBezTo>
                  <a:cubicBezTo>
                    <a:pt x="2718" y="2154"/>
                    <a:pt x="2676" y="2179"/>
                    <a:pt x="2640" y="2193"/>
                  </a:cubicBezTo>
                  <a:cubicBezTo>
                    <a:pt x="2604" y="2207"/>
                    <a:pt x="2586" y="2202"/>
                    <a:pt x="2544" y="2213"/>
                  </a:cubicBezTo>
                  <a:cubicBezTo>
                    <a:pt x="2498" y="2228"/>
                    <a:pt x="2428" y="2234"/>
                    <a:pt x="2388" y="2261"/>
                  </a:cubicBezTo>
                  <a:cubicBezTo>
                    <a:pt x="2294" y="2324"/>
                    <a:pt x="2183" y="2357"/>
                    <a:pt x="2076" y="2393"/>
                  </a:cubicBezTo>
                  <a:cubicBezTo>
                    <a:pt x="2022" y="2411"/>
                    <a:pt x="1979" y="2449"/>
                    <a:pt x="1920" y="2453"/>
                  </a:cubicBezTo>
                  <a:cubicBezTo>
                    <a:pt x="1812" y="2460"/>
                    <a:pt x="1596" y="2465"/>
                    <a:pt x="1596" y="2465"/>
                  </a:cubicBezTo>
                  <a:close/>
                </a:path>
              </a:pathLst>
            </a:custGeom>
            <a:noFill/>
            <a:ln w="38100">
              <a:solidFill>
                <a:srgbClr val="4520AC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grpSp>
          <p:nvGrpSpPr>
            <p:cNvPr id="56" name="Group 14"/>
            <p:cNvGrpSpPr>
              <a:grpSpLocks/>
            </p:cNvGrpSpPr>
            <p:nvPr/>
          </p:nvGrpSpPr>
          <p:grpSpPr bwMode="auto">
            <a:xfrm>
              <a:off x="4140200" y="3552825"/>
              <a:ext cx="1692275" cy="2646363"/>
              <a:chOff x="2934" y="2167"/>
              <a:chExt cx="1199" cy="1781"/>
            </a:xfrm>
          </p:grpSpPr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2934" y="2173"/>
                <a:ext cx="1199" cy="1775"/>
              </a:xfrm>
              <a:custGeom>
                <a:avLst/>
                <a:gdLst>
                  <a:gd name="T0" fmla="*/ 0 w 1199"/>
                  <a:gd name="T1" fmla="*/ 1775 h 1775"/>
                  <a:gd name="T2" fmla="*/ 108 w 1199"/>
                  <a:gd name="T3" fmla="*/ 1673 h 1775"/>
                  <a:gd name="T4" fmla="*/ 132 w 1199"/>
                  <a:gd name="T5" fmla="*/ 1529 h 1775"/>
                  <a:gd name="T6" fmla="*/ 138 w 1199"/>
                  <a:gd name="T7" fmla="*/ 1259 h 1775"/>
                  <a:gd name="T8" fmla="*/ 259 w 1199"/>
                  <a:gd name="T9" fmla="*/ 1121 h 1775"/>
                  <a:gd name="T10" fmla="*/ 300 w 1199"/>
                  <a:gd name="T11" fmla="*/ 1019 h 1775"/>
                  <a:gd name="T12" fmla="*/ 372 w 1199"/>
                  <a:gd name="T13" fmla="*/ 985 h 1775"/>
                  <a:gd name="T14" fmla="*/ 474 w 1199"/>
                  <a:gd name="T15" fmla="*/ 815 h 1775"/>
                  <a:gd name="T16" fmla="*/ 542 w 1199"/>
                  <a:gd name="T17" fmla="*/ 793 h 1775"/>
                  <a:gd name="T18" fmla="*/ 746 w 1199"/>
                  <a:gd name="T19" fmla="*/ 634 h 1775"/>
                  <a:gd name="T20" fmla="*/ 836 w 1199"/>
                  <a:gd name="T21" fmla="*/ 498 h 1775"/>
                  <a:gd name="T22" fmla="*/ 995 w 1199"/>
                  <a:gd name="T23" fmla="*/ 328 h 1775"/>
                  <a:gd name="T24" fmla="*/ 1119 w 1199"/>
                  <a:gd name="T25" fmla="*/ 102 h 1775"/>
                  <a:gd name="T26" fmla="*/ 1142 w 1199"/>
                  <a:gd name="T27" fmla="*/ 68 h 1775"/>
                  <a:gd name="T28" fmla="*/ 1176 w 1199"/>
                  <a:gd name="T29" fmla="*/ 45 h 1775"/>
                  <a:gd name="T30" fmla="*/ 1187 w 1199"/>
                  <a:gd name="T31" fmla="*/ 12 h 1775"/>
                  <a:gd name="T32" fmla="*/ 1199 w 1199"/>
                  <a:gd name="T33" fmla="*/ 0 h 17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9"/>
                  <a:gd name="T52" fmla="*/ 0 h 1775"/>
                  <a:gd name="T53" fmla="*/ 1199 w 1199"/>
                  <a:gd name="T54" fmla="*/ 1775 h 17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9" h="1775">
                    <a:moveTo>
                      <a:pt x="0" y="1775"/>
                    </a:moveTo>
                    <a:cubicBezTo>
                      <a:pt x="14" y="1750"/>
                      <a:pt x="86" y="1714"/>
                      <a:pt x="108" y="1673"/>
                    </a:cubicBezTo>
                    <a:cubicBezTo>
                      <a:pt x="130" y="1632"/>
                      <a:pt x="127" y="1598"/>
                      <a:pt x="132" y="1529"/>
                    </a:cubicBezTo>
                    <a:cubicBezTo>
                      <a:pt x="137" y="1460"/>
                      <a:pt x="117" y="1327"/>
                      <a:pt x="138" y="1259"/>
                    </a:cubicBezTo>
                    <a:cubicBezTo>
                      <a:pt x="145" y="1230"/>
                      <a:pt x="243" y="1131"/>
                      <a:pt x="259" y="1121"/>
                    </a:cubicBezTo>
                    <a:cubicBezTo>
                      <a:pt x="286" y="1103"/>
                      <a:pt x="282" y="1046"/>
                      <a:pt x="300" y="1019"/>
                    </a:cubicBezTo>
                    <a:cubicBezTo>
                      <a:pt x="315" y="996"/>
                      <a:pt x="372" y="985"/>
                      <a:pt x="372" y="985"/>
                    </a:cubicBezTo>
                    <a:cubicBezTo>
                      <a:pt x="387" y="940"/>
                      <a:pt x="431" y="839"/>
                      <a:pt x="474" y="815"/>
                    </a:cubicBezTo>
                    <a:cubicBezTo>
                      <a:pt x="495" y="804"/>
                      <a:pt x="542" y="793"/>
                      <a:pt x="542" y="793"/>
                    </a:cubicBezTo>
                    <a:cubicBezTo>
                      <a:pt x="602" y="753"/>
                      <a:pt x="702" y="691"/>
                      <a:pt x="746" y="634"/>
                    </a:cubicBezTo>
                    <a:cubicBezTo>
                      <a:pt x="775" y="596"/>
                      <a:pt x="801" y="533"/>
                      <a:pt x="836" y="498"/>
                    </a:cubicBezTo>
                    <a:cubicBezTo>
                      <a:pt x="891" y="443"/>
                      <a:pt x="940" y="383"/>
                      <a:pt x="995" y="328"/>
                    </a:cubicBezTo>
                    <a:cubicBezTo>
                      <a:pt x="1062" y="261"/>
                      <a:pt x="1029" y="163"/>
                      <a:pt x="1119" y="102"/>
                    </a:cubicBezTo>
                    <a:cubicBezTo>
                      <a:pt x="1127" y="91"/>
                      <a:pt x="1132" y="78"/>
                      <a:pt x="1142" y="68"/>
                    </a:cubicBezTo>
                    <a:cubicBezTo>
                      <a:pt x="1152" y="58"/>
                      <a:pt x="1167" y="56"/>
                      <a:pt x="1176" y="45"/>
                    </a:cubicBezTo>
                    <a:cubicBezTo>
                      <a:pt x="1183" y="36"/>
                      <a:pt x="1182" y="22"/>
                      <a:pt x="1187" y="12"/>
                    </a:cubicBezTo>
                    <a:cubicBezTo>
                      <a:pt x="1190" y="7"/>
                      <a:pt x="1195" y="4"/>
                      <a:pt x="1199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3646" y="2167"/>
                <a:ext cx="204" cy="452"/>
              </a:xfrm>
              <a:custGeom>
                <a:avLst/>
                <a:gdLst>
                  <a:gd name="T0" fmla="*/ 181 w 204"/>
                  <a:gd name="T1" fmla="*/ 452 h 452"/>
                  <a:gd name="T2" fmla="*/ 158 w 204"/>
                  <a:gd name="T3" fmla="*/ 249 h 452"/>
                  <a:gd name="T4" fmla="*/ 79 w 204"/>
                  <a:gd name="T5" fmla="*/ 67 h 452"/>
                  <a:gd name="T6" fmla="*/ 0 w 204"/>
                  <a:gd name="T7" fmla="*/ 0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452"/>
                  <a:gd name="T14" fmla="*/ 204 w 204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452">
                    <a:moveTo>
                      <a:pt x="181" y="452"/>
                    </a:moveTo>
                    <a:cubicBezTo>
                      <a:pt x="204" y="382"/>
                      <a:pt x="200" y="310"/>
                      <a:pt x="158" y="249"/>
                    </a:cubicBezTo>
                    <a:cubicBezTo>
                      <a:pt x="133" y="172"/>
                      <a:pt x="126" y="138"/>
                      <a:pt x="79" y="67"/>
                    </a:cubicBezTo>
                    <a:cubicBezTo>
                      <a:pt x="76" y="63"/>
                      <a:pt x="12" y="12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</p:grp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471738" y="3319463"/>
              <a:ext cx="898525" cy="561975"/>
            </a:xfrm>
            <a:custGeom>
              <a:avLst/>
              <a:gdLst>
                <a:gd name="T0" fmla="*/ 2147483647 w 636"/>
                <a:gd name="T1" fmla="*/ 2147483647 h 378"/>
                <a:gd name="T2" fmla="*/ 2147483647 w 636"/>
                <a:gd name="T3" fmla="*/ 0 h 378"/>
                <a:gd name="T4" fmla="*/ 2147483647 w 636"/>
                <a:gd name="T5" fmla="*/ 2147483647 h 378"/>
                <a:gd name="T6" fmla="*/ 2147483647 w 636"/>
                <a:gd name="T7" fmla="*/ 2147483647 h 378"/>
                <a:gd name="T8" fmla="*/ 2147483647 w 636"/>
                <a:gd name="T9" fmla="*/ 2147483647 h 378"/>
                <a:gd name="T10" fmla="*/ 0 w 636"/>
                <a:gd name="T11" fmla="*/ 2147483647 h 378"/>
                <a:gd name="T12" fmla="*/ 2147483647 w 636"/>
                <a:gd name="T13" fmla="*/ 2147483647 h 378"/>
                <a:gd name="T14" fmla="*/ 2147483647 w 636"/>
                <a:gd name="T15" fmla="*/ 2147483647 h 378"/>
                <a:gd name="T16" fmla="*/ 2147483647 w 636"/>
                <a:gd name="T17" fmla="*/ 2147483647 h 378"/>
                <a:gd name="T18" fmla="*/ 2147483647 w 636"/>
                <a:gd name="T19" fmla="*/ 2147483647 h 378"/>
                <a:gd name="T20" fmla="*/ 2147483647 w 636"/>
                <a:gd name="T21" fmla="*/ 2147483647 h 378"/>
                <a:gd name="T22" fmla="*/ 2147483647 w 636"/>
                <a:gd name="T23" fmla="*/ 2147483647 h 378"/>
                <a:gd name="T24" fmla="*/ 2147483647 w 636"/>
                <a:gd name="T25" fmla="*/ 2147483647 h 3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6"/>
                <a:gd name="T40" fmla="*/ 0 h 378"/>
                <a:gd name="T41" fmla="*/ 636 w 636"/>
                <a:gd name="T42" fmla="*/ 378 h 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6" h="378">
                  <a:moveTo>
                    <a:pt x="636" y="66"/>
                  </a:moveTo>
                  <a:lnTo>
                    <a:pt x="462" y="0"/>
                  </a:lnTo>
                  <a:lnTo>
                    <a:pt x="360" y="60"/>
                  </a:lnTo>
                  <a:lnTo>
                    <a:pt x="216" y="126"/>
                  </a:lnTo>
                  <a:lnTo>
                    <a:pt x="96" y="180"/>
                  </a:lnTo>
                  <a:lnTo>
                    <a:pt x="0" y="228"/>
                  </a:lnTo>
                  <a:lnTo>
                    <a:pt x="12" y="330"/>
                  </a:lnTo>
                  <a:lnTo>
                    <a:pt x="36" y="378"/>
                  </a:lnTo>
                  <a:lnTo>
                    <a:pt x="192" y="300"/>
                  </a:lnTo>
                  <a:lnTo>
                    <a:pt x="324" y="228"/>
                  </a:lnTo>
                  <a:lnTo>
                    <a:pt x="402" y="186"/>
                  </a:lnTo>
                  <a:lnTo>
                    <a:pt x="528" y="126"/>
                  </a:lnTo>
                  <a:lnTo>
                    <a:pt x="636" y="66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4224338" y="2846388"/>
              <a:ext cx="796925" cy="223837"/>
            </a:xfrm>
            <a:custGeom>
              <a:avLst/>
              <a:gdLst>
                <a:gd name="T0" fmla="*/ 2147483647 w 564"/>
                <a:gd name="T1" fmla="*/ 2147483647 h 150"/>
                <a:gd name="T2" fmla="*/ 2147483647 w 564"/>
                <a:gd name="T3" fmla="*/ 2147483647 h 150"/>
                <a:gd name="T4" fmla="*/ 2147483647 w 564"/>
                <a:gd name="T5" fmla="*/ 2147483647 h 150"/>
                <a:gd name="T6" fmla="*/ 2147483647 w 564"/>
                <a:gd name="T7" fmla="*/ 2147483647 h 150"/>
                <a:gd name="T8" fmla="*/ 2147483647 w 564"/>
                <a:gd name="T9" fmla="*/ 2147483647 h 150"/>
                <a:gd name="T10" fmla="*/ 0 w 564"/>
                <a:gd name="T11" fmla="*/ 2147483647 h 150"/>
                <a:gd name="T12" fmla="*/ 2147483647 w 564"/>
                <a:gd name="T13" fmla="*/ 2147483647 h 150"/>
                <a:gd name="T14" fmla="*/ 2147483647 w 564"/>
                <a:gd name="T15" fmla="*/ 2147483647 h 150"/>
                <a:gd name="T16" fmla="*/ 2147483647 w 564"/>
                <a:gd name="T17" fmla="*/ 0 h 150"/>
                <a:gd name="T18" fmla="*/ 2147483647 w 564"/>
                <a:gd name="T19" fmla="*/ 2147483647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4"/>
                <a:gd name="T31" fmla="*/ 0 h 150"/>
                <a:gd name="T32" fmla="*/ 564 w 564"/>
                <a:gd name="T33" fmla="*/ 150 h 1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4" h="150">
                  <a:moveTo>
                    <a:pt x="564" y="30"/>
                  </a:moveTo>
                  <a:lnTo>
                    <a:pt x="432" y="66"/>
                  </a:lnTo>
                  <a:lnTo>
                    <a:pt x="294" y="108"/>
                  </a:lnTo>
                  <a:lnTo>
                    <a:pt x="126" y="150"/>
                  </a:lnTo>
                  <a:lnTo>
                    <a:pt x="36" y="132"/>
                  </a:lnTo>
                  <a:lnTo>
                    <a:pt x="0" y="108"/>
                  </a:lnTo>
                  <a:lnTo>
                    <a:pt x="162" y="72"/>
                  </a:lnTo>
                  <a:lnTo>
                    <a:pt x="288" y="42"/>
                  </a:lnTo>
                  <a:lnTo>
                    <a:pt x="414" y="0"/>
                  </a:lnTo>
                  <a:lnTo>
                    <a:pt x="564" y="3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3776663" y="2695575"/>
              <a:ext cx="820737" cy="231775"/>
            </a:xfrm>
            <a:custGeom>
              <a:avLst/>
              <a:gdLst>
                <a:gd name="T0" fmla="*/ 2147483647 w 582"/>
                <a:gd name="T1" fmla="*/ 0 h 156"/>
                <a:gd name="T2" fmla="*/ 2147483647 w 582"/>
                <a:gd name="T3" fmla="*/ 2147483647 h 156"/>
                <a:gd name="T4" fmla="*/ 2147483647 w 582"/>
                <a:gd name="T5" fmla="*/ 2147483647 h 156"/>
                <a:gd name="T6" fmla="*/ 2147483647 w 582"/>
                <a:gd name="T7" fmla="*/ 2147483647 h 156"/>
                <a:gd name="T8" fmla="*/ 2147483647 w 582"/>
                <a:gd name="T9" fmla="*/ 2147483647 h 156"/>
                <a:gd name="T10" fmla="*/ 2147483647 w 582"/>
                <a:gd name="T11" fmla="*/ 2147483647 h 156"/>
                <a:gd name="T12" fmla="*/ 0 w 582"/>
                <a:gd name="T13" fmla="*/ 2147483647 h 156"/>
                <a:gd name="T14" fmla="*/ 2147483647 w 582"/>
                <a:gd name="T15" fmla="*/ 2147483647 h 156"/>
                <a:gd name="T16" fmla="*/ 2147483647 w 582"/>
                <a:gd name="T17" fmla="*/ 2147483647 h 156"/>
                <a:gd name="T18" fmla="*/ 2147483647 w 582"/>
                <a:gd name="T19" fmla="*/ 0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2"/>
                <a:gd name="T31" fmla="*/ 0 h 156"/>
                <a:gd name="T32" fmla="*/ 582 w 582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2" h="156">
                  <a:moveTo>
                    <a:pt x="522" y="0"/>
                  </a:moveTo>
                  <a:lnTo>
                    <a:pt x="546" y="42"/>
                  </a:lnTo>
                  <a:lnTo>
                    <a:pt x="582" y="48"/>
                  </a:lnTo>
                  <a:lnTo>
                    <a:pt x="456" y="84"/>
                  </a:lnTo>
                  <a:lnTo>
                    <a:pt x="336" y="108"/>
                  </a:lnTo>
                  <a:lnTo>
                    <a:pt x="138" y="156"/>
                  </a:lnTo>
                  <a:lnTo>
                    <a:pt x="0" y="108"/>
                  </a:lnTo>
                  <a:lnTo>
                    <a:pt x="198" y="72"/>
                  </a:lnTo>
                  <a:lnTo>
                    <a:pt x="342" y="4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1963738" y="4219575"/>
              <a:ext cx="1508125" cy="927100"/>
            </a:xfrm>
            <a:custGeom>
              <a:avLst/>
              <a:gdLst>
                <a:gd name="T0" fmla="*/ 2147483647 w 1068"/>
                <a:gd name="T1" fmla="*/ 0 h 624"/>
                <a:gd name="T2" fmla="*/ 2147483647 w 1068"/>
                <a:gd name="T3" fmla="*/ 2147483647 h 624"/>
                <a:gd name="T4" fmla="*/ 2147483647 w 1068"/>
                <a:gd name="T5" fmla="*/ 2147483647 h 624"/>
                <a:gd name="T6" fmla="*/ 2147483647 w 1068"/>
                <a:gd name="T7" fmla="*/ 2147483647 h 624"/>
                <a:gd name="T8" fmla="*/ 2147483647 w 1068"/>
                <a:gd name="T9" fmla="*/ 2147483647 h 624"/>
                <a:gd name="T10" fmla="*/ 2147483647 w 1068"/>
                <a:gd name="T11" fmla="*/ 2147483647 h 624"/>
                <a:gd name="T12" fmla="*/ 2147483647 w 1068"/>
                <a:gd name="T13" fmla="*/ 2147483647 h 624"/>
                <a:gd name="T14" fmla="*/ 2147483647 w 1068"/>
                <a:gd name="T15" fmla="*/ 2147483647 h 624"/>
                <a:gd name="T16" fmla="*/ 2147483647 w 1068"/>
                <a:gd name="T17" fmla="*/ 2147483647 h 624"/>
                <a:gd name="T18" fmla="*/ 2147483647 w 1068"/>
                <a:gd name="T19" fmla="*/ 2147483647 h 624"/>
                <a:gd name="T20" fmla="*/ 2147483647 w 1068"/>
                <a:gd name="T21" fmla="*/ 2147483647 h 624"/>
                <a:gd name="T22" fmla="*/ 2147483647 w 1068"/>
                <a:gd name="T23" fmla="*/ 2147483647 h 624"/>
                <a:gd name="T24" fmla="*/ 2147483647 w 1068"/>
                <a:gd name="T25" fmla="*/ 2147483647 h 624"/>
                <a:gd name="T26" fmla="*/ 0 w 1068"/>
                <a:gd name="T27" fmla="*/ 2147483647 h 624"/>
                <a:gd name="T28" fmla="*/ 2147483647 w 1068"/>
                <a:gd name="T29" fmla="*/ 2147483647 h 624"/>
                <a:gd name="T30" fmla="*/ 2147483647 w 1068"/>
                <a:gd name="T31" fmla="*/ 2147483647 h 624"/>
                <a:gd name="T32" fmla="*/ 2147483647 w 1068"/>
                <a:gd name="T33" fmla="*/ 0 h 6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8"/>
                <a:gd name="T52" fmla="*/ 0 h 624"/>
                <a:gd name="T53" fmla="*/ 1068 w 1068"/>
                <a:gd name="T54" fmla="*/ 624 h 6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8" h="624">
                  <a:moveTo>
                    <a:pt x="540" y="0"/>
                  </a:moveTo>
                  <a:lnTo>
                    <a:pt x="666" y="54"/>
                  </a:lnTo>
                  <a:lnTo>
                    <a:pt x="834" y="126"/>
                  </a:lnTo>
                  <a:lnTo>
                    <a:pt x="960" y="198"/>
                  </a:lnTo>
                  <a:lnTo>
                    <a:pt x="1068" y="252"/>
                  </a:lnTo>
                  <a:lnTo>
                    <a:pt x="972" y="318"/>
                  </a:lnTo>
                  <a:lnTo>
                    <a:pt x="816" y="408"/>
                  </a:lnTo>
                  <a:lnTo>
                    <a:pt x="678" y="486"/>
                  </a:lnTo>
                  <a:lnTo>
                    <a:pt x="546" y="546"/>
                  </a:lnTo>
                  <a:lnTo>
                    <a:pt x="384" y="624"/>
                  </a:lnTo>
                  <a:lnTo>
                    <a:pt x="204" y="516"/>
                  </a:lnTo>
                  <a:lnTo>
                    <a:pt x="78" y="444"/>
                  </a:lnTo>
                  <a:lnTo>
                    <a:pt x="18" y="402"/>
                  </a:lnTo>
                  <a:lnTo>
                    <a:pt x="0" y="348"/>
                  </a:lnTo>
                  <a:lnTo>
                    <a:pt x="42" y="318"/>
                  </a:lnTo>
                  <a:lnTo>
                    <a:pt x="276" y="15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503863" y="3844925"/>
              <a:ext cx="1168400" cy="1666875"/>
            </a:xfrm>
            <a:custGeom>
              <a:avLst/>
              <a:gdLst>
                <a:gd name="T0" fmla="*/ 2147483647 w 828"/>
                <a:gd name="T1" fmla="*/ 2147483647 h 1122"/>
                <a:gd name="T2" fmla="*/ 2147483647 w 828"/>
                <a:gd name="T3" fmla="*/ 0 h 1122"/>
                <a:gd name="T4" fmla="*/ 2147483647 w 828"/>
                <a:gd name="T5" fmla="*/ 2147483647 h 1122"/>
                <a:gd name="T6" fmla="*/ 2147483647 w 828"/>
                <a:gd name="T7" fmla="*/ 2147483647 h 1122"/>
                <a:gd name="T8" fmla="*/ 2147483647 w 828"/>
                <a:gd name="T9" fmla="*/ 2147483647 h 1122"/>
                <a:gd name="T10" fmla="*/ 2147483647 w 828"/>
                <a:gd name="T11" fmla="*/ 2147483647 h 1122"/>
                <a:gd name="T12" fmla="*/ 2147483647 w 828"/>
                <a:gd name="T13" fmla="*/ 2147483647 h 1122"/>
                <a:gd name="T14" fmla="*/ 2147483647 w 828"/>
                <a:gd name="T15" fmla="*/ 2147483647 h 1122"/>
                <a:gd name="T16" fmla="*/ 2147483647 w 828"/>
                <a:gd name="T17" fmla="*/ 2147483647 h 1122"/>
                <a:gd name="T18" fmla="*/ 2147483647 w 828"/>
                <a:gd name="T19" fmla="*/ 2147483647 h 1122"/>
                <a:gd name="T20" fmla="*/ 0 w 828"/>
                <a:gd name="T21" fmla="*/ 2147483647 h 1122"/>
                <a:gd name="T22" fmla="*/ 2147483647 w 828"/>
                <a:gd name="T23" fmla="*/ 2147483647 h 1122"/>
                <a:gd name="T24" fmla="*/ 2147483647 w 828"/>
                <a:gd name="T25" fmla="*/ 2147483647 h 1122"/>
                <a:gd name="T26" fmla="*/ 2147483647 w 828"/>
                <a:gd name="T27" fmla="*/ 2147483647 h 1122"/>
                <a:gd name="T28" fmla="*/ 2147483647 w 828"/>
                <a:gd name="T29" fmla="*/ 2147483647 h 1122"/>
                <a:gd name="T30" fmla="*/ 2147483647 w 828"/>
                <a:gd name="T31" fmla="*/ 2147483647 h 1122"/>
                <a:gd name="T32" fmla="*/ 2147483647 w 828"/>
                <a:gd name="T33" fmla="*/ 2147483647 h 1122"/>
                <a:gd name="T34" fmla="*/ 2147483647 w 828"/>
                <a:gd name="T35" fmla="*/ 2147483647 h 1122"/>
                <a:gd name="T36" fmla="*/ 2147483647 w 828"/>
                <a:gd name="T37" fmla="*/ 2147483647 h 1122"/>
                <a:gd name="T38" fmla="*/ 2147483647 w 828"/>
                <a:gd name="T39" fmla="*/ 2147483647 h 1122"/>
                <a:gd name="T40" fmla="*/ 2147483647 w 828"/>
                <a:gd name="T41" fmla="*/ 2147483647 h 1122"/>
                <a:gd name="T42" fmla="*/ 2147483647 w 828"/>
                <a:gd name="T43" fmla="*/ 2147483647 h 11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8"/>
                <a:gd name="T67" fmla="*/ 0 h 1122"/>
                <a:gd name="T68" fmla="*/ 828 w 828"/>
                <a:gd name="T69" fmla="*/ 1122 h 11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8" h="1122">
                  <a:moveTo>
                    <a:pt x="828" y="6"/>
                  </a:moveTo>
                  <a:lnTo>
                    <a:pt x="546" y="0"/>
                  </a:lnTo>
                  <a:lnTo>
                    <a:pt x="498" y="144"/>
                  </a:lnTo>
                  <a:lnTo>
                    <a:pt x="450" y="258"/>
                  </a:lnTo>
                  <a:lnTo>
                    <a:pt x="366" y="444"/>
                  </a:lnTo>
                  <a:lnTo>
                    <a:pt x="324" y="540"/>
                  </a:lnTo>
                  <a:lnTo>
                    <a:pt x="288" y="594"/>
                  </a:lnTo>
                  <a:lnTo>
                    <a:pt x="150" y="792"/>
                  </a:lnTo>
                  <a:lnTo>
                    <a:pt x="54" y="924"/>
                  </a:lnTo>
                  <a:lnTo>
                    <a:pt x="6" y="1038"/>
                  </a:lnTo>
                  <a:lnTo>
                    <a:pt x="0" y="1122"/>
                  </a:lnTo>
                  <a:lnTo>
                    <a:pt x="210" y="1038"/>
                  </a:lnTo>
                  <a:lnTo>
                    <a:pt x="294" y="978"/>
                  </a:lnTo>
                  <a:lnTo>
                    <a:pt x="342" y="930"/>
                  </a:lnTo>
                  <a:lnTo>
                    <a:pt x="420" y="858"/>
                  </a:lnTo>
                  <a:lnTo>
                    <a:pt x="486" y="810"/>
                  </a:lnTo>
                  <a:lnTo>
                    <a:pt x="582" y="774"/>
                  </a:lnTo>
                  <a:lnTo>
                    <a:pt x="654" y="768"/>
                  </a:lnTo>
                  <a:lnTo>
                    <a:pt x="690" y="618"/>
                  </a:lnTo>
                  <a:lnTo>
                    <a:pt x="750" y="372"/>
                  </a:lnTo>
                  <a:lnTo>
                    <a:pt x="792" y="180"/>
                  </a:lnTo>
                  <a:lnTo>
                    <a:pt x="828" y="6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6434138" y="3827463"/>
              <a:ext cx="736600" cy="1168400"/>
            </a:xfrm>
            <a:custGeom>
              <a:avLst/>
              <a:gdLst>
                <a:gd name="T0" fmla="*/ 2147483647 w 522"/>
                <a:gd name="T1" fmla="*/ 0 h 786"/>
                <a:gd name="T2" fmla="*/ 2147483647 w 522"/>
                <a:gd name="T3" fmla="*/ 0 h 786"/>
                <a:gd name="T4" fmla="*/ 2147483647 w 522"/>
                <a:gd name="T5" fmla="*/ 2147483647 h 786"/>
                <a:gd name="T6" fmla="*/ 2147483647 w 522"/>
                <a:gd name="T7" fmla="*/ 2147483647 h 786"/>
                <a:gd name="T8" fmla="*/ 2147483647 w 522"/>
                <a:gd name="T9" fmla="*/ 2147483647 h 786"/>
                <a:gd name="T10" fmla="*/ 0 w 522"/>
                <a:gd name="T11" fmla="*/ 2147483647 h 786"/>
                <a:gd name="T12" fmla="*/ 2147483647 w 522"/>
                <a:gd name="T13" fmla="*/ 2147483647 h 786"/>
                <a:gd name="T14" fmla="*/ 2147483647 w 522"/>
                <a:gd name="T15" fmla="*/ 2147483647 h 786"/>
                <a:gd name="T16" fmla="*/ 2147483647 w 522"/>
                <a:gd name="T17" fmla="*/ 2147483647 h 786"/>
                <a:gd name="T18" fmla="*/ 2147483647 w 522"/>
                <a:gd name="T19" fmla="*/ 2147483647 h 786"/>
                <a:gd name="T20" fmla="*/ 2147483647 w 522"/>
                <a:gd name="T21" fmla="*/ 2147483647 h 786"/>
                <a:gd name="T22" fmla="*/ 2147483647 w 522"/>
                <a:gd name="T23" fmla="*/ 2147483647 h 786"/>
                <a:gd name="T24" fmla="*/ 2147483647 w 522"/>
                <a:gd name="T25" fmla="*/ 2147483647 h 786"/>
                <a:gd name="T26" fmla="*/ 2147483647 w 522"/>
                <a:gd name="T27" fmla="*/ 2147483647 h 786"/>
                <a:gd name="T28" fmla="*/ 2147483647 w 522"/>
                <a:gd name="T29" fmla="*/ 2147483647 h 786"/>
                <a:gd name="T30" fmla="*/ 2147483647 w 522"/>
                <a:gd name="T31" fmla="*/ 0 h 7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2"/>
                <a:gd name="T49" fmla="*/ 0 h 786"/>
                <a:gd name="T50" fmla="*/ 522 w 522"/>
                <a:gd name="T51" fmla="*/ 786 h 7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2" h="786">
                  <a:moveTo>
                    <a:pt x="522" y="0"/>
                  </a:moveTo>
                  <a:lnTo>
                    <a:pt x="330" y="0"/>
                  </a:lnTo>
                  <a:lnTo>
                    <a:pt x="174" y="12"/>
                  </a:lnTo>
                  <a:lnTo>
                    <a:pt x="114" y="294"/>
                  </a:lnTo>
                  <a:lnTo>
                    <a:pt x="48" y="582"/>
                  </a:lnTo>
                  <a:lnTo>
                    <a:pt x="0" y="786"/>
                  </a:lnTo>
                  <a:lnTo>
                    <a:pt x="126" y="756"/>
                  </a:lnTo>
                  <a:lnTo>
                    <a:pt x="204" y="738"/>
                  </a:lnTo>
                  <a:lnTo>
                    <a:pt x="246" y="708"/>
                  </a:lnTo>
                  <a:lnTo>
                    <a:pt x="312" y="678"/>
                  </a:lnTo>
                  <a:lnTo>
                    <a:pt x="426" y="654"/>
                  </a:lnTo>
                  <a:lnTo>
                    <a:pt x="468" y="618"/>
                  </a:lnTo>
                  <a:lnTo>
                    <a:pt x="480" y="486"/>
                  </a:lnTo>
                  <a:lnTo>
                    <a:pt x="468" y="306"/>
                  </a:lnTo>
                  <a:lnTo>
                    <a:pt x="498" y="144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4868863" y="3836988"/>
              <a:ext cx="1397000" cy="1933575"/>
            </a:xfrm>
            <a:custGeom>
              <a:avLst/>
              <a:gdLst>
                <a:gd name="T0" fmla="*/ 2147483647 w 990"/>
                <a:gd name="T1" fmla="*/ 0 h 1302"/>
                <a:gd name="T2" fmla="*/ 2147483647 w 990"/>
                <a:gd name="T3" fmla="*/ 2147483647 h 1302"/>
                <a:gd name="T4" fmla="*/ 2147483647 w 990"/>
                <a:gd name="T5" fmla="*/ 2147483647 h 1302"/>
                <a:gd name="T6" fmla="*/ 2147483647 w 990"/>
                <a:gd name="T7" fmla="*/ 2147483647 h 1302"/>
                <a:gd name="T8" fmla="*/ 2147483647 w 990"/>
                <a:gd name="T9" fmla="*/ 2147483647 h 1302"/>
                <a:gd name="T10" fmla="*/ 2147483647 w 990"/>
                <a:gd name="T11" fmla="*/ 2147483647 h 1302"/>
                <a:gd name="T12" fmla="*/ 2147483647 w 990"/>
                <a:gd name="T13" fmla="*/ 2147483647 h 1302"/>
                <a:gd name="T14" fmla="*/ 2147483647 w 990"/>
                <a:gd name="T15" fmla="*/ 2147483647 h 1302"/>
                <a:gd name="T16" fmla="*/ 2147483647 w 990"/>
                <a:gd name="T17" fmla="*/ 2147483647 h 1302"/>
                <a:gd name="T18" fmla="*/ 2147483647 w 990"/>
                <a:gd name="T19" fmla="*/ 2147483647 h 1302"/>
                <a:gd name="T20" fmla="*/ 2147483647 w 990"/>
                <a:gd name="T21" fmla="*/ 2147483647 h 1302"/>
                <a:gd name="T22" fmla="*/ 2147483647 w 990"/>
                <a:gd name="T23" fmla="*/ 2147483647 h 1302"/>
                <a:gd name="T24" fmla="*/ 2147483647 w 990"/>
                <a:gd name="T25" fmla="*/ 2147483647 h 1302"/>
                <a:gd name="T26" fmla="*/ 2147483647 w 990"/>
                <a:gd name="T27" fmla="*/ 2147483647 h 1302"/>
                <a:gd name="T28" fmla="*/ 0 w 990"/>
                <a:gd name="T29" fmla="*/ 2147483647 h 1302"/>
                <a:gd name="T30" fmla="*/ 2147483647 w 990"/>
                <a:gd name="T31" fmla="*/ 2147483647 h 1302"/>
                <a:gd name="T32" fmla="*/ 2147483647 w 990"/>
                <a:gd name="T33" fmla="*/ 2147483647 h 1302"/>
                <a:gd name="T34" fmla="*/ 2147483647 w 990"/>
                <a:gd name="T35" fmla="*/ 2147483647 h 1302"/>
                <a:gd name="T36" fmla="*/ 2147483647 w 990"/>
                <a:gd name="T37" fmla="*/ 2147483647 h 1302"/>
                <a:gd name="T38" fmla="*/ 2147483647 w 990"/>
                <a:gd name="T39" fmla="*/ 2147483647 h 1302"/>
                <a:gd name="T40" fmla="*/ 2147483647 w 990"/>
                <a:gd name="T41" fmla="*/ 2147483647 h 1302"/>
                <a:gd name="T42" fmla="*/ 2147483647 w 990"/>
                <a:gd name="T43" fmla="*/ 2147483647 h 1302"/>
                <a:gd name="T44" fmla="*/ 2147483647 w 990"/>
                <a:gd name="T45" fmla="*/ 2147483647 h 1302"/>
                <a:gd name="T46" fmla="*/ 2147483647 w 990"/>
                <a:gd name="T47" fmla="*/ 2147483647 h 1302"/>
                <a:gd name="T48" fmla="*/ 2147483647 w 990"/>
                <a:gd name="T49" fmla="*/ 0 h 1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0"/>
                <a:gd name="T76" fmla="*/ 0 h 1302"/>
                <a:gd name="T77" fmla="*/ 990 w 990"/>
                <a:gd name="T78" fmla="*/ 1302 h 1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0" h="1302">
                  <a:moveTo>
                    <a:pt x="990" y="0"/>
                  </a:moveTo>
                  <a:lnTo>
                    <a:pt x="942" y="18"/>
                  </a:lnTo>
                  <a:lnTo>
                    <a:pt x="858" y="36"/>
                  </a:lnTo>
                  <a:lnTo>
                    <a:pt x="768" y="30"/>
                  </a:lnTo>
                  <a:lnTo>
                    <a:pt x="714" y="42"/>
                  </a:lnTo>
                  <a:lnTo>
                    <a:pt x="678" y="120"/>
                  </a:lnTo>
                  <a:lnTo>
                    <a:pt x="624" y="234"/>
                  </a:lnTo>
                  <a:lnTo>
                    <a:pt x="552" y="330"/>
                  </a:lnTo>
                  <a:lnTo>
                    <a:pt x="456" y="474"/>
                  </a:lnTo>
                  <a:lnTo>
                    <a:pt x="378" y="636"/>
                  </a:lnTo>
                  <a:lnTo>
                    <a:pt x="282" y="762"/>
                  </a:lnTo>
                  <a:lnTo>
                    <a:pt x="168" y="882"/>
                  </a:lnTo>
                  <a:lnTo>
                    <a:pt x="120" y="930"/>
                  </a:lnTo>
                  <a:lnTo>
                    <a:pt x="6" y="1104"/>
                  </a:lnTo>
                  <a:lnTo>
                    <a:pt x="0" y="1170"/>
                  </a:lnTo>
                  <a:lnTo>
                    <a:pt x="6" y="1302"/>
                  </a:lnTo>
                  <a:lnTo>
                    <a:pt x="180" y="1230"/>
                  </a:lnTo>
                  <a:lnTo>
                    <a:pt x="252" y="1200"/>
                  </a:lnTo>
                  <a:lnTo>
                    <a:pt x="342" y="1182"/>
                  </a:lnTo>
                  <a:lnTo>
                    <a:pt x="450" y="1134"/>
                  </a:lnTo>
                  <a:lnTo>
                    <a:pt x="462" y="1038"/>
                  </a:lnTo>
                  <a:lnTo>
                    <a:pt x="498" y="930"/>
                  </a:lnTo>
                  <a:lnTo>
                    <a:pt x="756" y="564"/>
                  </a:lnTo>
                  <a:lnTo>
                    <a:pt x="924" y="19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</p:grpSp>
      <p:grpSp>
        <p:nvGrpSpPr>
          <p:cNvPr id="66" name="Content Placeholder 24"/>
          <p:cNvGrpSpPr>
            <a:grpSpLocks noGrp="1" noChangeAspect="1"/>
          </p:cNvGrpSpPr>
          <p:nvPr/>
        </p:nvGrpSpPr>
        <p:grpSpPr bwMode="auto">
          <a:xfrm>
            <a:off x="6135688" y="2428875"/>
            <a:ext cx="3008312" cy="2052638"/>
            <a:chOff x="1639019" y="2225615"/>
            <a:chExt cx="5702060" cy="3976748"/>
          </a:xfrm>
        </p:grpSpPr>
        <p:pic>
          <p:nvPicPr>
            <p:cNvPr id="67" name="Picture 3" descr="fd-36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0" t="25005" r="18301" b="11871"/>
            <a:stretch>
              <a:fillRect/>
            </a:stretch>
          </p:blipFill>
          <p:spPr bwMode="auto">
            <a:xfrm>
              <a:off x="1639019" y="2225615"/>
              <a:ext cx="5702060" cy="389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4616450" y="3355975"/>
              <a:ext cx="673100" cy="628650"/>
            </a:xfrm>
            <a:custGeom>
              <a:avLst/>
              <a:gdLst>
                <a:gd name="T0" fmla="*/ 2147483647 w 476"/>
                <a:gd name="T1" fmla="*/ 0 h 426"/>
                <a:gd name="T2" fmla="*/ 2147483647 w 476"/>
                <a:gd name="T3" fmla="*/ 2147483647 h 426"/>
                <a:gd name="T4" fmla="*/ 2147483647 w 476"/>
                <a:gd name="T5" fmla="*/ 2147483647 h 426"/>
                <a:gd name="T6" fmla="*/ 2147483647 w 476"/>
                <a:gd name="T7" fmla="*/ 2147483647 h 426"/>
                <a:gd name="T8" fmla="*/ 2147483647 w 476"/>
                <a:gd name="T9" fmla="*/ 2147483647 h 426"/>
                <a:gd name="T10" fmla="*/ 2147483647 w 476"/>
                <a:gd name="T11" fmla="*/ 2147483647 h 426"/>
                <a:gd name="T12" fmla="*/ 2147483647 w 476"/>
                <a:gd name="T13" fmla="*/ 2147483647 h 426"/>
                <a:gd name="T14" fmla="*/ 2147483647 w 476"/>
                <a:gd name="T15" fmla="*/ 2147483647 h 426"/>
                <a:gd name="T16" fmla="*/ 2147483647 w 476"/>
                <a:gd name="T17" fmla="*/ 2147483647 h 426"/>
                <a:gd name="T18" fmla="*/ 2147483647 w 476"/>
                <a:gd name="T19" fmla="*/ 2147483647 h 426"/>
                <a:gd name="T20" fmla="*/ 2147483647 w 476"/>
                <a:gd name="T21" fmla="*/ 2147483647 h 426"/>
                <a:gd name="T22" fmla="*/ 2147483647 w 476"/>
                <a:gd name="T23" fmla="*/ 2147483647 h 426"/>
                <a:gd name="T24" fmla="*/ 2147483647 w 476"/>
                <a:gd name="T25" fmla="*/ 2147483647 h 426"/>
                <a:gd name="T26" fmla="*/ 2147483647 w 476"/>
                <a:gd name="T27" fmla="*/ 2147483647 h 426"/>
                <a:gd name="T28" fmla="*/ 2147483647 w 476"/>
                <a:gd name="T29" fmla="*/ 2147483647 h 426"/>
                <a:gd name="T30" fmla="*/ 2147483647 w 476"/>
                <a:gd name="T31" fmla="*/ 0 h 4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6"/>
                <a:gd name="T49" fmla="*/ 0 h 426"/>
                <a:gd name="T50" fmla="*/ 476 w 476"/>
                <a:gd name="T51" fmla="*/ 426 h 4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6" h="426">
                  <a:moveTo>
                    <a:pt x="190" y="0"/>
                  </a:moveTo>
                  <a:cubicBezTo>
                    <a:pt x="230" y="6"/>
                    <a:pt x="200" y="5"/>
                    <a:pt x="232" y="30"/>
                  </a:cubicBezTo>
                  <a:cubicBezTo>
                    <a:pt x="243" y="39"/>
                    <a:pt x="319" y="109"/>
                    <a:pt x="328" y="120"/>
                  </a:cubicBezTo>
                  <a:cubicBezTo>
                    <a:pt x="369" y="169"/>
                    <a:pt x="353" y="163"/>
                    <a:pt x="406" y="198"/>
                  </a:cubicBezTo>
                  <a:cubicBezTo>
                    <a:pt x="429" y="228"/>
                    <a:pt x="451" y="228"/>
                    <a:pt x="460" y="246"/>
                  </a:cubicBezTo>
                  <a:cubicBezTo>
                    <a:pt x="469" y="264"/>
                    <a:pt x="476" y="276"/>
                    <a:pt x="460" y="306"/>
                  </a:cubicBezTo>
                  <a:cubicBezTo>
                    <a:pt x="445" y="409"/>
                    <a:pt x="459" y="402"/>
                    <a:pt x="364" y="426"/>
                  </a:cubicBezTo>
                  <a:cubicBezTo>
                    <a:pt x="314" y="409"/>
                    <a:pt x="313" y="384"/>
                    <a:pt x="268" y="354"/>
                  </a:cubicBezTo>
                  <a:cubicBezTo>
                    <a:pt x="260" y="330"/>
                    <a:pt x="246" y="268"/>
                    <a:pt x="220" y="246"/>
                  </a:cubicBezTo>
                  <a:cubicBezTo>
                    <a:pt x="206" y="235"/>
                    <a:pt x="187" y="231"/>
                    <a:pt x="172" y="222"/>
                  </a:cubicBezTo>
                  <a:cubicBezTo>
                    <a:pt x="147" y="207"/>
                    <a:pt x="124" y="190"/>
                    <a:pt x="100" y="174"/>
                  </a:cubicBezTo>
                  <a:cubicBezTo>
                    <a:pt x="88" y="166"/>
                    <a:pt x="64" y="150"/>
                    <a:pt x="64" y="150"/>
                  </a:cubicBezTo>
                  <a:cubicBezTo>
                    <a:pt x="56" y="134"/>
                    <a:pt x="50" y="117"/>
                    <a:pt x="40" y="102"/>
                  </a:cubicBezTo>
                  <a:cubicBezTo>
                    <a:pt x="30" y="88"/>
                    <a:pt x="0" y="82"/>
                    <a:pt x="4" y="66"/>
                  </a:cubicBezTo>
                  <a:cubicBezTo>
                    <a:pt x="14" y="58"/>
                    <a:pt x="73" y="38"/>
                    <a:pt x="94" y="30"/>
                  </a:cubicBezTo>
                  <a:cubicBezTo>
                    <a:pt x="125" y="19"/>
                    <a:pt x="183" y="2"/>
                    <a:pt x="190" y="0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4435475" y="3259138"/>
              <a:ext cx="441325" cy="219075"/>
            </a:xfrm>
            <a:custGeom>
              <a:avLst/>
              <a:gdLst>
                <a:gd name="T0" fmla="*/ 2147483647 w 313"/>
                <a:gd name="T1" fmla="*/ 2147483647 h 149"/>
                <a:gd name="T2" fmla="*/ 2147483647 w 313"/>
                <a:gd name="T3" fmla="*/ 2147483647 h 149"/>
                <a:gd name="T4" fmla="*/ 2147483647 w 313"/>
                <a:gd name="T5" fmla="*/ 2147483647 h 149"/>
                <a:gd name="T6" fmla="*/ 2147483647 w 313"/>
                <a:gd name="T7" fmla="*/ 2147483647 h 149"/>
                <a:gd name="T8" fmla="*/ 2147483647 w 313"/>
                <a:gd name="T9" fmla="*/ 2147483647 h 149"/>
                <a:gd name="T10" fmla="*/ 2147483647 w 313"/>
                <a:gd name="T11" fmla="*/ 2147483647 h 149"/>
                <a:gd name="T12" fmla="*/ 2147483647 w 313"/>
                <a:gd name="T13" fmla="*/ 2147483647 h 149"/>
                <a:gd name="T14" fmla="*/ 2147483647 w 313"/>
                <a:gd name="T15" fmla="*/ 2147483647 h 149"/>
                <a:gd name="T16" fmla="*/ 2147483647 w 313"/>
                <a:gd name="T17" fmla="*/ 2147483647 h 149"/>
                <a:gd name="T18" fmla="*/ 2147483647 w 313"/>
                <a:gd name="T19" fmla="*/ 2147483647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3"/>
                <a:gd name="T31" fmla="*/ 0 h 149"/>
                <a:gd name="T32" fmla="*/ 313 w 313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3" h="149">
                  <a:moveTo>
                    <a:pt x="127" y="138"/>
                  </a:moveTo>
                  <a:cubicBezTo>
                    <a:pt x="70" y="81"/>
                    <a:pt x="143" y="149"/>
                    <a:pt x="91" y="114"/>
                  </a:cubicBezTo>
                  <a:cubicBezTo>
                    <a:pt x="84" y="109"/>
                    <a:pt x="80" y="100"/>
                    <a:pt x="73" y="96"/>
                  </a:cubicBezTo>
                  <a:cubicBezTo>
                    <a:pt x="62" y="90"/>
                    <a:pt x="7" y="72"/>
                    <a:pt x="7" y="72"/>
                  </a:cubicBezTo>
                  <a:cubicBezTo>
                    <a:pt x="0" y="63"/>
                    <a:pt x="27" y="56"/>
                    <a:pt x="43" y="48"/>
                  </a:cubicBezTo>
                  <a:cubicBezTo>
                    <a:pt x="65" y="40"/>
                    <a:pt x="109" y="29"/>
                    <a:pt x="139" y="24"/>
                  </a:cubicBezTo>
                  <a:cubicBezTo>
                    <a:pt x="173" y="13"/>
                    <a:pt x="191" y="0"/>
                    <a:pt x="223" y="18"/>
                  </a:cubicBezTo>
                  <a:cubicBezTo>
                    <a:pt x="268" y="43"/>
                    <a:pt x="292" y="60"/>
                    <a:pt x="313" y="60"/>
                  </a:cubicBezTo>
                  <a:cubicBezTo>
                    <a:pt x="283" y="80"/>
                    <a:pt x="184" y="109"/>
                    <a:pt x="151" y="120"/>
                  </a:cubicBezTo>
                  <a:cubicBezTo>
                    <a:pt x="132" y="139"/>
                    <a:pt x="141" y="138"/>
                    <a:pt x="127" y="138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5435600" y="3675063"/>
              <a:ext cx="876300" cy="241300"/>
            </a:xfrm>
            <a:custGeom>
              <a:avLst/>
              <a:gdLst>
                <a:gd name="T0" fmla="*/ 2147483647 w 621"/>
                <a:gd name="T1" fmla="*/ 2147483647 h 163"/>
                <a:gd name="T2" fmla="*/ 2147483647 w 621"/>
                <a:gd name="T3" fmla="*/ 2147483647 h 163"/>
                <a:gd name="T4" fmla="*/ 2147483647 w 621"/>
                <a:gd name="T5" fmla="*/ 2147483647 h 163"/>
                <a:gd name="T6" fmla="*/ 2147483647 w 621"/>
                <a:gd name="T7" fmla="*/ 2147483647 h 163"/>
                <a:gd name="T8" fmla="*/ 2147483647 w 621"/>
                <a:gd name="T9" fmla="*/ 2147483647 h 163"/>
                <a:gd name="T10" fmla="*/ 2147483647 w 621"/>
                <a:gd name="T11" fmla="*/ 2147483647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63"/>
                <a:gd name="T20" fmla="*/ 621 w 621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63">
                  <a:moveTo>
                    <a:pt x="180" y="156"/>
                  </a:moveTo>
                  <a:cubicBezTo>
                    <a:pt x="0" y="162"/>
                    <a:pt x="237" y="26"/>
                    <a:pt x="246" y="12"/>
                  </a:cubicBezTo>
                  <a:cubicBezTo>
                    <a:pt x="254" y="0"/>
                    <a:pt x="376" y="28"/>
                    <a:pt x="390" y="24"/>
                  </a:cubicBezTo>
                  <a:cubicBezTo>
                    <a:pt x="438" y="32"/>
                    <a:pt x="566" y="57"/>
                    <a:pt x="606" y="84"/>
                  </a:cubicBezTo>
                  <a:cubicBezTo>
                    <a:pt x="621" y="129"/>
                    <a:pt x="485" y="160"/>
                    <a:pt x="456" y="156"/>
                  </a:cubicBezTo>
                  <a:cubicBezTo>
                    <a:pt x="415" y="142"/>
                    <a:pt x="223" y="163"/>
                    <a:pt x="180" y="156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4389438" y="3919538"/>
              <a:ext cx="1544637" cy="1704975"/>
            </a:xfrm>
            <a:custGeom>
              <a:avLst/>
              <a:gdLst>
                <a:gd name="T0" fmla="*/ 2147483647 w 1094"/>
                <a:gd name="T1" fmla="*/ 2147483647 h 1154"/>
                <a:gd name="T2" fmla="*/ 2147483647 w 1094"/>
                <a:gd name="T3" fmla="*/ 2147483647 h 1154"/>
                <a:gd name="T4" fmla="*/ 2147483647 w 1094"/>
                <a:gd name="T5" fmla="*/ 2147483647 h 1154"/>
                <a:gd name="T6" fmla="*/ 2147483647 w 1094"/>
                <a:gd name="T7" fmla="*/ 2147483647 h 1154"/>
                <a:gd name="T8" fmla="*/ 2147483647 w 1094"/>
                <a:gd name="T9" fmla="*/ 2147483647 h 1154"/>
                <a:gd name="T10" fmla="*/ 2147483647 w 1094"/>
                <a:gd name="T11" fmla="*/ 2147483647 h 1154"/>
                <a:gd name="T12" fmla="*/ 2147483647 w 1094"/>
                <a:gd name="T13" fmla="*/ 2147483647 h 1154"/>
                <a:gd name="T14" fmla="*/ 2147483647 w 1094"/>
                <a:gd name="T15" fmla="*/ 2147483647 h 1154"/>
                <a:gd name="T16" fmla="*/ 2147483647 w 1094"/>
                <a:gd name="T17" fmla="*/ 2147483647 h 1154"/>
                <a:gd name="T18" fmla="*/ 2147483647 w 1094"/>
                <a:gd name="T19" fmla="*/ 2147483647 h 1154"/>
                <a:gd name="T20" fmla="*/ 2147483647 w 1094"/>
                <a:gd name="T21" fmla="*/ 2147483647 h 1154"/>
                <a:gd name="T22" fmla="*/ 2147483647 w 1094"/>
                <a:gd name="T23" fmla="*/ 2147483647 h 1154"/>
                <a:gd name="T24" fmla="*/ 2147483647 w 1094"/>
                <a:gd name="T25" fmla="*/ 2147483647 h 1154"/>
                <a:gd name="T26" fmla="*/ 2147483647 w 1094"/>
                <a:gd name="T27" fmla="*/ 2147483647 h 1154"/>
                <a:gd name="T28" fmla="*/ 2147483647 w 1094"/>
                <a:gd name="T29" fmla="*/ 2147483647 h 1154"/>
                <a:gd name="T30" fmla="*/ 2147483647 w 1094"/>
                <a:gd name="T31" fmla="*/ 2147483647 h 1154"/>
                <a:gd name="T32" fmla="*/ 2147483647 w 1094"/>
                <a:gd name="T33" fmla="*/ 2147483647 h 1154"/>
                <a:gd name="T34" fmla="*/ 2147483647 w 1094"/>
                <a:gd name="T35" fmla="*/ 2147483647 h 1154"/>
                <a:gd name="T36" fmla="*/ 2147483647 w 1094"/>
                <a:gd name="T37" fmla="*/ 2147483647 h 1154"/>
                <a:gd name="T38" fmla="*/ 2147483647 w 1094"/>
                <a:gd name="T39" fmla="*/ 2147483647 h 1154"/>
                <a:gd name="T40" fmla="*/ 2147483647 w 1094"/>
                <a:gd name="T41" fmla="*/ 2147483647 h 1154"/>
                <a:gd name="T42" fmla="*/ 2147483647 w 1094"/>
                <a:gd name="T43" fmla="*/ 2147483647 h 1154"/>
                <a:gd name="T44" fmla="*/ 2147483647 w 1094"/>
                <a:gd name="T45" fmla="*/ 2147483647 h 1154"/>
                <a:gd name="T46" fmla="*/ 2147483647 w 1094"/>
                <a:gd name="T47" fmla="*/ 2147483647 h 1154"/>
                <a:gd name="T48" fmla="*/ 2147483647 w 1094"/>
                <a:gd name="T49" fmla="*/ 2147483647 h 1154"/>
                <a:gd name="T50" fmla="*/ 2147483647 w 1094"/>
                <a:gd name="T51" fmla="*/ 2147483647 h 1154"/>
                <a:gd name="T52" fmla="*/ 2147483647 w 1094"/>
                <a:gd name="T53" fmla="*/ 2147483647 h 1154"/>
                <a:gd name="T54" fmla="*/ 2147483647 w 1094"/>
                <a:gd name="T55" fmla="*/ 2147483647 h 1154"/>
                <a:gd name="T56" fmla="*/ 2147483647 w 1094"/>
                <a:gd name="T57" fmla="*/ 2147483647 h 1154"/>
                <a:gd name="T58" fmla="*/ 2147483647 w 1094"/>
                <a:gd name="T59" fmla="*/ 2147483647 h 1154"/>
                <a:gd name="T60" fmla="*/ 2147483647 w 1094"/>
                <a:gd name="T61" fmla="*/ 2147483647 h 1154"/>
                <a:gd name="T62" fmla="*/ 2147483647 w 1094"/>
                <a:gd name="T63" fmla="*/ 2147483647 h 1154"/>
                <a:gd name="T64" fmla="*/ 2147483647 w 1094"/>
                <a:gd name="T65" fmla="*/ 2147483647 h 1154"/>
                <a:gd name="T66" fmla="*/ 2147483647 w 1094"/>
                <a:gd name="T67" fmla="*/ 2147483647 h 1154"/>
                <a:gd name="T68" fmla="*/ 2147483647 w 1094"/>
                <a:gd name="T69" fmla="*/ 2147483647 h 1154"/>
                <a:gd name="T70" fmla="*/ 2147483647 w 1094"/>
                <a:gd name="T71" fmla="*/ 2147483647 h 1154"/>
                <a:gd name="T72" fmla="*/ 2147483647 w 1094"/>
                <a:gd name="T73" fmla="*/ 2147483647 h 1154"/>
                <a:gd name="T74" fmla="*/ 2147483647 w 1094"/>
                <a:gd name="T75" fmla="*/ 2147483647 h 1154"/>
                <a:gd name="T76" fmla="*/ 2147483647 w 1094"/>
                <a:gd name="T77" fmla="*/ 2147483647 h 1154"/>
                <a:gd name="T78" fmla="*/ 2147483647 w 1094"/>
                <a:gd name="T79" fmla="*/ 2147483647 h 1154"/>
                <a:gd name="T80" fmla="*/ 2147483647 w 1094"/>
                <a:gd name="T81" fmla="*/ 2147483647 h 1154"/>
                <a:gd name="T82" fmla="*/ 2147483647 w 1094"/>
                <a:gd name="T83" fmla="*/ 2147483647 h 1154"/>
                <a:gd name="T84" fmla="*/ 2147483647 w 1094"/>
                <a:gd name="T85" fmla="*/ 2147483647 h 1154"/>
                <a:gd name="T86" fmla="*/ 2147483647 w 1094"/>
                <a:gd name="T87" fmla="*/ 2147483647 h 1154"/>
                <a:gd name="T88" fmla="*/ 2147483647 w 1094"/>
                <a:gd name="T89" fmla="*/ 2147483647 h 1154"/>
                <a:gd name="T90" fmla="*/ 2147483647 w 1094"/>
                <a:gd name="T91" fmla="*/ 2147483647 h 1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4"/>
                <a:gd name="T139" fmla="*/ 0 h 1154"/>
                <a:gd name="T140" fmla="*/ 1094 w 1094"/>
                <a:gd name="T141" fmla="*/ 1154 h 1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4" h="1154">
                  <a:moveTo>
                    <a:pt x="39" y="987"/>
                  </a:moveTo>
                  <a:cubicBezTo>
                    <a:pt x="30" y="977"/>
                    <a:pt x="36" y="969"/>
                    <a:pt x="27" y="975"/>
                  </a:cubicBezTo>
                  <a:cubicBezTo>
                    <a:pt x="24" y="972"/>
                    <a:pt x="24" y="968"/>
                    <a:pt x="21" y="969"/>
                  </a:cubicBezTo>
                  <a:cubicBezTo>
                    <a:pt x="27" y="948"/>
                    <a:pt x="2" y="1002"/>
                    <a:pt x="9" y="981"/>
                  </a:cubicBezTo>
                  <a:cubicBezTo>
                    <a:pt x="21" y="946"/>
                    <a:pt x="55" y="933"/>
                    <a:pt x="80" y="906"/>
                  </a:cubicBezTo>
                  <a:cubicBezTo>
                    <a:pt x="99" y="850"/>
                    <a:pt x="117" y="809"/>
                    <a:pt x="165" y="777"/>
                  </a:cubicBezTo>
                  <a:cubicBezTo>
                    <a:pt x="194" y="734"/>
                    <a:pt x="204" y="762"/>
                    <a:pt x="225" y="697"/>
                  </a:cubicBezTo>
                  <a:cubicBezTo>
                    <a:pt x="229" y="685"/>
                    <a:pt x="257" y="631"/>
                    <a:pt x="265" y="621"/>
                  </a:cubicBezTo>
                  <a:cubicBezTo>
                    <a:pt x="291" y="590"/>
                    <a:pt x="302" y="594"/>
                    <a:pt x="343" y="579"/>
                  </a:cubicBezTo>
                  <a:cubicBezTo>
                    <a:pt x="367" y="570"/>
                    <a:pt x="387" y="533"/>
                    <a:pt x="411" y="525"/>
                  </a:cubicBezTo>
                  <a:cubicBezTo>
                    <a:pt x="427" y="519"/>
                    <a:pt x="433" y="533"/>
                    <a:pt x="457" y="517"/>
                  </a:cubicBezTo>
                  <a:cubicBezTo>
                    <a:pt x="481" y="501"/>
                    <a:pt x="527" y="455"/>
                    <a:pt x="553" y="429"/>
                  </a:cubicBezTo>
                  <a:cubicBezTo>
                    <a:pt x="565" y="411"/>
                    <a:pt x="603" y="381"/>
                    <a:pt x="615" y="363"/>
                  </a:cubicBezTo>
                  <a:cubicBezTo>
                    <a:pt x="621" y="354"/>
                    <a:pt x="633" y="306"/>
                    <a:pt x="639" y="297"/>
                  </a:cubicBezTo>
                  <a:cubicBezTo>
                    <a:pt x="645" y="288"/>
                    <a:pt x="674" y="288"/>
                    <a:pt x="680" y="279"/>
                  </a:cubicBezTo>
                  <a:cubicBezTo>
                    <a:pt x="686" y="270"/>
                    <a:pt x="698" y="252"/>
                    <a:pt x="698" y="252"/>
                  </a:cubicBezTo>
                  <a:cubicBezTo>
                    <a:pt x="715" y="198"/>
                    <a:pt x="693" y="247"/>
                    <a:pt x="734" y="206"/>
                  </a:cubicBezTo>
                  <a:cubicBezTo>
                    <a:pt x="742" y="198"/>
                    <a:pt x="745" y="187"/>
                    <a:pt x="752" y="179"/>
                  </a:cubicBezTo>
                  <a:cubicBezTo>
                    <a:pt x="780" y="147"/>
                    <a:pt x="808" y="120"/>
                    <a:pt x="843" y="97"/>
                  </a:cubicBezTo>
                  <a:cubicBezTo>
                    <a:pt x="869" y="18"/>
                    <a:pt x="832" y="116"/>
                    <a:pt x="871" y="52"/>
                  </a:cubicBezTo>
                  <a:cubicBezTo>
                    <a:pt x="876" y="44"/>
                    <a:pt x="873" y="31"/>
                    <a:pt x="880" y="24"/>
                  </a:cubicBezTo>
                  <a:cubicBezTo>
                    <a:pt x="902" y="2"/>
                    <a:pt x="940" y="10"/>
                    <a:pt x="971" y="6"/>
                  </a:cubicBezTo>
                  <a:cubicBezTo>
                    <a:pt x="1005" y="0"/>
                    <a:pt x="1017" y="3"/>
                    <a:pt x="1053" y="9"/>
                  </a:cubicBezTo>
                  <a:cubicBezTo>
                    <a:pt x="1064" y="14"/>
                    <a:pt x="1041" y="28"/>
                    <a:pt x="1035" y="39"/>
                  </a:cubicBezTo>
                  <a:cubicBezTo>
                    <a:pt x="1053" y="42"/>
                    <a:pt x="999" y="75"/>
                    <a:pt x="1017" y="75"/>
                  </a:cubicBezTo>
                  <a:cubicBezTo>
                    <a:pt x="1094" y="75"/>
                    <a:pt x="988" y="59"/>
                    <a:pt x="1005" y="111"/>
                  </a:cubicBezTo>
                  <a:cubicBezTo>
                    <a:pt x="992" y="151"/>
                    <a:pt x="984" y="112"/>
                    <a:pt x="975" y="153"/>
                  </a:cubicBezTo>
                  <a:cubicBezTo>
                    <a:pt x="960" y="223"/>
                    <a:pt x="984" y="165"/>
                    <a:pt x="933" y="219"/>
                  </a:cubicBezTo>
                  <a:cubicBezTo>
                    <a:pt x="923" y="248"/>
                    <a:pt x="825" y="381"/>
                    <a:pt x="825" y="381"/>
                  </a:cubicBezTo>
                  <a:cubicBezTo>
                    <a:pt x="810" y="429"/>
                    <a:pt x="797" y="456"/>
                    <a:pt x="765" y="495"/>
                  </a:cubicBezTo>
                  <a:cubicBezTo>
                    <a:pt x="745" y="519"/>
                    <a:pt x="721" y="562"/>
                    <a:pt x="699" y="585"/>
                  </a:cubicBezTo>
                  <a:cubicBezTo>
                    <a:pt x="675" y="656"/>
                    <a:pt x="663" y="651"/>
                    <a:pt x="627" y="705"/>
                  </a:cubicBezTo>
                  <a:cubicBezTo>
                    <a:pt x="615" y="723"/>
                    <a:pt x="570" y="773"/>
                    <a:pt x="555" y="789"/>
                  </a:cubicBezTo>
                  <a:cubicBezTo>
                    <a:pt x="549" y="795"/>
                    <a:pt x="518" y="830"/>
                    <a:pt x="513" y="837"/>
                  </a:cubicBezTo>
                  <a:cubicBezTo>
                    <a:pt x="490" y="867"/>
                    <a:pt x="479" y="857"/>
                    <a:pt x="465" y="891"/>
                  </a:cubicBezTo>
                  <a:cubicBezTo>
                    <a:pt x="458" y="909"/>
                    <a:pt x="411" y="963"/>
                    <a:pt x="411" y="963"/>
                  </a:cubicBezTo>
                  <a:cubicBezTo>
                    <a:pt x="408" y="986"/>
                    <a:pt x="382" y="992"/>
                    <a:pt x="369" y="1017"/>
                  </a:cubicBezTo>
                  <a:cubicBezTo>
                    <a:pt x="324" y="1107"/>
                    <a:pt x="368" y="1044"/>
                    <a:pt x="309" y="1047"/>
                  </a:cubicBezTo>
                  <a:cubicBezTo>
                    <a:pt x="280" y="1067"/>
                    <a:pt x="299" y="1018"/>
                    <a:pt x="279" y="1047"/>
                  </a:cubicBezTo>
                  <a:cubicBezTo>
                    <a:pt x="276" y="1056"/>
                    <a:pt x="257" y="1041"/>
                    <a:pt x="249" y="1047"/>
                  </a:cubicBezTo>
                  <a:cubicBezTo>
                    <a:pt x="217" y="1070"/>
                    <a:pt x="239" y="1027"/>
                    <a:pt x="201" y="1035"/>
                  </a:cubicBezTo>
                  <a:cubicBezTo>
                    <a:pt x="176" y="1040"/>
                    <a:pt x="141" y="1023"/>
                    <a:pt x="141" y="1023"/>
                  </a:cubicBezTo>
                  <a:cubicBezTo>
                    <a:pt x="80" y="1064"/>
                    <a:pt x="139" y="989"/>
                    <a:pt x="105" y="1023"/>
                  </a:cubicBezTo>
                  <a:cubicBezTo>
                    <a:pt x="55" y="970"/>
                    <a:pt x="120" y="1154"/>
                    <a:pt x="81" y="1005"/>
                  </a:cubicBezTo>
                  <a:cubicBezTo>
                    <a:pt x="73" y="975"/>
                    <a:pt x="57" y="993"/>
                    <a:pt x="57" y="993"/>
                  </a:cubicBezTo>
                  <a:cubicBezTo>
                    <a:pt x="0" y="1002"/>
                    <a:pt x="39" y="1014"/>
                    <a:pt x="39" y="987"/>
                  </a:cubicBez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12700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4311650" y="5353050"/>
              <a:ext cx="571500" cy="619125"/>
            </a:xfrm>
            <a:custGeom>
              <a:avLst/>
              <a:gdLst>
                <a:gd name="T0" fmla="*/ 2147483647 w 404"/>
                <a:gd name="T1" fmla="*/ 2147483647 h 419"/>
                <a:gd name="T2" fmla="*/ 2147483647 w 404"/>
                <a:gd name="T3" fmla="*/ 2147483647 h 419"/>
                <a:gd name="T4" fmla="*/ 2147483647 w 404"/>
                <a:gd name="T5" fmla="*/ 2147483647 h 419"/>
                <a:gd name="T6" fmla="*/ 2147483647 w 404"/>
                <a:gd name="T7" fmla="*/ 2147483647 h 419"/>
                <a:gd name="T8" fmla="*/ 2147483647 w 404"/>
                <a:gd name="T9" fmla="*/ 2147483647 h 419"/>
                <a:gd name="T10" fmla="*/ 2147483647 w 404"/>
                <a:gd name="T11" fmla="*/ 2147483647 h 419"/>
                <a:gd name="T12" fmla="*/ 2147483647 w 404"/>
                <a:gd name="T13" fmla="*/ 2147483647 h 419"/>
                <a:gd name="T14" fmla="*/ 2147483647 w 404"/>
                <a:gd name="T15" fmla="*/ 2147483647 h 419"/>
                <a:gd name="T16" fmla="*/ 2147483647 w 404"/>
                <a:gd name="T17" fmla="*/ 2147483647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4"/>
                <a:gd name="T28" fmla="*/ 0 h 419"/>
                <a:gd name="T29" fmla="*/ 404 w 404"/>
                <a:gd name="T30" fmla="*/ 419 h 4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4" h="419">
                  <a:moveTo>
                    <a:pt x="32" y="219"/>
                  </a:moveTo>
                  <a:cubicBezTo>
                    <a:pt x="43" y="189"/>
                    <a:pt x="6" y="76"/>
                    <a:pt x="28" y="77"/>
                  </a:cubicBezTo>
                  <a:cubicBezTo>
                    <a:pt x="35" y="41"/>
                    <a:pt x="51" y="10"/>
                    <a:pt x="76" y="5"/>
                  </a:cubicBezTo>
                  <a:cubicBezTo>
                    <a:pt x="101" y="0"/>
                    <a:pt x="127" y="31"/>
                    <a:pt x="178" y="47"/>
                  </a:cubicBezTo>
                  <a:cubicBezTo>
                    <a:pt x="180" y="56"/>
                    <a:pt x="379" y="92"/>
                    <a:pt x="382" y="101"/>
                  </a:cubicBezTo>
                  <a:cubicBezTo>
                    <a:pt x="398" y="133"/>
                    <a:pt x="404" y="275"/>
                    <a:pt x="388" y="293"/>
                  </a:cubicBezTo>
                  <a:cubicBezTo>
                    <a:pt x="371" y="312"/>
                    <a:pt x="214" y="353"/>
                    <a:pt x="214" y="353"/>
                  </a:cubicBezTo>
                  <a:cubicBezTo>
                    <a:pt x="190" y="350"/>
                    <a:pt x="41" y="419"/>
                    <a:pt x="26" y="400"/>
                  </a:cubicBezTo>
                  <a:cubicBezTo>
                    <a:pt x="5" y="374"/>
                    <a:pt x="0" y="223"/>
                    <a:pt x="32" y="219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1760538" y="2328863"/>
              <a:ext cx="5478462" cy="3643312"/>
            </a:xfrm>
            <a:custGeom>
              <a:avLst/>
              <a:gdLst>
                <a:gd name="T0" fmla="*/ 2147483647 w 3882"/>
                <a:gd name="T1" fmla="*/ 2147483647 h 2465"/>
                <a:gd name="T2" fmla="*/ 2147483647 w 3882"/>
                <a:gd name="T3" fmla="*/ 2147483647 h 2465"/>
                <a:gd name="T4" fmla="*/ 2147483647 w 3882"/>
                <a:gd name="T5" fmla="*/ 2147483647 h 2465"/>
                <a:gd name="T6" fmla="*/ 2147483647 w 3882"/>
                <a:gd name="T7" fmla="*/ 2147483647 h 2465"/>
                <a:gd name="T8" fmla="*/ 2147483647 w 3882"/>
                <a:gd name="T9" fmla="*/ 2147483647 h 2465"/>
                <a:gd name="T10" fmla="*/ 2147483647 w 3882"/>
                <a:gd name="T11" fmla="*/ 2147483647 h 2465"/>
                <a:gd name="T12" fmla="*/ 2147483647 w 3882"/>
                <a:gd name="T13" fmla="*/ 2147483647 h 2465"/>
                <a:gd name="T14" fmla="*/ 0 w 3882"/>
                <a:gd name="T15" fmla="*/ 2147483647 h 2465"/>
                <a:gd name="T16" fmla="*/ 2147483647 w 3882"/>
                <a:gd name="T17" fmla="*/ 2147483647 h 2465"/>
                <a:gd name="T18" fmla="*/ 2147483647 w 3882"/>
                <a:gd name="T19" fmla="*/ 2147483647 h 2465"/>
                <a:gd name="T20" fmla="*/ 2147483647 w 3882"/>
                <a:gd name="T21" fmla="*/ 2147483647 h 2465"/>
                <a:gd name="T22" fmla="*/ 2147483647 w 3882"/>
                <a:gd name="T23" fmla="*/ 2147483647 h 2465"/>
                <a:gd name="T24" fmla="*/ 2147483647 w 3882"/>
                <a:gd name="T25" fmla="*/ 2147483647 h 2465"/>
                <a:gd name="T26" fmla="*/ 2147483647 w 3882"/>
                <a:gd name="T27" fmla="*/ 2147483647 h 2465"/>
                <a:gd name="T28" fmla="*/ 2147483647 w 3882"/>
                <a:gd name="T29" fmla="*/ 2147483647 h 2465"/>
                <a:gd name="T30" fmla="*/ 2147483647 w 3882"/>
                <a:gd name="T31" fmla="*/ 2147483647 h 2465"/>
                <a:gd name="T32" fmla="*/ 2147483647 w 3882"/>
                <a:gd name="T33" fmla="*/ 2147483647 h 2465"/>
                <a:gd name="T34" fmla="*/ 2147483647 w 3882"/>
                <a:gd name="T35" fmla="*/ 2147483647 h 2465"/>
                <a:gd name="T36" fmla="*/ 2147483647 w 3882"/>
                <a:gd name="T37" fmla="*/ 2147483647 h 2465"/>
                <a:gd name="T38" fmla="*/ 2147483647 w 3882"/>
                <a:gd name="T39" fmla="*/ 2147483647 h 2465"/>
                <a:gd name="T40" fmla="*/ 2147483647 w 3882"/>
                <a:gd name="T41" fmla="*/ 2147483647 h 2465"/>
                <a:gd name="T42" fmla="*/ 2147483647 w 3882"/>
                <a:gd name="T43" fmla="*/ 2147483647 h 2465"/>
                <a:gd name="T44" fmla="*/ 2147483647 w 3882"/>
                <a:gd name="T45" fmla="*/ 2147483647 h 2465"/>
                <a:gd name="T46" fmla="*/ 2147483647 w 3882"/>
                <a:gd name="T47" fmla="*/ 2147483647 h 2465"/>
                <a:gd name="T48" fmla="*/ 2147483647 w 3882"/>
                <a:gd name="T49" fmla="*/ 2147483647 h 2465"/>
                <a:gd name="T50" fmla="*/ 2147483647 w 3882"/>
                <a:gd name="T51" fmla="*/ 2147483647 h 2465"/>
                <a:gd name="T52" fmla="*/ 2147483647 w 3882"/>
                <a:gd name="T53" fmla="*/ 2147483647 h 2465"/>
                <a:gd name="T54" fmla="*/ 2147483647 w 3882"/>
                <a:gd name="T55" fmla="*/ 2147483647 h 2465"/>
                <a:gd name="T56" fmla="*/ 2147483647 w 3882"/>
                <a:gd name="T57" fmla="*/ 2147483647 h 2465"/>
                <a:gd name="T58" fmla="*/ 2147483647 w 3882"/>
                <a:gd name="T59" fmla="*/ 2147483647 h 2465"/>
                <a:gd name="T60" fmla="*/ 2147483647 w 3882"/>
                <a:gd name="T61" fmla="*/ 2147483647 h 2465"/>
                <a:gd name="T62" fmla="*/ 2147483647 w 3882"/>
                <a:gd name="T63" fmla="*/ 2147483647 h 2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82"/>
                <a:gd name="T97" fmla="*/ 0 h 2465"/>
                <a:gd name="T98" fmla="*/ 3882 w 3882"/>
                <a:gd name="T99" fmla="*/ 2465 h 2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82" h="2465">
                  <a:moveTo>
                    <a:pt x="1596" y="2465"/>
                  </a:moveTo>
                  <a:cubicBezTo>
                    <a:pt x="1516" y="2405"/>
                    <a:pt x="1424" y="2377"/>
                    <a:pt x="1328" y="2321"/>
                  </a:cubicBezTo>
                  <a:cubicBezTo>
                    <a:pt x="1253" y="2265"/>
                    <a:pt x="1179" y="2259"/>
                    <a:pt x="1096" y="2217"/>
                  </a:cubicBezTo>
                  <a:cubicBezTo>
                    <a:pt x="1083" y="2211"/>
                    <a:pt x="1045" y="2207"/>
                    <a:pt x="1032" y="2201"/>
                  </a:cubicBezTo>
                  <a:cubicBezTo>
                    <a:pt x="969" y="2174"/>
                    <a:pt x="885" y="2131"/>
                    <a:pt x="828" y="2093"/>
                  </a:cubicBezTo>
                  <a:cubicBezTo>
                    <a:pt x="792" y="2069"/>
                    <a:pt x="761" y="2035"/>
                    <a:pt x="720" y="2021"/>
                  </a:cubicBezTo>
                  <a:cubicBezTo>
                    <a:pt x="708" y="2017"/>
                    <a:pt x="695" y="2015"/>
                    <a:pt x="684" y="2009"/>
                  </a:cubicBezTo>
                  <a:cubicBezTo>
                    <a:pt x="617" y="1972"/>
                    <a:pt x="574" y="1951"/>
                    <a:pt x="504" y="1921"/>
                  </a:cubicBezTo>
                  <a:cubicBezTo>
                    <a:pt x="489" y="1915"/>
                    <a:pt x="415" y="1879"/>
                    <a:pt x="400" y="1873"/>
                  </a:cubicBezTo>
                  <a:cubicBezTo>
                    <a:pt x="189" y="1785"/>
                    <a:pt x="431" y="1868"/>
                    <a:pt x="300" y="1793"/>
                  </a:cubicBezTo>
                  <a:cubicBezTo>
                    <a:pt x="289" y="1787"/>
                    <a:pt x="275" y="1787"/>
                    <a:pt x="264" y="1781"/>
                  </a:cubicBezTo>
                  <a:cubicBezTo>
                    <a:pt x="239" y="1767"/>
                    <a:pt x="219" y="1742"/>
                    <a:pt x="192" y="1733"/>
                  </a:cubicBezTo>
                  <a:cubicBezTo>
                    <a:pt x="180" y="1729"/>
                    <a:pt x="167" y="1727"/>
                    <a:pt x="156" y="1721"/>
                  </a:cubicBezTo>
                  <a:cubicBezTo>
                    <a:pt x="132" y="1709"/>
                    <a:pt x="107" y="1698"/>
                    <a:pt x="84" y="1685"/>
                  </a:cubicBezTo>
                  <a:cubicBezTo>
                    <a:pt x="59" y="1671"/>
                    <a:pt x="12" y="1637"/>
                    <a:pt x="12" y="1637"/>
                  </a:cubicBezTo>
                  <a:cubicBezTo>
                    <a:pt x="8" y="1625"/>
                    <a:pt x="0" y="1614"/>
                    <a:pt x="0" y="1601"/>
                  </a:cubicBezTo>
                  <a:cubicBezTo>
                    <a:pt x="0" y="1511"/>
                    <a:pt x="105" y="1521"/>
                    <a:pt x="168" y="1505"/>
                  </a:cubicBezTo>
                  <a:cubicBezTo>
                    <a:pt x="240" y="1457"/>
                    <a:pt x="301" y="1389"/>
                    <a:pt x="384" y="1361"/>
                  </a:cubicBezTo>
                  <a:cubicBezTo>
                    <a:pt x="464" y="1281"/>
                    <a:pt x="378" y="1356"/>
                    <a:pt x="456" y="1313"/>
                  </a:cubicBezTo>
                  <a:cubicBezTo>
                    <a:pt x="481" y="1299"/>
                    <a:pt x="528" y="1265"/>
                    <a:pt x="528" y="1265"/>
                  </a:cubicBezTo>
                  <a:cubicBezTo>
                    <a:pt x="551" y="1196"/>
                    <a:pt x="574" y="1118"/>
                    <a:pt x="528" y="1049"/>
                  </a:cubicBezTo>
                  <a:cubicBezTo>
                    <a:pt x="490" y="992"/>
                    <a:pt x="530" y="972"/>
                    <a:pt x="504" y="913"/>
                  </a:cubicBezTo>
                  <a:cubicBezTo>
                    <a:pt x="476" y="849"/>
                    <a:pt x="432" y="849"/>
                    <a:pt x="372" y="809"/>
                  </a:cubicBezTo>
                  <a:cubicBezTo>
                    <a:pt x="317" y="726"/>
                    <a:pt x="229" y="776"/>
                    <a:pt x="208" y="713"/>
                  </a:cubicBezTo>
                  <a:cubicBezTo>
                    <a:pt x="212" y="681"/>
                    <a:pt x="313" y="635"/>
                    <a:pt x="324" y="605"/>
                  </a:cubicBezTo>
                  <a:cubicBezTo>
                    <a:pt x="326" y="600"/>
                    <a:pt x="425" y="513"/>
                    <a:pt x="432" y="509"/>
                  </a:cubicBezTo>
                  <a:cubicBezTo>
                    <a:pt x="454" y="497"/>
                    <a:pt x="480" y="493"/>
                    <a:pt x="504" y="485"/>
                  </a:cubicBezTo>
                  <a:cubicBezTo>
                    <a:pt x="531" y="476"/>
                    <a:pt x="550" y="450"/>
                    <a:pt x="576" y="437"/>
                  </a:cubicBezTo>
                  <a:cubicBezTo>
                    <a:pt x="640" y="405"/>
                    <a:pt x="703" y="370"/>
                    <a:pt x="768" y="341"/>
                  </a:cubicBezTo>
                  <a:cubicBezTo>
                    <a:pt x="931" y="269"/>
                    <a:pt x="1020" y="194"/>
                    <a:pt x="1200" y="185"/>
                  </a:cubicBezTo>
                  <a:cubicBezTo>
                    <a:pt x="1283" y="173"/>
                    <a:pt x="1439" y="111"/>
                    <a:pt x="1520" y="89"/>
                  </a:cubicBezTo>
                  <a:cubicBezTo>
                    <a:pt x="1622" y="61"/>
                    <a:pt x="1717" y="30"/>
                    <a:pt x="1824" y="17"/>
                  </a:cubicBezTo>
                  <a:cubicBezTo>
                    <a:pt x="1960" y="0"/>
                    <a:pt x="2065" y="21"/>
                    <a:pt x="2172" y="17"/>
                  </a:cubicBezTo>
                  <a:cubicBezTo>
                    <a:pt x="2280" y="8"/>
                    <a:pt x="2404" y="54"/>
                    <a:pt x="2478" y="47"/>
                  </a:cubicBezTo>
                  <a:cubicBezTo>
                    <a:pt x="2557" y="50"/>
                    <a:pt x="2555" y="30"/>
                    <a:pt x="2646" y="35"/>
                  </a:cubicBezTo>
                  <a:cubicBezTo>
                    <a:pt x="2790" y="41"/>
                    <a:pt x="2894" y="41"/>
                    <a:pt x="3024" y="77"/>
                  </a:cubicBezTo>
                  <a:cubicBezTo>
                    <a:pt x="3123" y="104"/>
                    <a:pt x="3048" y="120"/>
                    <a:pt x="3150" y="137"/>
                  </a:cubicBezTo>
                  <a:cubicBezTo>
                    <a:pt x="3188" y="152"/>
                    <a:pt x="3105" y="198"/>
                    <a:pt x="3152" y="225"/>
                  </a:cubicBezTo>
                  <a:cubicBezTo>
                    <a:pt x="3199" y="252"/>
                    <a:pt x="3372" y="281"/>
                    <a:pt x="3432" y="297"/>
                  </a:cubicBezTo>
                  <a:cubicBezTo>
                    <a:pt x="3492" y="313"/>
                    <a:pt x="3495" y="308"/>
                    <a:pt x="3512" y="321"/>
                  </a:cubicBezTo>
                  <a:cubicBezTo>
                    <a:pt x="3529" y="334"/>
                    <a:pt x="3519" y="362"/>
                    <a:pt x="3536" y="377"/>
                  </a:cubicBezTo>
                  <a:cubicBezTo>
                    <a:pt x="3544" y="401"/>
                    <a:pt x="3604" y="365"/>
                    <a:pt x="3612" y="413"/>
                  </a:cubicBezTo>
                  <a:cubicBezTo>
                    <a:pt x="3612" y="445"/>
                    <a:pt x="3696" y="436"/>
                    <a:pt x="3696" y="461"/>
                  </a:cubicBezTo>
                  <a:cubicBezTo>
                    <a:pt x="3673" y="492"/>
                    <a:pt x="3710" y="493"/>
                    <a:pt x="3720" y="509"/>
                  </a:cubicBezTo>
                  <a:cubicBezTo>
                    <a:pt x="3730" y="525"/>
                    <a:pt x="3748" y="545"/>
                    <a:pt x="3756" y="557"/>
                  </a:cubicBezTo>
                  <a:cubicBezTo>
                    <a:pt x="3737" y="585"/>
                    <a:pt x="3758" y="573"/>
                    <a:pt x="3768" y="581"/>
                  </a:cubicBezTo>
                  <a:cubicBezTo>
                    <a:pt x="3782" y="593"/>
                    <a:pt x="3831" y="604"/>
                    <a:pt x="3843" y="628"/>
                  </a:cubicBezTo>
                  <a:cubicBezTo>
                    <a:pt x="3853" y="642"/>
                    <a:pt x="3839" y="701"/>
                    <a:pt x="3840" y="725"/>
                  </a:cubicBezTo>
                  <a:cubicBezTo>
                    <a:pt x="3841" y="749"/>
                    <a:pt x="3847" y="753"/>
                    <a:pt x="3852" y="773"/>
                  </a:cubicBezTo>
                  <a:cubicBezTo>
                    <a:pt x="3859" y="790"/>
                    <a:pt x="3866" y="810"/>
                    <a:pt x="3870" y="846"/>
                  </a:cubicBezTo>
                  <a:cubicBezTo>
                    <a:pt x="3874" y="878"/>
                    <a:pt x="3882" y="912"/>
                    <a:pt x="3879" y="964"/>
                  </a:cubicBezTo>
                  <a:cubicBezTo>
                    <a:pt x="3843" y="1000"/>
                    <a:pt x="3860" y="1006"/>
                    <a:pt x="3852" y="1157"/>
                  </a:cubicBezTo>
                  <a:cubicBezTo>
                    <a:pt x="3849" y="1211"/>
                    <a:pt x="3870" y="1500"/>
                    <a:pt x="3843" y="1546"/>
                  </a:cubicBezTo>
                  <a:cubicBezTo>
                    <a:pt x="3816" y="1624"/>
                    <a:pt x="3780" y="1646"/>
                    <a:pt x="3734" y="1673"/>
                  </a:cubicBezTo>
                  <a:cubicBezTo>
                    <a:pt x="3688" y="1700"/>
                    <a:pt x="3672" y="1680"/>
                    <a:pt x="3570" y="1710"/>
                  </a:cubicBezTo>
                  <a:cubicBezTo>
                    <a:pt x="3530" y="1838"/>
                    <a:pt x="3199" y="1774"/>
                    <a:pt x="3120" y="1853"/>
                  </a:cubicBezTo>
                  <a:cubicBezTo>
                    <a:pt x="3067" y="1906"/>
                    <a:pt x="3040" y="1934"/>
                    <a:pt x="2976" y="1977"/>
                  </a:cubicBezTo>
                  <a:cubicBezTo>
                    <a:pt x="2949" y="2058"/>
                    <a:pt x="2946" y="1990"/>
                    <a:pt x="2888" y="2057"/>
                  </a:cubicBezTo>
                  <a:cubicBezTo>
                    <a:pt x="2869" y="2079"/>
                    <a:pt x="2776" y="2105"/>
                    <a:pt x="2760" y="2129"/>
                  </a:cubicBezTo>
                  <a:cubicBezTo>
                    <a:pt x="2718" y="2154"/>
                    <a:pt x="2676" y="2179"/>
                    <a:pt x="2640" y="2193"/>
                  </a:cubicBezTo>
                  <a:cubicBezTo>
                    <a:pt x="2604" y="2207"/>
                    <a:pt x="2586" y="2202"/>
                    <a:pt x="2544" y="2213"/>
                  </a:cubicBezTo>
                  <a:cubicBezTo>
                    <a:pt x="2498" y="2228"/>
                    <a:pt x="2428" y="2234"/>
                    <a:pt x="2388" y="2261"/>
                  </a:cubicBezTo>
                  <a:cubicBezTo>
                    <a:pt x="2294" y="2324"/>
                    <a:pt x="2183" y="2357"/>
                    <a:pt x="2076" y="2393"/>
                  </a:cubicBezTo>
                  <a:cubicBezTo>
                    <a:pt x="2022" y="2411"/>
                    <a:pt x="1979" y="2449"/>
                    <a:pt x="1920" y="2453"/>
                  </a:cubicBezTo>
                  <a:cubicBezTo>
                    <a:pt x="1812" y="2460"/>
                    <a:pt x="1596" y="2465"/>
                    <a:pt x="1596" y="2465"/>
                  </a:cubicBezTo>
                  <a:close/>
                </a:path>
              </a:pathLst>
            </a:custGeom>
            <a:noFill/>
            <a:ln w="38100">
              <a:solidFill>
                <a:srgbClr val="4520AC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3998913" y="4919663"/>
              <a:ext cx="581025" cy="1012825"/>
            </a:xfrm>
            <a:custGeom>
              <a:avLst/>
              <a:gdLst>
                <a:gd name="T0" fmla="*/ 2147483647 w 412"/>
                <a:gd name="T1" fmla="*/ 2147483647 h 686"/>
                <a:gd name="T2" fmla="*/ 2147483647 w 412"/>
                <a:gd name="T3" fmla="*/ 0 h 686"/>
                <a:gd name="T4" fmla="*/ 2147483647 w 412"/>
                <a:gd name="T5" fmla="*/ 2147483647 h 686"/>
                <a:gd name="T6" fmla="*/ 2147483647 w 412"/>
                <a:gd name="T7" fmla="*/ 2147483647 h 686"/>
                <a:gd name="T8" fmla="*/ 2147483647 w 412"/>
                <a:gd name="T9" fmla="*/ 2147483647 h 686"/>
                <a:gd name="T10" fmla="*/ 0 w 412"/>
                <a:gd name="T11" fmla="*/ 2147483647 h 686"/>
                <a:gd name="T12" fmla="*/ 2147483647 w 412"/>
                <a:gd name="T13" fmla="*/ 2147483647 h 686"/>
                <a:gd name="T14" fmla="*/ 2147483647 w 412"/>
                <a:gd name="T15" fmla="*/ 2147483647 h 686"/>
                <a:gd name="T16" fmla="*/ 2147483647 w 412"/>
                <a:gd name="T17" fmla="*/ 2147483647 h 686"/>
                <a:gd name="T18" fmla="*/ 2147483647 w 412"/>
                <a:gd name="T19" fmla="*/ 2147483647 h 686"/>
                <a:gd name="T20" fmla="*/ 2147483647 w 412"/>
                <a:gd name="T21" fmla="*/ 2147483647 h 686"/>
                <a:gd name="T22" fmla="*/ 2147483647 w 412"/>
                <a:gd name="T23" fmla="*/ 2147483647 h 686"/>
                <a:gd name="T24" fmla="*/ 2147483647 w 412"/>
                <a:gd name="T25" fmla="*/ 2147483647 h 686"/>
                <a:gd name="T26" fmla="*/ 2147483647 w 412"/>
                <a:gd name="T27" fmla="*/ 2147483647 h 686"/>
                <a:gd name="T28" fmla="*/ 2147483647 w 412"/>
                <a:gd name="T29" fmla="*/ 2147483647 h 686"/>
                <a:gd name="T30" fmla="*/ 2147483647 w 412"/>
                <a:gd name="T31" fmla="*/ 2147483647 h 686"/>
                <a:gd name="T32" fmla="*/ 2147483647 w 412"/>
                <a:gd name="T33" fmla="*/ 2147483647 h 6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2"/>
                <a:gd name="T52" fmla="*/ 0 h 686"/>
                <a:gd name="T53" fmla="*/ 412 w 412"/>
                <a:gd name="T54" fmla="*/ 686 h 6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2" h="686">
                  <a:moveTo>
                    <a:pt x="412" y="73"/>
                  </a:moveTo>
                  <a:lnTo>
                    <a:pt x="183" y="0"/>
                  </a:lnTo>
                  <a:lnTo>
                    <a:pt x="183" y="128"/>
                  </a:lnTo>
                  <a:lnTo>
                    <a:pt x="156" y="229"/>
                  </a:lnTo>
                  <a:lnTo>
                    <a:pt x="92" y="293"/>
                  </a:lnTo>
                  <a:lnTo>
                    <a:pt x="0" y="347"/>
                  </a:lnTo>
                  <a:lnTo>
                    <a:pt x="9" y="439"/>
                  </a:lnTo>
                  <a:lnTo>
                    <a:pt x="46" y="530"/>
                  </a:lnTo>
                  <a:lnTo>
                    <a:pt x="83" y="603"/>
                  </a:lnTo>
                  <a:lnTo>
                    <a:pt x="73" y="677"/>
                  </a:lnTo>
                  <a:lnTo>
                    <a:pt x="220" y="686"/>
                  </a:lnTo>
                  <a:lnTo>
                    <a:pt x="211" y="466"/>
                  </a:lnTo>
                  <a:lnTo>
                    <a:pt x="211" y="347"/>
                  </a:lnTo>
                  <a:lnTo>
                    <a:pt x="256" y="274"/>
                  </a:lnTo>
                  <a:lnTo>
                    <a:pt x="329" y="201"/>
                  </a:lnTo>
                  <a:lnTo>
                    <a:pt x="366" y="119"/>
                  </a:lnTo>
                  <a:lnTo>
                    <a:pt x="412" y="73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grpSp>
          <p:nvGrpSpPr>
            <p:cNvPr id="75" name="Group 12"/>
            <p:cNvGrpSpPr>
              <a:grpSpLocks/>
            </p:cNvGrpSpPr>
            <p:nvPr/>
          </p:nvGrpSpPr>
          <p:grpSpPr bwMode="auto">
            <a:xfrm>
              <a:off x="4140200" y="3570288"/>
              <a:ext cx="1692275" cy="2632075"/>
              <a:chOff x="2934" y="2167"/>
              <a:chExt cx="1199" cy="1781"/>
            </a:xfrm>
          </p:grpSpPr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934" y="2173"/>
                <a:ext cx="1199" cy="1775"/>
              </a:xfrm>
              <a:custGeom>
                <a:avLst/>
                <a:gdLst>
                  <a:gd name="T0" fmla="*/ 0 w 1199"/>
                  <a:gd name="T1" fmla="*/ 1775 h 1775"/>
                  <a:gd name="T2" fmla="*/ 108 w 1199"/>
                  <a:gd name="T3" fmla="*/ 1673 h 1775"/>
                  <a:gd name="T4" fmla="*/ 132 w 1199"/>
                  <a:gd name="T5" fmla="*/ 1529 h 1775"/>
                  <a:gd name="T6" fmla="*/ 138 w 1199"/>
                  <a:gd name="T7" fmla="*/ 1259 h 1775"/>
                  <a:gd name="T8" fmla="*/ 259 w 1199"/>
                  <a:gd name="T9" fmla="*/ 1121 h 1775"/>
                  <a:gd name="T10" fmla="*/ 300 w 1199"/>
                  <a:gd name="T11" fmla="*/ 1019 h 1775"/>
                  <a:gd name="T12" fmla="*/ 372 w 1199"/>
                  <a:gd name="T13" fmla="*/ 985 h 1775"/>
                  <a:gd name="T14" fmla="*/ 474 w 1199"/>
                  <a:gd name="T15" fmla="*/ 815 h 1775"/>
                  <a:gd name="T16" fmla="*/ 542 w 1199"/>
                  <a:gd name="T17" fmla="*/ 793 h 1775"/>
                  <a:gd name="T18" fmla="*/ 746 w 1199"/>
                  <a:gd name="T19" fmla="*/ 634 h 1775"/>
                  <a:gd name="T20" fmla="*/ 836 w 1199"/>
                  <a:gd name="T21" fmla="*/ 498 h 1775"/>
                  <a:gd name="T22" fmla="*/ 995 w 1199"/>
                  <a:gd name="T23" fmla="*/ 328 h 1775"/>
                  <a:gd name="T24" fmla="*/ 1119 w 1199"/>
                  <a:gd name="T25" fmla="*/ 102 h 1775"/>
                  <a:gd name="T26" fmla="*/ 1142 w 1199"/>
                  <a:gd name="T27" fmla="*/ 68 h 1775"/>
                  <a:gd name="T28" fmla="*/ 1176 w 1199"/>
                  <a:gd name="T29" fmla="*/ 45 h 1775"/>
                  <a:gd name="T30" fmla="*/ 1187 w 1199"/>
                  <a:gd name="T31" fmla="*/ 12 h 1775"/>
                  <a:gd name="T32" fmla="*/ 1199 w 1199"/>
                  <a:gd name="T33" fmla="*/ 0 h 17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9"/>
                  <a:gd name="T52" fmla="*/ 0 h 1775"/>
                  <a:gd name="T53" fmla="*/ 1199 w 1199"/>
                  <a:gd name="T54" fmla="*/ 1775 h 17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9" h="1775">
                    <a:moveTo>
                      <a:pt x="0" y="1775"/>
                    </a:moveTo>
                    <a:cubicBezTo>
                      <a:pt x="14" y="1750"/>
                      <a:pt x="86" y="1714"/>
                      <a:pt x="108" y="1673"/>
                    </a:cubicBezTo>
                    <a:cubicBezTo>
                      <a:pt x="130" y="1632"/>
                      <a:pt x="127" y="1598"/>
                      <a:pt x="132" y="1529"/>
                    </a:cubicBezTo>
                    <a:cubicBezTo>
                      <a:pt x="137" y="1460"/>
                      <a:pt x="117" y="1327"/>
                      <a:pt x="138" y="1259"/>
                    </a:cubicBezTo>
                    <a:cubicBezTo>
                      <a:pt x="145" y="1230"/>
                      <a:pt x="243" y="1131"/>
                      <a:pt x="259" y="1121"/>
                    </a:cubicBezTo>
                    <a:cubicBezTo>
                      <a:pt x="286" y="1103"/>
                      <a:pt x="282" y="1046"/>
                      <a:pt x="300" y="1019"/>
                    </a:cubicBezTo>
                    <a:cubicBezTo>
                      <a:pt x="315" y="996"/>
                      <a:pt x="372" y="985"/>
                      <a:pt x="372" y="985"/>
                    </a:cubicBezTo>
                    <a:cubicBezTo>
                      <a:pt x="387" y="940"/>
                      <a:pt x="431" y="839"/>
                      <a:pt x="474" y="815"/>
                    </a:cubicBezTo>
                    <a:cubicBezTo>
                      <a:pt x="495" y="804"/>
                      <a:pt x="542" y="793"/>
                      <a:pt x="542" y="793"/>
                    </a:cubicBezTo>
                    <a:cubicBezTo>
                      <a:pt x="602" y="753"/>
                      <a:pt x="702" y="691"/>
                      <a:pt x="746" y="634"/>
                    </a:cubicBezTo>
                    <a:cubicBezTo>
                      <a:pt x="775" y="596"/>
                      <a:pt x="801" y="533"/>
                      <a:pt x="836" y="498"/>
                    </a:cubicBezTo>
                    <a:cubicBezTo>
                      <a:pt x="891" y="443"/>
                      <a:pt x="940" y="383"/>
                      <a:pt x="995" y="328"/>
                    </a:cubicBezTo>
                    <a:cubicBezTo>
                      <a:pt x="1062" y="261"/>
                      <a:pt x="1029" y="163"/>
                      <a:pt x="1119" y="102"/>
                    </a:cubicBezTo>
                    <a:cubicBezTo>
                      <a:pt x="1127" y="91"/>
                      <a:pt x="1132" y="78"/>
                      <a:pt x="1142" y="68"/>
                    </a:cubicBezTo>
                    <a:cubicBezTo>
                      <a:pt x="1152" y="58"/>
                      <a:pt x="1167" y="56"/>
                      <a:pt x="1176" y="45"/>
                    </a:cubicBezTo>
                    <a:cubicBezTo>
                      <a:pt x="1183" y="36"/>
                      <a:pt x="1182" y="22"/>
                      <a:pt x="1187" y="12"/>
                    </a:cubicBezTo>
                    <a:cubicBezTo>
                      <a:pt x="1190" y="7"/>
                      <a:pt x="1195" y="4"/>
                      <a:pt x="1199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3646" y="2167"/>
                <a:ext cx="204" cy="452"/>
              </a:xfrm>
              <a:custGeom>
                <a:avLst/>
                <a:gdLst>
                  <a:gd name="T0" fmla="*/ 181 w 204"/>
                  <a:gd name="T1" fmla="*/ 452 h 452"/>
                  <a:gd name="T2" fmla="*/ 158 w 204"/>
                  <a:gd name="T3" fmla="*/ 249 h 452"/>
                  <a:gd name="T4" fmla="*/ 79 w 204"/>
                  <a:gd name="T5" fmla="*/ 67 h 452"/>
                  <a:gd name="T6" fmla="*/ 0 w 204"/>
                  <a:gd name="T7" fmla="*/ 0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452"/>
                  <a:gd name="T14" fmla="*/ 204 w 204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452">
                    <a:moveTo>
                      <a:pt x="181" y="452"/>
                    </a:moveTo>
                    <a:cubicBezTo>
                      <a:pt x="204" y="382"/>
                      <a:pt x="200" y="310"/>
                      <a:pt x="158" y="249"/>
                    </a:cubicBezTo>
                    <a:cubicBezTo>
                      <a:pt x="133" y="172"/>
                      <a:pt x="126" y="138"/>
                      <a:pt x="79" y="67"/>
                    </a:cubicBezTo>
                    <a:cubicBezTo>
                      <a:pt x="76" y="63"/>
                      <a:pt x="12" y="12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78" name="Group 36"/>
          <p:cNvGrpSpPr>
            <a:grpSpLocks noChangeAspect="1"/>
          </p:cNvGrpSpPr>
          <p:nvPr/>
        </p:nvGrpSpPr>
        <p:grpSpPr bwMode="auto">
          <a:xfrm>
            <a:off x="6135688" y="4876800"/>
            <a:ext cx="3008312" cy="2052638"/>
            <a:chOff x="1595887" y="2199736"/>
            <a:chExt cx="5762445" cy="4001039"/>
          </a:xfrm>
        </p:grpSpPr>
        <p:pic>
          <p:nvPicPr>
            <p:cNvPr id="79" name="Picture 3" descr="fd-36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3" t="25270" r="18124" b="11900"/>
            <a:stretch>
              <a:fillRect/>
            </a:stretch>
          </p:blipFill>
          <p:spPr bwMode="auto">
            <a:xfrm>
              <a:off x="1595887" y="2199736"/>
              <a:ext cx="5762445" cy="391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"/>
            <p:cNvSpPr>
              <a:spLocks/>
            </p:cNvSpPr>
            <p:nvPr/>
          </p:nvSpPr>
          <p:spPr bwMode="auto">
            <a:xfrm>
              <a:off x="1760538" y="2325688"/>
              <a:ext cx="5478462" cy="3644900"/>
            </a:xfrm>
            <a:custGeom>
              <a:avLst/>
              <a:gdLst>
                <a:gd name="T0" fmla="*/ 2147483647 w 3882"/>
                <a:gd name="T1" fmla="*/ 2147483647 h 2465"/>
                <a:gd name="T2" fmla="*/ 2147483647 w 3882"/>
                <a:gd name="T3" fmla="*/ 2147483647 h 2465"/>
                <a:gd name="T4" fmla="*/ 2147483647 w 3882"/>
                <a:gd name="T5" fmla="*/ 2147483647 h 2465"/>
                <a:gd name="T6" fmla="*/ 2147483647 w 3882"/>
                <a:gd name="T7" fmla="*/ 2147483647 h 2465"/>
                <a:gd name="T8" fmla="*/ 2147483647 w 3882"/>
                <a:gd name="T9" fmla="*/ 2147483647 h 2465"/>
                <a:gd name="T10" fmla="*/ 2147483647 w 3882"/>
                <a:gd name="T11" fmla="*/ 2147483647 h 2465"/>
                <a:gd name="T12" fmla="*/ 2147483647 w 3882"/>
                <a:gd name="T13" fmla="*/ 2147483647 h 2465"/>
                <a:gd name="T14" fmla="*/ 0 w 3882"/>
                <a:gd name="T15" fmla="*/ 2147483647 h 2465"/>
                <a:gd name="T16" fmla="*/ 2147483647 w 3882"/>
                <a:gd name="T17" fmla="*/ 2147483647 h 2465"/>
                <a:gd name="T18" fmla="*/ 2147483647 w 3882"/>
                <a:gd name="T19" fmla="*/ 2147483647 h 2465"/>
                <a:gd name="T20" fmla="*/ 2147483647 w 3882"/>
                <a:gd name="T21" fmla="*/ 2147483647 h 2465"/>
                <a:gd name="T22" fmla="*/ 2147483647 w 3882"/>
                <a:gd name="T23" fmla="*/ 2147483647 h 2465"/>
                <a:gd name="T24" fmla="*/ 2147483647 w 3882"/>
                <a:gd name="T25" fmla="*/ 2147483647 h 2465"/>
                <a:gd name="T26" fmla="*/ 2147483647 w 3882"/>
                <a:gd name="T27" fmla="*/ 2147483647 h 2465"/>
                <a:gd name="T28" fmla="*/ 2147483647 w 3882"/>
                <a:gd name="T29" fmla="*/ 2147483647 h 2465"/>
                <a:gd name="T30" fmla="*/ 2147483647 w 3882"/>
                <a:gd name="T31" fmla="*/ 2147483647 h 2465"/>
                <a:gd name="T32" fmla="*/ 2147483647 w 3882"/>
                <a:gd name="T33" fmla="*/ 2147483647 h 2465"/>
                <a:gd name="T34" fmla="*/ 2147483647 w 3882"/>
                <a:gd name="T35" fmla="*/ 2147483647 h 2465"/>
                <a:gd name="T36" fmla="*/ 2147483647 w 3882"/>
                <a:gd name="T37" fmla="*/ 2147483647 h 2465"/>
                <a:gd name="T38" fmla="*/ 2147483647 w 3882"/>
                <a:gd name="T39" fmla="*/ 2147483647 h 2465"/>
                <a:gd name="T40" fmla="*/ 2147483647 w 3882"/>
                <a:gd name="T41" fmla="*/ 2147483647 h 2465"/>
                <a:gd name="T42" fmla="*/ 2147483647 w 3882"/>
                <a:gd name="T43" fmla="*/ 2147483647 h 2465"/>
                <a:gd name="T44" fmla="*/ 2147483647 w 3882"/>
                <a:gd name="T45" fmla="*/ 2147483647 h 2465"/>
                <a:gd name="T46" fmla="*/ 2147483647 w 3882"/>
                <a:gd name="T47" fmla="*/ 2147483647 h 2465"/>
                <a:gd name="T48" fmla="*/ 2147483647 w 3882"/>
                <a:gd name="T49" fmla="*/ 2147483647 h 2465"/>
                <a:gd name="T50" fmla="*/ 2147483647 w 3882"/>
                <a:gd name="T51" fmla="*/ 2147483647 h 2465"/>
                <a:gd name="T52" fmla="*/ 2147483647 w 3882"/>
                <a:gd name="T53" fmla="*/ 2147483647 h 2465"/>
                <a:gd name="T54" fmla="*/ 2147483647 w 3882"/>
                <a:gd name="T55" fmla="*/ 2147483647 h 2465"/>
                <a:gd name="T56" fmla="*/ 2147483647 w 3882"/>
                <a:gd name="T57" fmla="*/ 2147483647 h 2465"/>
                <a:gd name="T58" fmla="*/ 2147483647 w 3882"/>
                <a:gd name="T59" fmla="*/ 2147483647 h 2465"/>
                <a:gd name="T60" fmla="*/ 2147483647 w 3882"/>
                <a:gd name="T61" fmla="*/ 2147483647 h 2465"/>
                <a:gd name="T62" fmla="*/ 2147483647 w 3882"/>
                <a:gd name="T63" fmla="*/ 2147483647 h 2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82"/>
                <a:gd name="T97" fmla="*/ 0 h 2465"/>
                <a:gd name="T98" fmla="*/ 3882 w 3882"/>
                <a:gd name="T99" fmla="*/ 2465 h 2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82" h="2465">
                  <a:moveTo>
                    <a:pt x="1596" y="2465"/>
                  </a:moveTo>
                  <a:cubicBezTo>
                    <a:pt x="1516" y="2405"/>
                    <a:pt x="1424" y="2377"/>
                    <a:pt x="1328" y="2321"/>
                  </a:cubicBezTo>
                  <a:cubicBezTo>
                    <a:pt x="1253" y="2265"/>
                    <a:pt x="1179" y="2259"/>
                    <a:pt x="1096" y="2217"/>
                  </a:cubicBezTo>
                  <a:cubicBezTo>
                    <a:pt x="1083" y="2211"/>
                    <a:pt x="1045" y="2207"/>
                    <a:pt x="1032" y="2201"/>
                  </a:cubicBezTo>
                  <a:cubicBezTo>
                    <a:pt x="969" y="2174"/>
                    <a:pt x="885" y="2131"/>
                    <a:pt x="828" y="2093"/>
                  </a:cubicBezTo>
                  <a:cubicBezTo>
                    <a:pt x="792" y="2069"/>
                    <a:pt x="761" y="2035"/>
                    <a:pt x="720" y="2021"/>
                  </a:cubicBezTo>
                  <a:cubicBezTo>
                    <a:pt x="708" y="2017"/>
                    <a:pt x="695" y="2015"/>
                    <a:pt x="684" y="2009"/>
                  </a:cubicBezTo>
                  <a:cubicBezTo>
                    <a:pt x="617" y="1972"/>
                    <a:pt x="574" y="1951"/>
                    <a:pt x="504" y="1921"/>
                  </a:cubicBezTo>
                  <a:cubicBezTo>
                    <a:pt x="489" y="1915"/>
                    <a:pt x="415" y="1879"/>
                    <a:pt x="400" y="1873"/>
                  </a:cubicBezTo>
                  <a:cubicBezTo>
                    <a:pt x="189" y="1785"/>
                    <a:pt x="431" y="1868"/>
                    <a:pt x="300" y="1793"/>
                  </a:cubicBezTo>
                  <a:cubicBezTo>
                    <a:pt x="289" y="1787"/>
                    <a:pt x="275" y="1787"/>
                    <a:pt x="264" y="1781"/>
                  </a:cubicBezTo>
                  <a:cubicBezTo>
                    <a:pt x="239" y="1767"/>
                    <a:pt x="219" y="1742"/>
                    <a:pt x="192" y="1733"/>
                  </a:cubicBezTo>
                  <a:cubicBezTo>
                    <a:pt x="180" y="1729"/>
                    <a:pt x="167" y="1727"/>
                    <a:pt x="156" y="1721"/>
                  </a:cubicBezTo>
                  <a:cubicBezTo>
                    <a:pt x="132" y="1709"/>
                    <a:pt x="107" y="1698"/>
                    <a:pt x="84" y="1685"/>
                  </a:cubicBezTo>
                  <a:cubicBezTo>
                    <a:pt x="59" y="1671"/>
                    <a:pt x="12" y="1637"/>
                    <a:pt x="12" y="1637"/>
                  </a:cubicBezTo>
                  <a:cubicBezTo>
                    <a:pt x="8" y="1625"/>
                    <a:pt x="0" y="1614"/>
                    <a:pt x="0" y="1601"/>
                  </a:cubicBezTo>
                  <a:cubicBezTo>
                    <a:pt x="0" y="1511"/>
                    <a:pt x="105" y="1521"/>
                    <a:pt x="168" y="1505"/>
                  </a:cubicBezTo>
                  <a:cubicBezTo>
                    <a:pt x="240" y="1457"/>
                    <a:pt x="301" y="1389"/>
                    <a:pt x="384" y="1361"/>
                  </a:cubicBezTo>
                  <a:cubicBezTo>
                    <a:pt x="464" y="1281"/>
                    <a:pt x="378" y="1356"/>
                    <a:pt x="456" y="1313"/>
                  </a:cubicBezTo>
                  <a:cubicBezTo>
                    <a:pt x="481" y="1299"/>
                    <a:pt x="528" y="1265"/>
                    <a:pt x="528" y="1265"/>
                  </a:cubicBezTo>
                  <a:cubicBezTo>
                    <a:pt x="551" y="1196"/>
                    <a:pt x="574" y="1118"/>
                    <a:pt x="528" y="1049"/>
                  </a:cubicBezTo>
                  <a:cubicBezTo>
                    <a:pt x="490" y="992"/>
                    <a:pt x="530" y="972"/>
                    <a:pt x="504" y="913"/>
                  </a:cubicBezTo>
                  <a:cubicBezTo>
                    <a:pt x="476" y="849"/>
                    <a:pt x="432" y="849"/>
                    <a:pt x="372" y="809"/>
                  </a:cubicBezTo>
                  <a:cubicBezTo>
                    <a:pt x="317" y="726"/>
                    <a:pt x="229" y="776"/>
                    <a:pt x="208" y="713"/>
                  </a:cubicBezTo>
                  <a:cubicBezTo>
                    <a:pt x="212" y="681"/>
                    <a:pt x="313" y="635"/>
                    <a:pt x="324" y="605"/>
                  </a:cubicBezTo>
                  <a:cubicBezTo>
                    <a:pt x="326" y="600"/>
                    <a:pt x="425" y="513"/>
                    <a:pt x="432" y="509"/>
                  </a:cubicBezTo>
                  <a:cubicBezTo>
                    <a:pt x="454" y="497"/>
                    <a:pt x="480" y="493"/>
                    <a:pt x="504" y="485"/>
                  </a:cubicBezTo>
                  <a:cubicBezTo>
                    <a:pt x="531" y="476"/>
                    <a:pt x="550" y="450"/>
                    <a:pt x="576" y="437"/>
                  </a:cubicBezTo>
                  <a:cubicBezTo>
                    <a:pt x="640" y="405"/>
                    <a:pt x="703" y="370"/>
                    <a:pt x="768" y="341"/>
                  </a:cubicBezTo>
                  <a:cubicBezTo>
                    <a:pt x="931" y="269"/>
                    <a:pt x="1020" y="194"/>
                    <a:pt x="1200" y="185"/>
                  </a:cubicBezTo>
                  <a:cubicBezTo>
                    <a:pt x="1283" y="173"/>
                    <a:pt x="1439" y="111"/>
                    <a:pt x="1520" y="89"/>
                  </a:cubicBezTo>
                  <a:cubicBezTo>
                    <a:pt x="1622" y="61"/>
                    <a:pt x="1717" y="30"/>
                    <a:pt x="1824" y="17"/>
                  </a:cubicBezTo>
                  <a:cubicBezTo>
                    <a:pt x="1960" y="0"/>
                    <a:pt x="2065" y="21"/>
                    <a:pt x="2172" y="17"/>
                  </a:cubicBezTo>
                  <a:cubicBezTo>
                    <a:pt x="2280" y="8"/>
                    <a:pt x="2404" y="54"/>
                    <a:pt x="2478" y="47"/>
                  </a:cubicBezTo>
                  <a:cubicBezTo>
                    <a:pt x="2557" y="50"/>
                    <a:pt x="2555" y="30"/>
                    <a:pt x="2646" y="35"/>
                  </a:cubicBezTo>
                  <a:cubicBezTo>
                    <a:pt x="2790" y="41"/>
                    <a:pt x="2894" y="41"/>
                    <a:pt x="3024" y="77"/>
                  </a:cubicBezTo>
                  <a:cubicBezTo>
                    <a:pt x="3123" y="104"/>
                    <a:pt x="3048" y="120"/>
                    <a:pt x="3150" y="137"/>
                  </a:cubicBezTo>
                  <a:cubicBezTo>
                    <a:pt x="3188" y="152"/>
                    <a:pt x="3105" y="198"/>
                    <a:pt x="3152" y="225"/>
                  </a:cubicBezTo>
                  <a:cubicBezTo>
                    <a:pt x="3199" y="252"/>
                    <a:pt x="3372" y="281"/>
                    <a:pt x="3432" y="297"/>
                  </a:cubicBezTo>
                  <a:cubicBezTo>
                    <a:pt x="3492" y="313"/>
                    <a:pt x="3495" y="308"/>
                    <a:pt x="3512" y="321"/>
                  </a:cubicBezTo>
                  <a:cubicBezTo>
                    <a:pt x="3529" y="334"/>
                    <a:pt x="3519" y="362"/>
                    <a:pt x="3536" y="377"/>
                  </a:cubicBezTo>
                  <a:cubicBezTo>
                    <a:pt x="3544" y="401"/>
                    <a:pt x="3604" y="365"/>
                    <a:pt x="3612" y="413"/>
                  </a:cubicBezTo>
                  <a:cubicBezTo>
                    <a:pt x="3612" y="445"/>
                    <a:pt x="3696" y="436"/>
                    <a:pt x="3696" y="461"/>
                  </a:cubicBezTo>
                  <a:cubicBezTo>
                    <a:pt x="3673" y="492"/>
                    <a:pt x="3710" y="493"/>
                    <a:pt x="3720" y="509"/>
                  </a:cubicBezTo>
                  <a:cubicBezTo>
                    <a:pt x="3730" y="525"/>
                    <a:pt x="3748" y="545"/>
                    <a:pt x="3756" y="557"/>
                  </a:cubicBezTo>
                  <a:cubicBezTo>
                    <a:pt x="3737" y="585"/>
                    <a:pt x="3758" y="573"/>
                    <a:pt x="3768" y="581"/>
                  </a:cubicBezTo>
                  <a:cubicBezTo>
                    <a:pt x="3782" y="593"/>
                    <a:pt x="3831" y="604"/>
                    <a:pt x="3843" y="628"/>
                  </a:cubicBezTo>
                  <a:cubicBezTo>
                    <a:pt x="3853" y="642"/>
                    <a:pt x="3839" y="701"/>
                    <a:pt x="3840" y="725"/>
                  </a:cubicBezTo>
                  <a:cubicBezTo>
                    <a:pt x="3841" y="749"/>
                    <a:pt x="3847" y="753"/>
                    <a:pt x="3852" y="773"/>
                  </a:cubicBezTo>
                  <a:cubicBezTo>
                    <a:pt x="3859" y="790"/>
                    <a:pt x="3866" y="810"/>
                    <a:pt x="3870" y="846"/>
                  </a:cubicBezTo>
                  <a:cubicBezTo>
                    <a:pt x="3874" y="878"/>
                    <a:pt x="3882" y="912"/>
                    <a:pt x="3879" y="964"/>
                  </a:cubicBezTo>
                  <a:cubicBezTo>
                    <a:pt x="3843" y="1000"/>
                    <a:pt x="3860" y="1006"/>
                    <a:pt x="3852" y="1157"/>
                  </a:cubicBezTo>
                  <a:cubicBezTo>
                    <a:pt x="3849" y="1211"/>
                    <a:pt x="3870" y="1500"/>
                    <a:pt x="3843" y="1546"/>
                  </a:cubicBezTo>
                  <a:cubicBezTo>
                    <a:pt x="3816" y="1624"/>
                    <a:pt x="3780" y="1646"/>
                    <a:pt x="3734" y="1673"/>
                  </a:cubicBezTo>
                  <a:cubicBezTo>
                    <a:pt x="3688" y="1700"/>
                    <a:pt x="3672" y="1680"/>
                    <a:pt x="3570" y="1710"/>
                  </a:cubicBezTo>
                  <a:cubicBezTo>
                    <a:pt x="3530" y="1838"/>
                    <a:pt x="3199" y="1774"/>
                    <a:pt x="3120" y="1853"/>
                  </a:cubicBezTo>
                  <a:cubicBezTo>
                    <a:pt x="3067" y="1906"/>
                    <a:pt x="3040" y="1934"/>
                    <a:pt x="2976" y="1977"/>
                  </a:cubicBezTo>
                  <a:cubicBezTo>
                    <a:pt x="2949" y="2058"/>
                    <a:pt x="2946" y="1990"/>
                    <a:pt x="2888" y="2057"/>
                  </a:cubicBezTo>
                  <a:cubicBezTo>
                    <a:pt x="2869" y="2079"/>
                    <a:pt x="2776" y="2105"/>
                    <a:pt x="2760" y="2129"/>
                  </a:cubicBezTo>
                  <a:cubicBezTo>
                    <a:pt x="2718" y="2154"/>
                    <a:pt x="2676" y="2179"/>
                    <a:pt x="2640" y="2193"/>
                  </a:cubicBezTo>
                  <a:cubicBezTo>
                    <a:pt x="2604" y="2207"/>
                    <a:pt x="2586" y="2202"/>
                    <a:pt x="2544" y="2213"/>
                  </a:cubicBezTo>
                  <a:cubicBezTo>
                    <a:pt x="2498" y="2228"/>
                    <a:pt x="2428" y="2234"/>
                    <a:pt x="2388" y="2261"/>
                  </a:cubicBezTo>
                  <a:cubicBezTo>
                    <a:pt x="2294" y="2324"/>
                    <a:pt x="2183" y="2357"/>
                    <a:pt x="2076" y="2393"/>
                  </a:cubicBezTo>
                  <a:cubicBezTo>
                    <a:pt x="2022" y="2411"/>
                    <a:pt x="1979" y="2449"/>
                    <a:pt x="1920" y="2453"/>
                  </a:cubicBezTo>
                  <a:cubicBezTo>
                    <a:pt x="1812" y="2460"/>
                    <a:pt x="1596" y="2465"/>
                    <a:pt x="1596" y="2465"/>
                  </a:cubicBezTo>
                  <a:close/>
                </a:path>
              </a:pathLst>
            </a:custGeom>
            <a:noFill/>
            <a:ln w="38100">
              <a:solidFill>
                <a:srgbClr val="4520AC"/>
              </a:solidFill>
              <a:prstDash val="lg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NZ" altLang="en-US">
                <a:latin typeface="Calibri" pitchFamily="34" charset="0"/>
              </a:endParaRPr>
            </a:p>
          </p:txBody>
        </p:sp>
        <p:grpSp>
          <p:nvGrpSpPr>
            <p:cNvPr id="81" name="Group 6"/>
            <p:cNvGrpSpPr>
              <a:grpSpLocks/>
            </p:cNvGrpSpPr>
            <p:nvPr/>
          </p:nvGrpSpPr>
          <p:grpSpPr bwMode="auto">
            <a:xfrm>
              <a:off x="4140200" y="3568700"/>
              <a:ext cx="1692275" cy="2632075"/>
              <a:chOff x="2934" y="2167"/>
              <a:chExt cx="1199" cy="1781"/>
            </a:xfrm>
          </p:grpSpPr>
          <p:sp>
            <p:nvSpPr>
              <p:cNvPr id="92" name="Freeform 7"/>
              <p:cNvSpPr>
                <a:spLocks/>
              </p:cNvSpPr>
              <p:nvPr/>
            </p:nvSpPr>
            <p:spPr bwMode="auto">
              <a:xfrm>
                <a:off x="2934" y="2173"/>
                <a:ext cx="1199" cy="1775"/>
              </a:xfrm>
              <a:custGeom>
                <a:avLst/>
                <a:gdLst>
                  <a:gd name="T0" fmla="*/ 0 w 1199"/>
                  <a:gd name="T1" fmla="*/ 1775 h 1775"/>
                  <a:gd name="T2" fmla="*/ 108 w 1199"/>
                  <a:gd name="T3" fmla="*/ 1673 h 1775"/>
                  <a:gd name="T4" fmla="*/ 132 w 1199"/>
                  <a:gd name="T5" fmla="*/ 1529 h 1775"/>
                  <a:gd name="T6" fmla="*/ 138 w 1199"/>
                  <a:gd name="T7" fmla="*/ 1259 h 1775"/>
                  <a:gd name="T8" fmla="*/ 259 w 1199"/>
                  <a:gd name="T9" fmla="*/ 1121 h 1775"/>
                  <a:gd name="T10" fmla="*/ 300 w 1199"/>
                  <a:gd name="T11" fmla="*/ 1019 h 1775"/>
                  <a:gd name="T12" fmla="*/ 372 w 1199"/>
                  <a:gd name="T13" fmla="*/ 985 h 1775"/>
                  <a:gd name="T14" fmla="*/ 474 w 1199"/>
                  <a:gd name="T15" fmla="*/ 815 h 1775"/>
                  <a:gd name="T16" fmla="*/ 542 w 1199"/>
                  <a:gd name="T17" fmla="*/ 793 h 1775"/>
                  <a:gd name="T18" fmla="*/ 746 w 1199"/>
                  <a:gd name="T19" fmla="*/ 634 h 1775"/>
                  <a:gd name="T20" fmla="*/ 836 w 1199"/>
                  <a:gd name="T21" fmla="*/ 498 h 1775"/>
                  <a:gd name="T22" fmla="*/ 995 w 1199"/>
                  <a:gd name="T23" fmla="*/ 328 h 1775"/>
                  <a:gd name="T24" fmla="*/ 1119 w 1199"/>
                  <a:gd name="T25" fmla="*/ 102 h 1775"/>
                  <a:gd name="T26" fmla="*/ 1142 w 1199"/>
                  <a:gd name="T27" fmla="*/ 68 h 1775"/>
                  <a:gd name="T28" fmla="*/ 1176 w 1199"/>
                  <a:gd name="T29" fmla="*/ 45 h 1775"/>
                  <a:gd name="T30" fmla="*/ 1187 w 1199"/>
                  <a:gd name="T31" fmla="*/ 12 h 1775"/>
                  <a:gd name="T32" fmla="*/ 1199 w 1199"/>
                  <a:gd name="T33" fmla="*/ 0 h 17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9"/>
                  <a:gd name="T52" fmla="*/ 0 h 1775"/>
                  <a:gd name="T53" fmla="*/ 1199 w 1199"/>
                  <a:gd name="T54" fmla="*/ 1775 h 17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9" h="1775">
                    <a:moveTo>
                      <a:pt x="0" y="1775"/>
                    </a:moveTo>
                    <a:cubicBezTo>
                      <a:pt x="14" y="1750"/>
                      <a:pt x="86" y="1714"/>
                      <a:pt x="108" y="1673"/>
                    </a:cubicBezTo>
                    <a:cubicBezTo>
                      <a:pt x="130" y="1632"/>
                      <a:pt x="127" y="1598"/>
                      <a:pt x="132" y="1529"/>
                    </a:cubicBezTo>
                    <a:cubicBezTo>
                      <a:pt x="137" y="1460"/>
                      <a:pt x="117" y="1327"/>
                      <a:pt x="138" y="1259"/>
                    </a:cubicBezTo>
                    <a:cubicBezTo>
                      <a:pt x="145" y="1230"/>
                      <a:pt x="243" y="1131"/>
                      <a:pt x="259" y="1121"/>
                    </a:cubicBezTo>
                    <a:cubicBezTo>
                      <a:pt x="286" y="1103"/>
                      <a:pt x="282" y="1046"/>
                      <a:pt x="300" y="1019"/>
                    </a:cubicBezTo>
                    <a:cubicBezTo>
                      <a:pt x="315" y="996"/>
                      <a:pt x="372" y="985"/>
                      <a:pt x="372" y="985"/>
                    </a:cubicBezTo>
                    <a:cubicBezTo>
                      <a:pt x="387" y="940"/>
                      <a:pt x="431" y="839"/>
                      <a:pt x="474" y="815"/>
                    </a:cubicBezTo>
                    <a:cubicBezTo>
                      <a:pt x="495" y="804"/>
                      <a:pt x="542" y="793"/>
                      <a:pt x="542" y="793"/>
                    </a:cubicBezTo>
                    <a:cubicBezTo>
                      <a:pt x="602" y="753"/>
                      <a:pt x="702" y="691"/>
                      <a:pt x="746" y="634"/>
                    </a:cubicBezTo>
                    <a:cubicBezTo>
                      <a:pt x="775" y="596"/>
                      <a:pt x="801" y="533"/>
                      <a:pt x="836" y="498"/>
                    </a:cubicBezTo>
                    <a:cubicBezTo>
                      <a:pt x="891" y="443"/>
                      <a:pt x="940" y="383"/>
                      <a:pt x="995" y="328"/>
                    </a:cubicBezTo>
                    <a:cubicBezTo>
                      <a:pt x="1062" y="261"/>
                      <a:pt x="1029" y="163"/>
                      <a:pt x="1119" y="102"/>
                    </a:cubicBezTo>
                    <a:cubicBezTo>
                      <a:pt x="1127" y="91"/>
                      <a:pt x="1132" y="78"/>
                      <a:pt x="1142" y="68"/>
                    </a:cubicBezTo>
                    <a:cubicBezTo>
                      <a:pt x="1152" y="58"/>
                      <a:pt x="1167" y="56"/>
                      <a:pt x="1176" y="45"/>
                    </a:cubicBezTo>
                    <a:cubicBezTo>
                      <a:pt x="1183" y="36"/>
                      <a:pt x="1182" y="22"/>
                      <a:pt x="1187" y="12"/>
                    </a:cubicBezTo>
                    <a:cubicBezTo>
                      <a:pt x="1190" y="7"/>
                      <a:pt x="1195" y="4"/>
                      <a:pt x="1199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93" name="Freeform 8"/>
              <p:cNvSpPr>
                <a:spLocks/>
              </p:cNvSpPr>
              <p:nvPr/>
            </p:nvSpPr>
            <p:spPr bwMode="auto">
              <a:xfrm>
                <a:off x="3646" y="2167"/>
                <a:ext cx="204" cy="452"/>
              </a:xfrm>
              <a:custGeom>
                <a:avLst/>
                <a:gdLst>
                  <a:gd name="T0" fmla="*/ 181 w 204"/>
                  <a:gd name="T1" fmla="*/ 452 h 452"/>
                  <a:gd name="T2" fmla="*/ 158 w 204"/>
                  <a:gd name="T3" fmla="*/ 249 h 452"/>
                  <a:gd name="T4" fmla="*/ 79 w 204"/>
                  <a:gd name="T5" fmla="*/ 67 h 452"/>
                  <a:gd name="T6" fmla="*/ 0 w 204"/>
                  <a:gd name="T7" fmla="*/ 0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452"/>
                  <a:gd name="T14" fmla="*/ 204 w 204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452">
                    <a:moveTo>
                      <a:pt x="181" y="452"/>
                    </a:moveTo>
                    <a:cubicBezTo>
                      <a:pt x="204" y="382"/>
                      <a:pt x="200" y="310"/>
                      <a:pt x="158" y="249"/>
                    </a:cubicBezTo>
                    <a:cubicBezTo>
                      <a:pt x="133" y="172"/>
                      <a:pt x="126" y="138"/>
                      <a:pt x="79" y="67"/>
                    </a:cubicBezTo>
                    <a:cubicBezTo>
                      <a:pt x="76" y="63"/>
                      <a:pt x="12" y="12"/>
                      <a:pt x="0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</p:grpSp>
        <p:grpSp>
          <p:nvGrpSpPr>
            <p:cNvPr id="82" name="Group 9"/>
            <p:cNvGrpSpPr>
              <a:grpSpLocks/>
            </p:cNvGrpSpPr>
            <p:nvPr/>
          </p:nvGrpSpPr>
          <p:grpSpPr bwMode="auto">
            <a:xfrm>
              <a:off x="4312892" y="3328989"/>
              <a:ext cx="2038625" cy="2616222"/>
              <a:chOff x="3056" y="1950"/>
              <a:chExt cx="1444" cy="1770"/>
            </a:xfrm>
          </p:grpSpPr>
          <p:sp>
            <p:nvSpPr>
              <p:cNvPr id="89" name="Freeform 10"/>
              <p:cNvSpPr>
                <a:spLocks/>
              </p:cNvSpPr>
              <p:nvPr/>
            </p:nvSpPr>
            <p:spPr bwMode="auto">
              <a:xfrm>
                <a:off x="3272" y="1950"/>
                <a:ext cx="476" cy="426"/>
              </a:xfrm>
              <a:custGeom>
                <a:avLst/>
                <a:gdLst>
                  <a:gd name="T0" fmla="*/ 190 w 476"/>
                  <a:gd name="T1" fmla="*/ 0 h 426"/>
                  <a:gd name="T2" fmla="*/ 232 w 476"/>
                  <a:gd name="T3" fmla="*/ 30 h 426"/>
                  <a:gd name="T4" fmla="*/ 328 w 476"/>
                  <a:gd name="T5" fmla="*/ 120 h 426"/>
                  <a:gd name="T6" fmla="*/ 406 w 476"/>
                  <a:gd name="T7" fmla="*/ 198 h 426"/>
                  <a:gd name="T8" fmla="*/ 460 w 476"/>
                  <a:gd name="T9" fmla="*/ 246 h 426"/>
                  <a:gd name="T10" fmla="*/ 460 w 476"/>
                  <a:gd name="T11" fmla="*/ 306 h 426"/>
                  <a:gd name="T12" fmla="*/ 364 w 476"/>
                  <a:gd name="T13" fmla="*/ 426 h 426"/>
                  <a:gd name="T14" fmla="*/ 268 w 476"/>
                  <a:gd name="T15" fmla="*/ 354 h 426"/>
                  <a:gd name="T16" fmla="*/ 220 w 476"/>
                  <a:gd name="T17" fmla="*/ 246 h 426"/>
                  <a:gd name="T18" fmla="*/ 172 w 476"/>
                  <a:gd name="T19" fmla="*/ 222 h 426"/>
                  <a:gd name="T20" fmla="*/ 100 w 476"/>
                  <a:gd name="T21" fmla="*/ 174 h 426"/>
                  <a:gd name="T22" fmla="*/ 64 w 476"/>
                  <a:gd name="T23" fmla="*/ 150 h 426"/>
                  <a:gd name="T24" fmla="*/ 40 w 476"/>
                  <a:gd name="T25" fmla="*/ 102 h 426"/>
                  <a:gd name="T26" fmla="*/ 4 w 476"/>
                  <a:gd name="T27" fmla="*/ 66 h 426"/>
                  <a:gd name="T28" fmla="*/ 94 w 476"/>
                  <a:gd name="T29" fmla="*/ 30 h 426"/>
                  <a:gd name="T30" fmla="*/ 190 w 476"/>
                  <a:gd name="T31" fmla="*/ 0 h 4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6"/>
                  <a:gd name="T49" fmla="*/ 0 h 426"/>
                  <a:gd name="T50" fmla="*/ 476 w 476"/>
                  <a:gd name="T51" fmla="*/ 426 h 4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6" h="426">
                    <a:moveTo>
                      <a:pt x="190" y="0"/>
                    </a:moveTo>
                    <a:cubicBezTo>
                      <a:pt x="230" y="6"/>
                      <a:pt x="200" y="5"/>
                      <a:pt x="232" y="30"/>
                    </a:cubicBezTo>
                    <a:cubicBezTo>
                      <a:pt x="243" y="39"/>
                      <a:pt x="319" y="109"/>
                      <a:pt x="328" y="120"/>
                    </a:cubicBezTo>
                    <a:cubicBezTo>
                      <a:pt x="369" y="169"/>
                      <a:pt x="353" y="163"/>
                      <a:pt x="406" y="198"/>
                    </a:cubicBezTo>
                    <a:cubicBezTo>
                      <a:pt x="429" y="228"/>
                      <a:pt x="451" y="228"/>
                      <a:pt x="460" y="246"/>
                    </a:cubicBezTo>
                    <a:cubicBezTo>
                      <a:pt x="469" y="264"/>
                      <a:pt x="476" y="276"/>
                      <a:pt x="460" y="306"/>
                    </a:cubicBezTo>
                    <a:cubicBezTo>
                      <a:pt x="445" y="409"/>
                      <a:pt x="459" y="402"/>
                      <a:pt x="364" y="426"/>
                    </a:cubicBezTo>
                    <a:cubicBezTo>
                      <a:pt x="314" y="409"/>
                      <a:pt x="313" y="384"/>
                      <a:pt x="268" y="354"/>
                    </a:cubicBezTo>
                    <a:cubicBezTo>
                      <a:pt x="260" y="330"/>
                      <a:pt x="246" y="268"/>
                      <a:pt x="220" y="246"/>
                    </a:cubicBezTo>
                    <a:cubicBezTo>
                      <a:pt x="206" y="235"/>
                      <a:pt x="187" y="231"/>
                      <a:pt x="172" y="222"/>
                    </a:cubicBezTo>
                    <a:cubicBezTo>
                      <a:pt x="147" y="207"/>
                      <a:pt x="124" y="190"/>
                      <a:pt x="100" y="174"/>
                    </a:cubicBezTo>
                    <a:cubicBezTo>
                      <a:pt x="88" y="166"/>
                      <a:pt x="64" y="150"/>
                      <a:pt x="64" y="150"/>
                    </a:cubicBezTo>
                    <a:cubicBezTo>
                      <a:pt x="56" y="134"/>
                      <a:pt x="50" y="117"/>
                      <a:pt x="40" y="102"/>
                    </a:cubicBezTo>
                    <a:cubicBezTo>
                      <a:pt x="30" y="88"/>
                      <a:pt x="0" y="82"/>
                      <a:pt x="4" y="66"/>
                    </a:cubicBezTo>
                    <a:cubicBezTo>
                      <a:pt x="14" y="58"/>
                      <a:pt x="73" y="38"/>
                      <a:pt x="94" y="30"/>
                    </a:cubicBezTo>
                    <a:cubicBezTo>
                      <a:pt x="125" y="19"/>
                      <a:pt x="183" y="2"/>
                      <a:pt x="190" y="0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90" name="Freeform 12"/>
              <p:cNvSpPr>
                <a:spLocks/>
              </p:cNvSpPr>
              <p:nvPr/>
            </p:nvSpPr>
            <p:spPr bwMode="auto">
              <a:xfrm>
                <a:off x="3879" y="2146"/>
                <a:ext cx="621" cy="193"/>
              </a:xfrm>
              <a:custGeom>
                <a:avLst/>
                <a:gdLst>
                  <a:gd name="T0" fmla="*/ 180 w 621"/>
                  <a:gd name="T1" fmla="*/ 186 h 193"/>
                  <a:gd name="T2" fmla="*/ 190 w 621"/>
                  <a:gd name="T3" fmla="*/ 12 h 193"/>
                  <a:gd name="T4" fmla="*/ 390 w 621"/>
                  <a:gd name="T5" fmla="*/ 54 h 193"/>
                  <a:gd name="T6" fmla="*/ 606 w 621"/>
                  <a:gd name="T7" fmla="*/ 114 h 193"/>
                  <a:gd name="T8" fmla="*/ 456 w 621"/>
                  <a:gd name="T9" fmla="*/ 186 h 193"/>
                  <a:gd name="T10" fmla="*/ 180 w 621"/>
                  <a:gd name="T11" fmla="*/ 186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1"/>
                  <a:gd name="T19" fmla="*/ 0 h 193"/>
                  <a:gd name="T20" fmla="*/ 621 w 621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1" h="193">
                    <a:moveTo>
                      <a:pt x="180" y="186"/>
                    </a:moveTo>
                    <a:cubicBezTo>
                      <a:pt x="0" y="192"/>
                      <a:pt x="181" y="26"/>
                      <a:pt x="190" y="12"/>
                    </a:cubicBezTo>
                    <a:cubicBezTo>
                      <a:pt x="198" y="0"/>
                      <a:pt x="376" y="58"/>
                      <a:pt x="390" y="54"/>
                    </a:cubicBezTo>
                    <a:cubicBezTo>
                      <a:pt x="438" y="62"/>
                      <a:pt x="566" y="87"/>
                      <a:pt x="606" y="114"/>
                    </a:cubicBezTo>
                    <a:cubicBezTo>
                      <a:pt x="621" y="159"/>
                      <a:pt x="485" y="190"/>
                      <a:pt x="456" y="186"/>
                    </a:cubicBezTo>
                    <a:cubicBezTo>
                      <a:pt x="415" y="172"/>
                      <a:pt x="223" y="193"/>
                      <a:pt x="180" y="186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>
                <a:off x="3056" y="3301"/>
                <a:ext cx="404" cy="419"/>
              </a:xfrm>
              <a:custGeom>
                <a:avLst/>
                <a:gdLst>
                  <a:gd name="T0" fmla="*/ 32 w 404"/>
                  <a:gd name="T1" fmla="*/ 219 h 419"/>
                  <a:gd name="T2" fmla="*/ 28 w 404"/>
                  <a:gd name="T3" fmla="*/ 77 h 419"/>
                  <a:gd name="T4" fmla="*/ 76 w 404"/>
                  <a:gd name="T5" fmla="*/ 5 h 419"/>
                  <a:gd name="T6" fmla="*/ 178 w 404"/>
                  <a:gd name="T7" fmla="*/ 47 h 419"/>
                  <a:gd name="T8" fmla="*/ 382 w 404"/>
                  <a:gd name="T9" fmla="*/ 101 h 419"/>
                  <a:gd name="T10" fmla="*/ 388 w 404"/>
                  <a:gd name="T11" fmla="*/ 293 h 419"/>
                  <a:gd name="T12" fmla="*/ 214 w 404"/>
                  <a:gd name="T13" fmla="*/ 353 h 419"/>
                  <a:gd name="T14" fmla="*/ 26 w 404"/>
                  <a:gd name="T15" fmla="*/ 400 h 419"/>
                  <a:gd name="T16" fmla="*/ 32 w 404"/>
                  <a:gd name="T17" fmla="*/ 219 h 4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4"/>
                  <a:gd name="T28" fmla="*/ 0 h 419"/>
                  <a:gd name="T29" fmla="*/ 404 w 404"/>
                  <a:gd name="T30" fmla="*/ 419 h 4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4" h="419">
                    <a:moveTo>
                      <a:pt x="32" y="219"/>
                    </a:moveTo>
                    <a:cubicBezTo>
                      <a:pt x="43" y="189"/>
                      <a:pt x="6" y="76"/>
                      <a:pt x="28" y="77"/>
                    </a:cubicBezTo>
                    <a:cubicBezTo>
                      <a:pt x="35" y="41"/>
                      <a:pt x="51" y="10"/>
                      <a:pt x="76" y="5"/>
                    </a:cubicBezTo>
                    <a:cubicBezTo>
                      <a:pt x="101" y="0"/>
                      <a:pt x="127" y="31"/>
                      <a:pt x="178" y="47"/>
                    </a:cubicBezTo>
                    <a:cubicBezTo>
                      <a:pt x="180" y="56"/>
                      <a:pt x="379" y="92"/>
                      <a:pt x="382" y="101"/>
                    </a:cubicBezTo>
                    <a:cubicBezTo>
                      <a:pt x="398" y="133"/>
                      <a:pt x="404" y="275"/>
                      <a:pt x="388" y="293"/>
                    </a:cubicBezTo>
                    <a:cubicBezTo>
                      <a:pt x="371" y="312"/>
                      <a:pt x="214" y="353"/>
                      <a:pt x="214" y="353"/>
                    </a:cubicBezTo>
                    <a:cubicBezTo>
                      <a:pt x="190" y="350"/>
                      <a:pt x="41" y="419"/>
                      <a:pt x="26" y="400"/>
                    </a:cubicBezTo>
                    <a:cubicBezTo>
                      <a:pt x="5" y="374"/>
                      <a:pt x="0" y="223"/>
                      <a:pt x="32" y="219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</p:grpSp>
        <p:grpSp>
          <p:nvGrpSpPr>
            <p:cNvPr id="83" name="Group 14"/>
            <p:cNvGrpSpPr>
              <a:grpSpLocks/>
            </p:cNvGrpSpPr>
            <p:nvPr/>
          </p:nvGrpSpPr>
          <p:grpSpPr bwMode="auto">
            <a:xfrm>
              <a:off x="3962403" y="3255968"/>
              <a:ext cx="2743202" cy="2519365"/>
              <a:chOff x="2808" y="1884"/>
              <a:chExt cx="1944" cy="1704"/>
            </a:xfrm>
          </p:grpSpPr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4377" y="1952"/>
                <a:ext cx="375" cy="206"/>
              </a:xfrm>
              <a:custGeom>
                <a:avLst/>
                <a:gdLst>
                  <a:gd name="T0" fmla="*/ 156 w 375"/>
                  <a:gd name="T1" fmla="*/ 188 h 206"/>
                  <a:gd name="T2" fmla="*/ 186 w 375"/>
                  <a:gd name="T3" fmla="*/ 194 h 206"/>
                  <a:gd name="T4" fmla="*/ 297 w 375"/>
                  <a:gd name="T5" fmla="*/ 190 h 206"/>
                  <a:gd name="T6" fmla="*/ 375 w 375"/>
                  <a:gd name="T7" fmla="*/ 100 h 206"/>
                  <a:gd name="T8" fmla="*/ 285 w 375"/>
                  <a:gd name="T9" fmla="*/ 88 h 206"/>
                  <a:gd name="T10" fmla="*/ 195 w 375"/>
                  <a:gd name="T11" fmla="*/ 58 h 206"/>
                  <a:gd name="T12" fmla="*/ 121 w 375"/>
                  <a:gd name="T13" fmla="*/ 46 h 206"/>
                  <a:gd name="T14" fmla="*/ 87 w 375"/>
                  <a:gd name="T15" fmla="*/ 10 h 206"/>
                  <a:gd name="T16" fmla="*/ 0 w 375"/>
                  <a:gd name="T17" fmla="*/ 80 h 206"/>
                  <a:gd name="T18" fmla="*/ 67 w 375"/>
                  <a:gd name="T19" fmla="*/ 130 h 206"/>
                  <a:gd name="T20" fmla="*/ 108 w 375"/>
                  <a:gd name="T21" fmla="*/ 158 h 206"/>
                  <a:gd name="T22" fmla="*/ 132 w 375"/>
                  <a:gd name="T23" fmla="*/ 182 h 206"/>
                  <a:gd name="T24" fmla="*/ 156 w 375"/>
                  <a:gd name="T25" fmla="*/ 188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206"/>
                  <a:gd name="T41" fmla="*/ 375 w 375"/>
                  <a:gd name="T42" fmla="*/ 206 h 2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206">
                    <a:moveTo>
                      <a:pt x="156" y="188"/>
                    </a:moveTo>
                    <a:cubicBezTo>
                      <a:pt x="164" y="191"/>
                      <a:pt x="160" y="193"/>
                      <a:pt x="186" y="194"/>
                    </a:cubicBezTo>
                    <a:cubicBezTo>
                      <a:pt x="209" y="194"/>
                      <a:pt x="266" y="206"/>
                      <a:pt x="297" y="190"/>
                    </a:cubicBezTo>
                    <a:cubicBezTo>
                      <a:pt x="322" y="184"/>
                      <a:pt x="375" y="100"/>
                      <a:pt x="375" y="100"/>
                    </a:cubicBezTo>
                    <a:cubicBezTo>
                      <a:pt x="321" y="88"/>
                      <a:pt x="375" y="106"/>
                      <a:pt x="285" y="88"/>
                    </a:cubicBezTo>
                    <a:cubicBezTo>
                      <a:pt x="201" y="76"/>
                      <a:pt x="232" y="74"/>
                      <a:pt x="195" y="58"/>
                    </a:cubicBezTo>
                    <a:cubicBezTo>
                      <a:pt x="180" y="51"/>
                      <a:pt x="121" y="46"/>
                      <a:pt x="121" y="46"/>
                    </a:cubicBezTo>
                    <a:cubicBezTo>
                      <a:pt x="84" y="49"/>
                      <a:pt x="123" y="0"/>
                      <a:pt x="87" y="10"/>
                    </a:cubicBezTo>
                    <a:cubicBezTo>
                      <a:pt x="79" y="12"/>
                      <a:pt x="0" y="72"/>
                      <a:pt x="0" y="80"/>
                    </a:cubicBezTo>
                    <a:cubicBezTo>
                      <a:pt x="0" y="123"/>
                      <a:pt x="30" y="118"/>
                      <a:pt x="67" y="130"/>
                    </a:cubicBezTo>
                    <a:cubicBezTo>
                      <a:pt x="75" y="154"/>
                      <a:pt x="100" y="134"/>
                      <a:pt x="108" y="158"/>
                    </a:cubicBezTo>
                    <a:cubicBezTo>
                      <a:pt x="111" y="166"/>
                      <a:pt x="127" y="189"/>
                      <a:pt x="132" y="182"/>
                    </a:cubicBezTo>
                    <a:cubicBezTo>
                      <a:pt x="137" y="174"/>
                      <a:pt x="151" y="196"/>
                      <a:pt x="156" y="188"/>
                    </a:cubicBez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85" name="Freeform 16"/>
              <p:cNvSpPr>
                <a:spLocks/>
              </p:cNvSpPr>
              <p:nvPr/>
            </p:nvSpPr>
            <p:spPr bwMode="auto">
              <a:xfrm>
                <a:off x="2808" y="2023"/>
                <a:ext cx="564" cy="277"/>
              </a:xfrm>
              <a:custGeom>
                <a:avLst/>
                <a:gdLst>
                  <a:gd name="T0" fmla="*/ 448 w 564"/>
                  <a:gd name="T1" fmla="*/ 1 h 277"/>
                  <a:gd name="T2" fmla="*/ 240 w 564"/>
                  <a:gd name="T3" fmla="*/ 73 h 277"/>
                  <a:gd name="T4" fmla="*/ 16 w 564"/>
                  <a:gd name="T5" fmla="*/ 137 h 277"/>
                  <a:gd name="T6" fmla="*/ 0 w 564"/>
                  <a:gd name="T7" fmla="*/ 161 h 277"/>
                  <a:gd name="T8" fmla="*/ 16 w 564"/>
                  <a:gd name="T9" fmla="*/ 185 h 277"/>
                  <a:gd name="T10" fmla="*/ 128 w 564"/>
                  <a:gd name="T11" fmla="*/ 225 h 277"/>
                  <a:gd name="T12" fmla="*/ 204 w 564"/>
                  <a:gd name="T13" fmla="*/ 215 h 277"/>
                  <a:gd name="T14" fmla="*/ 270 w 564"/>
                  <a:gd name="T15" fmla="*/ 191 h 277"/>
                  <a:gd name="T16" fmla="*/ 324 w 564"/>
                  <a:gd name="T17" fmla="*/ 167 h 277"/>
                  <a:gd name="T18" fmla="*/ 408 w 564"/>
                  <a:gd name="T19" fmla="*/ 131 h 277"/>
                  <a:gd name="T20" fmla="*/ 432 w 564"/>
                  <a:gd name="T21" fmla="*/ 125 h 277"/>
                  <a:gd name="T22" fmla="*/ 486 w 564"/>
                  <a:gd name="T23" fmla="*/ 101 h 277"/>
                  <a:gd name="T24" fmla="*/ 546 w 564"/>
                  <a:gd name="T25" fmla="*/ 83 h 277"/>
                  <a:gd name="T26" fmla="*/ 528 w 564"/>
                  <a:gd name="T27" fmla="*/ 71 h 277"/>
                  <a:gd name="T28" fmla="*/ 536 w 564"/>
                  <a:gd name="T29" fmla="*/ 73 h 277"/>
                  <a:gd name="T30" fmla="*/ 480 w 564"/>
                  <a:gd name="T31" fmla="*/ 17 h 277"/>
                  <a:gd name="T32" fmla="*/ 448 w 564"/>
                  <a:gd name="T33" fmla="*/ 1 h 2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4"/>
                  <a:gd name="T52" fmla="*/ 0 h 277"/>
                  <a:gd name="T53" fmla="*/ 564 w 564"/>
                  <a:gd name="T54" fmla="*/ 277 h 2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4" h="277">
                    <a:moveTo>
                      <a:pt x="448" y="1"/>
                    </a:moveTo>
                    <a:cubicBezTo>
                      <a:pt x="370" y="27"/>
                      <a:pt x="326" y="61"/>
                      <a:pt x="240" y="73"/>
                    </a:cubicBezTo>
                    <a:cubicBezTo>
                      <a:pt x="167" y="97"/>
                      <a:pt x="92" y="124"/>
                      <a:pt x="16" y="137"/>
                    </a:cubicBezTo>
                    <a:cubicBezTo>
                      <a:pt x="11" y="145"/>
                      <a:pt x="0" y="151"/>
                      <a:pt x="0" y="161"/>
                    </a:cubicBezTo>
                    <a:cubicBezTo>
                      <a:pt x="0" y="171"/>
                      <a:pt x="8" y="180"/>
                      <a:pt x="16" y="185"/>
                    </a:cubicBezTo>
                    <a:cubicBezTo>
                      <a:pt x="41" y="201"/>
                      <a:pt x="100" y="218"/>
                      <a:pt x="128" y="225"/>
                    </a:cubicBezTo>
                    <a:cubicBezTo>
                      <a:pt x="205" y="277"/>
                      <a:pt x="95" y="166"/>
                      <a:pt x="204" y="215"/>
                    </a:cubicBezTo>
                    <a:cubicBezTo>
                      <a:pt x="204" y="215"/>
                      <a:pt x="258" y="183"/>
                      <a:pt x="270" y="191"/>
                    </a:cubicBezTo>
                    <a:cubicBezTo>
                      <a:pt x="294" y="207"/>
                      <a:pt x="297" y="158"/>
                      <a:pt x="324" y="167"/>
                    </a:cubicBezTo>
                    <a:cubicBezTo>
                      <a:pt x="348" y="137"/>
                      <a:pt x="382" y="136"/>
                      <a:pt x="408" y="131"/>
                    </a:cubicBezTo>
                    <a:cubicBezTo>
                      <a:pt x="490" y="116"/>
                      <a:pt x="380" y="148"/>
                      <a:pt x="432" y="125"/>
                    </a:cubicBezTo>
                    <a:cubicBezTo>
                      <a:pt x="479" y="104"/>
                      <a:pt x="431" y="107"/>
                      <a:pt x="486" y="101"/>
                    </a:cubicBezTo>
                    <a:cubicBezTo>
                      <a:pt x="514" y="83"/>
                      <a:pt x="528" y="111"/>
                      <a:pt x="546" y="83"/>
                    </a:cubicBezTo>
                    <a:cubicBezTo>
                      <a:pt x="516" y="63"/>
                      <a:pt x="560" y="87"/>
                      <a:pt x="528" y="71"/>
                    </a:cubicBezTo>
                    <a:cubicBezTo>
                      <a:pt x="510" y="43"/>
                      <a:pt x="564" y="91"/>
                      <a:pt x="536" y="73"/>
                    </a:cubicBezTo>
                    <a:cubicBezTo>
                      <a:pt x="510" y="34"/>
                      <a:pt x="529" y="29"/>
                      <a:pt x="480" y="17"/>
                    </a:cubicBezTo>
                    <a:cubicBezTo>
                      <a:pt x="454" y="0"/>
                      <a:pt x="466" y="1"/>
                      <a:pt x="448" y="1"/>
                    </a:cubicBez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3143" y="1884"/>
                <a:ext cx="313" cy="149"/>
              </a:xfrm>
              <a:custGeom>
                <a:avLst/>
                <a:gdLst>
                  <a:gd name="T0" fmla="*/ 127 w 313"/>
                  <a:gd name="T1" fmla="*/ 138 h 149"/>
                  <a:gd name="T2" fmla="*/ 91 w 313"/>
                  <a:gd name="T3" fmla="*/ 114 h 149"/>
                  <a:gd name="T4" fmla="*/ 73 w 313"/>
                  <a:gd name="T5" fmla="*/ 96 h 149"/>
                  <a:gd name="T6" fmla="*/ 7 w 313"/>
                  <a:gd name="T7" fmla="*/ 72 h 149"/>
                  <a:gd name="T8" fmla="*/ 43 w 313"/>
                  <a:gd name="T9" fmla="*/ 48 h 149"/>
                  <a:gd name="T10" fmla="*/ 139 w 313"/>
                  <a:gd name="T11" fmla="*/ 24 h 149"/>
                  <a:gd name="T12" fmla="*/ 223 w 313"/>
                  <a:gd name="T13" fmla="*/ 18 h 149"/>
                  <a:gd name="T14" fmla="*/ 313 w 313"/>
                  <a:gd name="T15" fmla="*/ 60 h 149"/>
                  <a:gd name="T16" fmla="*/ 151 w 313"/>
                  <a:gd name="T17" fmla="*/ 120 h 149"/>
                  <a:gd name="T18" fmla="*/ 127 w 313"/>
                  <a:gd name="T19" fmla="*/ 138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3"/>
                  <a:gd name="T31" fmla="*/ 0 h 149"/>
                  <a:gd name="T32" fmla="*/ 313 w 313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3" h="149">
                    <a:moveTo>
                      <a:pt x="127" y="138"/>
                    </a:moveTo>
                    <a:cubicBezTo>
                      <a:pt x="70" y="81"/>
                      <a:pt x="143" y="149"/>
                      <a:pt x="91" y="114"/>
                    </a:cubicBezTo>
                    <a:cubicBezTo>
                      <a:pt x="84" y="109"/>
                      <a:pt x="80" y="100"/>
                      <a:pt x="73" y="96"/>
                    </a:cubicBezTo>
                    <a:cubicBezTo>
                      <a:pt x="62" y="90"/>
                      <a:pt x="7" y="72"/>
                      <a:pt x="7" y="72"/>
                    </a:cubicBezTo>
                    <a:cubicBezTo>
                      <a:pt x="0" y="63"/>
                      <a:pt x="27" y="56"/>
                      <a:pt x="43" y="48"/>
                    </a:cubicBezTo>
                    <a:cubicBezTo>
                      <a:pt x="65" y="40"/>
                      <a:pt x="109" y="29"/>
                      <a:pt x="139" y="24"/>
                    </a:cubicBezTo>
                    <a:cubicBezTo>
                      <a:pt x="173" y="13"/>
                      <a:pt x="191" y="0"/>
                      <a:pt x="223" y="18"/>
                    </a:cubicBezTo>
                    <a:cubicBezTo>
                      <a:pt x="268" y="43"/>
                      <a:pt x="292" y="60"/>
                      <a:pt x="313" y="60"/>
                    </a:cubicBezTo>
                    <a:cubicBezTo>
                      <a:pt x="283" y="80"/>
                      <a:pt x="184" y="109"/>
                      <a:pt x="151" y="120"/>
                    </a:cubicBezTo>
                    <a:cubicBezTo>
                      <a:pt x="132" y="139"/>
                      <a:pt x="141" y="138"/>
                      <a:pt x="127" y="138"/>
                    </a:cubicBez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87" name="Freeform 18"/>
              <p:cNvSpPr>
                <a:spLocks/>
              </p:cNvSpPr>
              <p:nvPr/>
            </p:nvSpPr>
            <p:spPr bwMode="auto">
              <a:xfrm>
                <a:off x="3111" y="2331"/>
                <a:ext cx="1094" cy="1154"/>
              </a:xfrm>
              <a:custGeom>
                <a:avLst/>
                <a:gdLst>
                  <a:gd name="T0" fmla="*/ 39 w 1094"/>
                  <a:gd name="T1" fmla="*/ 987 h 1154"/>
                  <a:gd name="T2" fmla="*/ 27 w 1094"/>
                  <a:gd name="T3" fmla="*/ 975 h 1154"/>
                  <a:gd name="T4" fmla="*/ 21 w 1094"/>
                  <a:gd name="T5" fmla="*/ 969 h 1154"/>
                  <a:gd name="T6" fmla="*/ 9 w 1094"/>
                  <a:gd name="T7" fmla="*/ 981 h 1154"/>
                  <a:gd name="T8" fmla="*/ 80 w 1094"/>
                  <a:gd name="T9" fmla="*/ 906 h 1154"/>
                  <a:gd name="T10" fmla="*/ 165 w 1094"/>
                  <a:gd name="T11" fmla="*/ 777 h 1154"/>
                  <a:gd name="T12" fmla="*/ 225 w 1094"/>
                  <a:gd name="T13" fmla="*/ 697 h 1154"/>
                  <a:gd name="T14" fmla="*/ 265 w 1094"/>
                  <a:gd name="T15" fmla="*/ 621 h 1154"/>
                  <a:gd name="T16" fmla="*/ 343 w 1094"/>
                  <a:gd name="T17" fmla="*/ 579 h 1154"/>
                  <a:gd name="T18" fmla="*/ 411 w 1094"/>
                  <a:gd name="T19" fmla="*/ 525 h 1154"/>
                  <a:gd name="T20" fmla="*/ 457 w 1094"/>
                  <a:gd name="T21" fmla="*/ 517 h 1154"/>
                  <a:gd name="T22" fmla="*/ 553 w 1094"/>
                  <a:gd name="T23" fmla="*/ 429 h 1154"/>
                  <a:gd name="T24" fmla="*/ 615 w 1094"/>
                  <a:gd name="T25" fmla="*/ 363 h 1154"/>
                  <a:gd name="T26" fmla="*/ 639 w 1094"/>
                  <a:gd name="T27" fmla="*/ 297 h 1154"/>
                  <a:gd name="T28" fmla="*/ 680 w 1094"/>
                  <a:gd name="T29" fmla="*/ 279 h 1154"/>
                  <a:gd name="T30" fmla="*/ 698 w 1094"/>
                  <a:gd name="T31" fmla="*/ 252 h 1154"/>
                  <a:gd name="T32" fmla="*/ 734 w 1094"/>
                  <a:gd name="T33" fmla="*/ 206 h 1154"/>
                  <a:gd name="T34" fmla="*/ 752 w 1094"/>
                  <a:gd name="T35" fmla="*/ 179 h 1154"/>
                  <a:gd name="T36" fmla="*/ 843 w 1094"/>
                  <a:gd name="T37" fmla="*/ 97 h 1154"/>
                  <a:gd name="T38" fmla="*/ 871 w 1094"/>
                  <a:gd name="T39" fmla="*/ 52 h 1154"/>
                  <a:gd name="T40" fmla="*/ 880 w 1094"/>
                  <a:gd name="T41" fmla="*/ 24 h 1154"/>
                  <a:gd name="T42" fmla="*/ 971 w 1094"/>
                  <a:gd name="T43" fmla="*/ 6 h 1154"/>
                  <a:gd name="T44" fmla="*/ 1053 w 1094"/>
                  <a:gd name="T45" fmla="*/ 9 h 1154"/>
                  <a:gd name="T46" fmla="*/ 1035 w 1094"/>
                  <a:gd name="T47" fmla="*/ 39 h 1154"/>
                  <a:gd name="T48" fmla="*/ 1017 w 1094"/>
                  <a:gd name="T49" fmla="*/ 75 h 1154"/>
                  <a:gd name="T50" fmla="*/ 1005 w 1094"/>
                  <a:gd name="T51" fmla="*/ 111 h 1154"/>
                  <a:gd name="T52" fmla="*/ 975 w 1094"/>
                  <a:gd name="T53" fmla="*/ 153 h 1154"/>
                  <a:gd name="T54" fmla="*/ 933 w 1094"/>
                  <a:gd name="T55" fmla="*/ 219 h 1154"/>
                  <a:gd name="T56" fmla="*/ 825 w 1094"/>
                  <a:gd name="T57" fmla="*/ 381 h 1154"/>
                  <a:gd name="T58" fmla="*/ 765 w 1094"/>
                  <a:gd name="T59" fmla="*/ 495 h 1154"/>
                  <a:gd name="T60" fmla="*/ 699 w 1094"/>
                  <a:gd name="T61" fmla="*/ 585 h 1154"/>
                  <a:gd name="T62" fmla="*/ 627 w 1094"/>
                  <a:gd name="T63" fmla="*/ 705 h 1154"/>
                  <a:gd name="T64" fmla="*/ 555 w 1094"/>
                  <a:gd name="T65" fmla="*/ 789 h 1154"/>
                  <a:gd name="T66" fmla="*/ 513 w 1094"/>
                  <a:gd name="T67" fmla="*/ 837 h 1154"/>
                  <a:gd name="T68" fmla="*/ 465 w 1094"/>
                  <a:gd name="T69" fmla="*/ 891 h 1154"/>
                  <a:gd name="T70" fmla="*/ 411 w 1094"/>
                  <a:gd name="T71" fmla="*/ 963 h 1154"/>
                  <a:gd name="T72" fmla="*/ 369 w 1094"/>
                  <a:gd name="T73" fmla="*/ 1017 h 1154"/>
                  <a:gd name="T74" fmla="*/ 309 w 1094"/>
                  <a:gd name="T75" fmla="*/ 1047 h 1154"/>
                  <a:gd name="T76" fmla="*/ 279 w 1094"/>
                  <a:gd name="T77" fmla="*/ 1047 h 1154"/>
                  <a:gd name="T78" fmla="*/ 249 w 1094"/>
                  <a:gd name="T79" fmla="*/ 1047 h 1154"/>
                  <a:gd name="T80" fmla="*/ 201 w 1094"/>
                  <a:gd name="T81" fmla="*/ 1035 h 1154"/>
                  <a:gd name="T82" fmla="*/ 141 w 1094"/>
                  <a:gd name="T83" fmla="*/ 1023 h 1154"/>
                  <a:gd name="T84" fmla="*/ 105 w 1094"/>
                  <a:gd name="T85" fmla="*/ 1023 h 1154"/>
                  <a:gd name="T86" fmla="*/ 81 w 1094"/>
                  <a:gd name="T87" fmla="*/ 1005 h 1154"/>
                  <a:gd name="T88" fmla="*/ 57 w 1094"/>
                  <a:gd name="T89" fmla="*/ 993 h 1154"/>
                  <a:gd name="T90" fmla="*/ 39 w 1094"/>
                  <a:gd name="T91" fmla="*/ 987 h 1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94"/>
                  <a:gd name="T139" fmla="*/ 0 h 1154"/>
                  <a:gd name="T140" fmla="*/ 1094 w 1094"/>
                  <a:gd name="T141" fmla="*/ 1154 h 11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94" h="1154">
                    <a:moveTo>
                      <a:pt x="39" y="987"/>
                    </a:moveTo>
                    <a:cubicBezTo>
                      <a:pt x="30" y="977"/>
                      <a:pt x="36" y="969"/>
                      <a:pt x="27" y="975"/>
                    </a:cubicBezTo>
                    <a:cubicBezTo>
                      <a:pt x="24" y="972"/>
                      <a:pt x="24" y="968"/>
                      <a:pt x="21" y="969"/>
                    </a:cubicBezTo>
                    <a:cubicBezTo>
                      <a:pt x="27" y="948"/>
                      <a:pt x="2" y="1002"/>
                      <a:pt x="9" y="981"/>
                    </a:cubicBezTo>
                    <a:cubicBezTo>
                      <a:pt x="21" y="946"/>
                      <a:pt x="55" y="933"/>
                      <a:pt x="80" y="906"/>
                    </a:cubicBezTo>
                    <a:cubicBezTo>
                      <a:pt x="99" y="850"/>
                      <a:pt x="117" y="809"/>
                      <a:pt x="165" y="777"/>
                    </a:cubicBezTo>
                    <a:cubicBezTo>
                      <a:pt x="194" y="734"/>
                      <a:pt x="204" y="762"/>
                      <a:pt x="225" y="697"/>
                    </a:cubicBezTo>
                    <a:cubicBezTo>
                      <a:pt x="229" y="685"/>
                      <a:pt x="257" y="631"/>
                      <a:pt x="265" y="621"/>
                    </a:cubicBezTo>
                    <a:cubicBezTo>
                      <a:pt x="291" y="590"/>
                      <a:pt x="302" y="594"/>
                      <a:pt x="343" y="579"/>
                    </a:cubicBezTo>
                    <a:cubicBezTo>
                      <a:pt x="367" y="570"/>
                      <a:pt x="387" y="533"/>
                      <a:pt x="411" y="525"/>
                    </a:cubicBezTo>
                    <a:cubicBezTo>
                      <a:pt x="427" y="519"/>
                      <a:pt x="433" y="533"/>
                      <a:pt x="457" y="517"/>
                    </a:cubicBezTo>
                    <a:cubicBezTo>
                      <a:pt x="481" y="501"/>
                      <a:pt x="527" y="455"/>
                      <a:pt x="553" y="429"/>
                    </a:cubicBezTo>
                    <a:cubicBezTo>
                      <a:pt x="565" y="411"/>
                      <a:pt x="603" y="381"/>
                      <a:pt x="615" y="363"/>
                    </a:cubicBezTo>
                    <a:cubicBezTo>
                      <a:pt x="621" y="354"/>
                      <a:pt x="633" y="306"/>
                      <a:pt x="639" y="297"/>
                    </a:cubicBezTo>
                    <a:cubicBezTo>
                      <a:pt x="645" y="288"/>
                      <a:pt x="674" y="288"/>
                      <a:pt x="680" y="279"/>
                    </a:cubicBezTo>
                    <a:cubicBezTo>
                      <a:pt x="686" y="270"/>
                      <a:pt x="698" y="252"/>
                      <a:pt x="698" y="252"/>
                    </a:cubicBezTo>
                    <a:cubicBezTo>
                      <a:pt x="715" y="198"/>
                      <a:pt x="693" y="247"/>
                      <a:pt x="734" y="206"/>
                    </a:cubicBezTo>
                    <a:cubicBezTo>
                      <a:pt x="742" y="198"/>
                      <a:pt x="745" y="187"/>
                      <a:pt x="752" y="179"/>
                    </a:cubicBezTo>
                    <a:cubicBezTo>
                      <a:pt x="780" y="147"/>
                      <a:pt x="808" y="120"/>
                      <a:pt x="843" y="97"/>
                    </a:cubicBezTo>
                    <a:cubicBezTo>
                      <a:pt x="869" y="18"/>
                      <a:pt x="832" y="116"/>
                      <a:pt x="871" y="52"/>
                    </a:cubicBezTo>
                    <a:cubicBezTo>
                      <a:pt x="876" y="44"/>
                      <a:pt x="873" y="31"/>
                      <a:pt x="880" y="24"/>
                    </a:cubicBezTo>
                    <a:cubicBezTo>
                      <a:pt x="902" y="2"/>
                      <a:pt x="940" y="10"/>
                      <a:pt x="971" y="6"/>
                    </a:cubicBezTo>
                    <a:cubicBezTo>
                      <a:pt x="1005" y="0"/>
                      <a:pt x="1017" y="3"/>
                      <a:pt x="1053" y="9"/>
                    </a:cubicBezTo>
                    <a:cubicBezTo>
                      <a:pt x="1064" y="14"/>
                      <a:pt x="1041" y="28"/>
                      <a:pt x="1035" y="39"/>
                    </a:cubicBezTo>
                    <a:cubicBezTo>
                      <a:pt x="1053" y="42"/>
                      <a:pt x="999" y="75"/>
                      <a:pt x="1017" y="75"/>
                    </a:cubicBezTo>
                    <a:cubicBezTo>
                      <a:pt x="1094" y="75"/>
                      <a:pt x="988" y="59"/>
                      <a:pt x="1005" y="111"/>
                    </a:cubicBezTo>
                    <a:cubicBezTo>
                      <a:pt x="992" y="151"/>
                      <a:pt x="984" y="112"/>
                      <a:pt x="975" y="153"/>
                    </a:cubicBezTo>
                    <a:cubicBezTo>
                      <a:pt x="960" y="223"/>
                      <a:pt x="984" y="165"/>
                      <a:pt x="933" y="219"/>
                    </a:cubicBezTo>
                    <a:cubicBezTo>
                      <a:pt x="923" y="248"/>
                      <a:pt x="825" y="381"/>
                      <a:pt x="825" y="381"/>
                    </a:cubicBezTo>
                    <a:cubicBezTo>
                      <a:pt x="810" y="429"/>
                      <a:pt x="797" y="456"/>
                      <a:pt x="765" y="495"/>
                    </a:cubicBezTo>
                    <a:cubicBezTo>
                      <a:pt x="745" y="519"/>
                      <a:pt x="721" y="562"/>
                      <a:pt x="699" y="585"/>
                    </a:cubicBezTo>
                    <a:cubicBezTo>
                      <a:pt x="675" y="656"/>
                      <a:pt x="663" y="651"/>
                      <a:pt x="627" y="705"/>
                    </a:cubicBezTo>
                    <a:cubicBezTo>
                      <a:pt x="615" y="723"/>
                      <a:pt x="570" y="773"/>
                      <a:pt x="555" y="789"/>
                    </a:cubicBezTo>
                    <a:cubicBezTo>
                      <a:pt x="549" y="795"/>
                      <a:pt x="518" y="830"/>
                      <a:pt x="513" y="837"/>
                    </a:cubicBezTo>
                    <a:cubicBezTo>
                      <a:pt x="490" y="867"/>
                      <a:pt x="479" y="857"/>
                      <a:pt x="465" y="891"/>
                    </a:cubicBezTo>
                    <a:cubicBezTo>
                      <a:pt x="458" y="909"/>
                      <a:pt x="411" y="963"/>
                      <a:pt x="411" y="963"/>
                    </a:cubicBezTo>
                    <a:cubicBezTo>
                      <a:pt x="408" y="986"/>
                      <a:pt x="382" y="992"/>
                      <a:pt x="369" y="1017"/>
                    </a:cubicBezTo>
                    <a:cubicBezTo>
                      <a:pt x="324" y="1107"/>
                      <a:pt x="368" y="1044"/>
                      <a:pt x="309" y="1047"/>
                    </a:cubicBezTo>
                    <a:cubicBezTo>
                      <a:pt x="280" y="1067"/>
                      <a:pt x="299" y="1018"/>
                      <a:pt x="279" y="1047"/>
                    </a:cubicBezTo>
                    <a:cubicBezTo>
                      <a:pt x="276" y="1056"/>
                      <a:pt x="257" y="1041"/>
                      <a:pt x="249" y="1047"/>
                    </a:cubicBezTo>
                    <a:cubicBezTo>
                      <a:pt x="217" y="1070"/>
                      <a:pt x="239" y="1027"/>
                      <a:pt x="201" y="1035"/>
                    </a:cubicBezTo>
                    <a:cubicBezTo>
                      <a:pt x="176" y="1040"/>
                      <a:pt x="141" y="1023"/>
                      <a:pt x="141" y="1023"/>
                    </a:cubicBezTo>
                    <a:cubicBezTo>
                      <a:pt x="80" y="1064"/>
                      <a:pt x="139" y="989"/>
                      <a:pt x="105" y="1023"/>
                    </a:cubicBezTo>
                    <a:cubicBezTo>
                      <a:pt x="55" y="970"/>
                      <a:pt x="120" y="1154"/>
                      <a:pt x="81" y="1005"/>
                    </a:cubicBezTo>
                    <a:cubicBezTo>
                      <a:pt x="73" y="975"/>
                      <a:pt x="57" y="993"/>
                      <a:pt x="57" y="993"/>
                    </a:cubicBezTo>
                    <a:cubicBezTo>
                      <a:pt x="0" y="1002"/>
                      <a:pt x="39" y="1014"/>
                      <a:pt x="39" y="987"/>
                    </a:cubicBez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  <p:sp>
            <p:nvSpPr>
              <p:cNvPr id="88" name="Freeform 19"/>
              <p:cNvSpPr>
                <a:spLocks/>
              </p:cNvSpPr>
              <p:nvPr/>
            </p:nvSpPr>
            <p:spPr bwMode="auto">
              <a:xfrm>
                <a:off x="3450" y="2286"/>
                <a:ext cx="990" cy="1302"/>
              </a:xfrm>
              <a:custGeom>
                <a:avLst/>
                <a:gdLst>
                  <a:gd name="T0" fmla="*/ 990 w 990"/>
                  <a:gd name="T1" fmla="*/ 0 h 1302"/>
                  <a:gd name="T2" fmla="*/ 942 w 990"/>
                  <a:gd name="T3" fmla="*/ 18 h 1302"/>
                  <a:gd name="T4" fmla="*/ 858 w 990"/>
                  <a:gd name="T5" fmla="*/ 36 h 1302"/>
                  <a:gd name="T6" fmla="*/ 768 w 990"/>
                  <a:gd name="T7" fmla="*/ 30 h 1302"/>
                  <a:gd name="T8" fmla="*/ 714 w 990"/>
                  <a:gd name="T9" fmla="*/ 42 h 1302"/>
                  <a:gd name="T10" fmla="*/ 678 w 990"/>
                  <a:gd name="T11" fmla="*/ 120 h 1302"/>
                  <a:gd name="T12" fmla="*/ 624 w 990"/>
                  <a:gd name="T13" fmla="*/ 234 h 1302"/>
                  <a:gd name="T14" fmla="*/ 552 w 990"/>
                  <a:gd name="T15" fmla="*/ 330 h 1302"/>
                  <a:gd name="T16" fmla="*/ 456 w 990"/>
                  <a:gd name="T17" fmla="*/ 474 h 1302"/>
                  <a:gd name="T18" fmla="*/ 378 w 990"/>
                  <a:gd name="T19" fmla="*/ 636 h 1302"/>
                  <a:gd name="T20" fmla="*/ 282 w 990"/>
                  <a:gd name="T21" fmla="*/ 762 h 1302"/>
                  <a:gd name="T22" fmla="*/ 168 w 990"/>
                  <a:gd name="T23" fmla="*/ 882 h 1302"/>
                  <a:gd name="T24" fmla="*/ 120 w 990"/>
                  <a:gd name="T25" fmla="*/ 930 h 1302"/>
                  <a:gd name="T26" fmla="*/ 6 w 990"/>
                  <a:gd name="T27" fmla="*/ 1104 h 1302"/>
                  <a:gd name="T28" fmla="*/ 0 w 990"/>
                  <a:gd name="T29" fmla="*/ 1170 h 1302"/>
                  <a:gd name="T30" fmla="*/ 6 w 990"/>
                  <a:gd name="T31" fmla="*/ 1302 h 1302"/>
                  <a:gd name="T32" fmla="*/ 180 w 990"/>
                  <a:gd name="T33" fmla="*/ 1230 h 1302"/>
                  <a:gd name="T34" fmla="*/ 252 w 990"/>
                  <a:gd name="T35" fmla="*/ 1200 h 1302"/>
                  <a:gd name="T36" fmla="*/ 342 w 990"/>
                  <a:gd name="T37" fmla="*/ 1182 h 1302"/>
                  <a:gd name="T38" fmla="*/ 450 w 990"/>
                  <a:gd name="T39" fmla="*/ 1134 h 1302"/>
                  <a:gd name="T40" fmla="*/ 462 w 990"/>
                  <a:gd name="T41" fmla="*/ 1038 h 1302"/>
                  <a:gd name="T42" fmla="*/ 498 w 990"/>
                  <a:gd name="T43" fmla="*/ 930 h 1302"/>
                  <a:gd name="T44" fmla="*/ 756 w 990"/>
                  <a:gd name="T45" fmla="*/ 564 h 1302"/>
                  <a:gd name="T46" fmla="*/ 924 w 990"/>
                  <a:gd name="T47" fmla="*/ 192 h 1302"/>
                  <a:gd name="T48" fmla="*/ 990 w 990"/>
                  <a:gd name="T49" fmla="*/ 0 h 13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90"/>
                  <a:gd name="T76" fmla="*/ 0 h 1302"/>
                  <a:gd name="T77" fmla="*/ 990 w 990"/>
                  <a:gd name="T78" fmla="*/ 1302 h 13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90" h="1302">
                    <a:moveTo>
                      <a:pt x="990" y="0"/>
                    </a:moveTo>
                    <a:lnTo>
                      <a:pt x="942" y="18"/>
                    </a:lnTo>
                    <a:lnTo>
                      <a:pt x="858" y="36"/>
                    </a:lnTo>
                    <a:lnTo>
                      <a:pt x="768" y="30"/>
                    </a:lnTo>
                    <a:lnTo>
                      <a:pt x="714" y="42"/>
                    </a:lnTo>
                    <a:lnTo>
                      <a:pt x="678" y="120"/>
                    </a:lnTo>
                    <a:lnTo>
                      <a:pt x="624" y="234"/>
                    </a:lnTo>
                    <a:lnTo>
                      <a:pt x="552" y="330"/>
                    </a:lnTo>
                    <a:lnTo>
                      <a:pt x="456" y="474"/>
                    </a:lnTo>
                    <a:lnTo>
                      <a:pt x="378" y="636"/>
                    </a:lnTo>
                    <a:lnTo>
                      <a:pt x="282" y="762"/>
                    </a:lnTo>
                    <a:lnTo>
                      <a:pt x="168" y="882"/>
                    </a:lnTo>
                    <a:lnTo>
                      <a:pt x="120" y="930"/>
                    </a:lnTo>
                    <a:lnTo>
                      <a:pt x="6" y="1104"/>
                    </a:lnTo>
                    <a:lnTo>
                      <a:pt x="0" y="1170"/>
                    </a:lnTo>
                    <a:lnTo>
                      <a:pt x="6" y="1302"/>
                    </a:lnTo>
                    <a:lnTo>
                      <a:pt x="180" y="1230"/>
                    </a:lnTo>
                    <a:lnTo>
                      <a:pt x="252" y="1200"/>
                    </a:lnTo>
                    <a:lnTo>
                      <a:pt x="342" y="1182"/>
                    </a:lnTo>
                    <a:lnTo>
                      <a:pt x="450" y="1134"/>
                    </a:lnTo>
                    <a:lnTo>
                      <a:pt x="462" y="1038"/>
                    </a:lnTo>
                    <a:lnTo>
                      <a:pt x="498" y="930"/>
                    </a:lnTo>
                    <a:lnTo>
                      <a:pt x="756" y="564"/>
                    </a:lnTo>
                    <a:lnTo>
                      <a:pt x="924" y="192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92075" tIns="46038" rIns="92075" bIns="46038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NZ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94" name="TextBox 52"/>
          <p:cNvSpPr txBox="1">
            <a:spLocks noChangeArrowheads="1"/>
          </p:cNvSpPr>
          <p:nvPr/>
        </p:nvSpPr>
        <p:spPr bwMode="auto">
          <a:xfrm>
            <a:off x="6429375" y="2000250"/>
            <a:ext cx="1081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NZ" altLang="en-US" sz="2000" dirty="0">
                <a:latin typeface="Calibri" pitchFamily="34" charset="0"/>
              </a:rPr>
              <a:t>Source +</a:t>
            </a:r>
          </a:p>
        </p:txBody>
      </p:sp>
      <p:sp>
        <p:nvSpPr>
          <p:cNvPr id="95" name="TextBox 53"/>
          <p:cNvSpPr txBox="1">
            <a:spLocks noChangeArrowheads="1"/>
          </p:cNvSpPr>
          <p:nvPr/>
        </p:nvSpPr>
        <p:spPr bwMode="auto">
          <a:xfrm>
            <a:off x="6429375" y="4429125"/>
            <a:ext cx="1793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NZ" altLang="en-US" sz="2000">
                <a:latin typeface="Calibri" pitchFamily="34" charset="0"/>
              </a:rPr>
              <a:t>Transport = risk</a:t>
            </a: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5143500" y="1357313"/>
            <a:ext cx="879475" cy="1266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400">
                <a:latin typeface="Comic Sans MS" pitchFamily="66" charset="0"/>
              </a:rPr>
              <a:t>Risk</a:t>
            </a:r>
            <a:endParaRPr lang="en-US" altLang="en-US" sz="1400">
              <a:solidFill>
                <a:schemeClr val="folHlink"/>
              </a:solidFill>
              <a:latin typeface="Comic Sans MS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en-US" sz="1400">
                <a:latin typeface="Comic Sans MS" pitchFamily="66" charset="0"/>
              </a:rPr>
              <a:t>Low (clear)</a:t>
            </a:r>
          </a:p>
          <a:p>
            <a:pPr algn="ctr"/>
            <a:r>
              <a:rPr lang="en-US" altLang="en-US" sz="1400">
                <a:solidFill>
                  <a:srgbClr val="00FF00"/>
                </a:solidFill>
                <a:latin typeface="Comic Sans MS" pitchFamily="66" charset="0"/>
              </a:rPr>
              <a:t>Medium</a:t>
            </a:r>
            <a:endParaRPr lang="en-US" altLang="en-US" sz="1400">
              <a:solidFill>
                <a:schemeClr val="folHlink"/>
              </a:solidFill>
              <a:latin typeface="Comic Sans MS" pitchFamily="66" charset="0"/>
            </a:endParaRPr>
          </a:p>
          <a:p>
            <a:pPr algn="ctr"/>
            <a:r>
              <a:rPr lang="en-US" altLang="en-US" sz="1400">
                <a:solidFill>
                  <a:srgbClr val="BB1511"/>
                </a:solidFill>
                <a:latin typeface="Comic Sans MS" pitchFamily="66" charset="0"/>
              </a:rPr>
              <a:t>High</a:t>
            </a:r>
          </a:p>
        </p:txBody>
      </p:sp>
      <p:sp>
        <p:nvSpPr>
          <p:cNvPr id="97" name="TextBox 55"/>
          <p:cNvSpPr txBox="1">
            <a:spLocks noChangeArrowheads="1"/>
          </p:cNvSpPr>
          <p:nvPr/>
        </p:nvSpPr>
        <p:spPr bwMode="auto">
          <a:xfrm>
            <a:off x="467544" y="3218200"/>
            <a:ext cx="5143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NZ" altLang="en-US" sz="2400" dirty="0">
                <a:latin typeface="Calibri" pitchFamily="34" charset="0"/>
              </a:rPr>
              <a:t>80% of losses come from 20% of </a:t>
            </a:r>
            <a:r>
              <a:rPr lang="en-NZ" altLang="en-US" sz="2400" dirty="0" smtClean="0">
                <a:latin typeface="Calibri" pitchFamily="34" charset="0"/>
              </a:rPr>
              <a:t>area </a:t>
            </a:r>
            <a:endParaRPr lang="en-NZ" altLang="en-US" sz="2400" dirty="0">
              <a:latin typeface="Calibri" pitchFamily="34" charset="0"/>
            </a:endParaRPr>
          </a:p>
          <a:p>
            <a:pPr eaLnBrk="1" hangingPunct="1"/>
            <a:endParaRPr lang="en-NZ" altLang="en-US" sz="2400" dirty="0">
              <a:latin typeface="Calibri" pitchFamily="34" charset="0"/>
            </a:endParaRPr>
          </a:p>
          <a:p>
            <a:pPr eaLnBrk="1" hangingPunct="1"/>
            <a:r>
              <a:rPr lang="en-NZ" altLang="en-US" sz="2400" dirty="0" smtClean="0">
                <a:latin typeface="Calibri" pitchFamily="34" charset="0"/>
              </a:rPr>
              <a:t>Concentrating mitigation and P use efficiency on critical source areas is the most cost-effective method of reaching an environmental target</a:t>
            </a:r>
            <a:endParaRPr lang="en-NZ" altLang="en-US" dirty="0">
              <a:latin typeface="Calibri" pitchFamily="34" charset="0"/>
            </a:endParaRP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467544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Management of source &amp; transport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3400" y="5783263"/>
            <a:ext cx="2446338" cy="10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6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85750" y="5929313"/>
            <a:ext cx="2571750" cy="928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NZ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457200"/>
            <a:ext cx="7729537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800" dirty="0" smtClean="0">
                <a:solidFill>
                  <a:srgbClr val="66CC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 policy response… </a:t>
            </a:r>
            <a:endParaRPr lang="en-NZ" sz="2800" dirty="0">
              <a:solidFill>
                <a:srgbClr val="66CC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8" name="Picture 4" descr="http://www.adelaide.edu.au/mathslearning/resources/statprac1/norm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" y="1340768"/>
            <a:ext cx="72294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4506299" y="1196752"/>
            <a:ext cx="0" cy="2366622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ight Arrow 13"/>
          <p:cNvSpPr/>
          <p:nvPr/>
        </p:nvSpPr>
        <p:spPr bwMode="auto">
          <a:xfrm>
            <a:off x="4580731" y="2060848"/>
            <a:ext cx="567333" cy="40086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5993" y="2423173"/>
            <a:ext cx="7143469" cy="2060620"/>
            <a:chOff x="965993" y="2783213"/>
            <a:chExt cx="7143469" cy="2060620"/>
          </a:xfrm>
        </p:grpSpPr>
        <p:grpSp>
          <p:nvGrpSpPr>
            <p:cNvPr id="17" name="Group 16"/>
            <p:cNvGrpSpPr/>
            <p:nvPr/>
          </p:nvGrpSpPr>
          <p:grpSpPr>
            <a:xfrm>
              <a:off x="1043608" y="2783213"/>
              <a:ext cx="1752755" cy="1140201"/>
              <a:chOff x="1043608" y="2783213"/>
              <a:chExt cx="1752755" cy="1140201"/>
            </a:xfrm>
          </p:grpSpPr>
          <p:pic>
            <p:nvPicPr>
              <p:cNvPr id="16389" name="Picture 5" descr="C:\Users\Administrator\AppData\Local\Microsoft\Windows\Temporary Internet Files\Content.IE5\KYJRRT47\MC90032064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783213"/>
                <a:ext cx="856793" cy="911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8"/>
              <p:cNvSpPr/>
              <p:nvPr/>
            </p:nvSpPr>
            <p:spPr bwMode="auto">
              <a:xfrm>
                <a:off x="1541721" y="3413051"/>
                <a:ext cx="1254642" cy="510363"/>
              </a:xfrm>
              <a:custGeom>
                <a:avLst/>
                <a:gdLst>
                  <a:gd name="connsiteX0" fmla="*/ 1254642 w 1254642"/>
                  <a:gd name="connsiteY0" fmla="*/ 0 h 510363"/>
                  <a:gd name="connsiteX1" fmla="*/ 1254642 w 1254642"/>
                  <a:gd name="connsiteY1" fmla="*/ 510363 h 510363"/>
                  <a:gd name="connsiteX2" fmla="*/ 0 w 1254642"/>
                  <a:gd name="connsiteY2" fmla="*/ 510363 h 510363"/>
                  <a:gd name="connsiteX3" fmla="*/ 467832 w 1254642"/>
                  <a:gd name="connsiteY3" fmla="*/ 404037 h 510363"/>
                  <a:gd name="connsiteX4" fmla="*/ 829339 w 1254642"/>
                  <a:gd name="connsiteY4" fmla="*/ 265814 h 510363"/>
                  <a:gd name="connsiteX5" fmla="*/ 1095153 w 1254642"/>
                  <a:gd name="connsiteY5" fmla="*/ 106326 h 510363"/>
                  <a:gd name="connsiteX6" fmla="*/ 1254642 w 1254642"/>
                  <a:gd name="connsiteY6" fmla="*/ 0 h 5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642" h="510363">
                    <a:moveTo>
                      <a:pt x="1254642" y="0"/>
                    </a:moveTo>
                    <a:lnTo>
                      <a:pt x="1254642" y="510363"/>
                    </a:lnTo>
                    <a:lnTo>
                      <a:pt x="0" y="510363"/>
                    </a:lnTo>
                    <a:lnTo>
                      <a:pt x="467832" y="404037"/>
                    </a:lnTo>
                    <a:lnTo>
                      <a:pt x="829339" y="265814"/>
                    </a:lnTo>
                    <a:lnTo>
                      <a:pt x="1095153" y="106326"/>
                    </a:lnTo>
                    <a:lnTo>
                      <a:pt x="1254642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NZ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41312" y="2783213"/>
              <a:ext cx="1853146" cy="1140201"/>
              <a:chOff x="6241312" y="2783213"/>
              <a:chExt cx="1853146" cy="1140201"/>
            </a:xfrm>
          </p:grpSpPr>
          <p:pic>
            <p:nvPicPr>
              <p:cNvPr id="16390" name="Picture 6" descr="C:\Users\Administrator\AppData\Local\Microsoft\Windows\Temporary Internet Files\Content.IE5\7H7ANC2P\MC900359239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2783213"/>
                <a:ext cx="714146" cy="907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Freeform 14"/>
              <p:cNvSpPr/>
              <p:nvPr/>
            </p:nvSpPr>
            <p:spPr bwMode="auto">
              <a:xfrm>
                <a:off x="6241312" y="3370521"/>
                <a:ext cx="1414130" cy="552893"/>
              </a:xfrm>
              <a:custGeom>
                <a:avLst/>
                <a:gdLst>
                  <a:gd name="connsiteX0" fmla="*/ 0 w 1414130"/>
                  <a:gd name="connsiteY0" fmla="*/ 0 h 552893"/>
                  <a:gd name="connsiteX1" fmla="*/ 0 w 1414130"/>
                  <a:gd name="connsiteY1" fmla="*/ 0 h 552893"/>
                  <a:gd name="connsiteX2" fmla="*/ 0 w 1414130"/>
                  <a:gd name="connsiteY2" fmla="*/ 552893 h 552893"/>
                  <a:gd name="connsiteX3" fmla="*/ 1414130 w 1414130"/>
                  <a:gd name="connsiteY3" fmla="*/ 552893 h 552893"/>
                  <a:gd name="connsiteX4" fmla="*/ 1105786 w 1414130"/>
                  <a:gd name="connsiteY4" fmla="*/ 499730 h 552893"/>
                  <a:gd name="connsiteX5" fmla="*/ 712381 w 1414130"/>
                  <a:gd name="connsiteY5" fmla="*/ 404037 h 552893"/>
                  <a:gd name="connsiteX6" fmla="*/ 435935 w 1414130"/>
                  <a:gd name="connsiteY6" fmla="*/ 297712 h 552893"/>
                  <a:gd name="connsiteX7" fmla="*/ 233916 w 1414130"/>
                  <a:gd name="connsiteY7" fmla="*/ 170121 h 552893"/>
                  <a:gd name="connsiteX8" fmla="*/ 106325 w 1414130"/>
                  <a:gd name="connsiteY8" fmla="*/ 63795 h 552893"/>
                  <a:gd name="connsiteX9" fmla="*/ 0 w 1414130"/>
                  <a:gd name="connsiteY9" fmla="*/ 0 h 55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4130" h="552893">
                    <a:moveTo>
                      <a:pt x="0" y="0"/>
                    </a:moveTo>
                    <a:lnTo>
                      <a:pt x="0" y="0"/>
                    </a:lnTo>
                    <a:lnTo>
                      <a:pt x="0" y="552893"/>
                    </a:lnTo>
                    <a:lnTo>
                      <a:pt x="1414130" y="552893"/>
                    </a:lnTo>
                    <a:lnTo>
                      <a:pt x="1105786" y="499730"/>
                    </a:lnTo>
                    <a:lnTo>
                      <a:pt x="712381" y="404037"/>
                    </a:lnTo>
                    <a:lnTo>
                      <a:pt x="435935" y="297712"/>
                    </a:lnTo>
                    <a:lnTo>
                      <a:pt x="233916" y="170121"/>
                    </a:lnTo>
                    <a:lnTo>
                      <a:pt x="106325" y="63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NZ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65993" y="4197502"/>
              <a:ext cx="2885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Laggards:</a:t>
              </a:r>
            </a:p>
            <a:p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Prohibit detrimental practice</a:t>
              </a:r>
              <a:endParaRPr lang="en-NZ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6136" y="4197502"/>
              <a:ext cx="2313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Leaders:</a:t>
              </a:r>
            </a:p>
            <a:p>
              <a:pPr algn="r"/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Advance good practice</a:t>
              </a:r>
              <a:endParaRPr lang="en-NZ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65993" y="4624491"/>
            <a:ext cx="7143469" cy="942683"/>
            <a:chOff x="965993" y="4984531"/>
            <a:chExt cx="7143469" cy="942683"/>
          </a:xfrm>
        </p:grpSpPr>
        <p:sp>
          <p:nvSpPr>
            <p:cNvPr id="22" name="TextBox 21"/>
            <p:cNvSpPr txBox="1"/>
            <p:nvPr/>
          </p:nvSpPr>
          <p:spPr>
            <a:xfrm>
              <a:off x="965993" y="4984531"/>
              <a:ext cx="32167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1. Intensive regulatory approach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could miss losses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NZ" sz="1800" dirty="0">
                  <a:solidFill>
                    <a:schemeClr val="tx1"/>
                  </a:solidFill>
                  <a:latin typeface="+mn-lt"/>
                </a:rPr>
                <a:t>s</a:t>
              </a:r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tifles innovation</a:t>
              </a:r>
              <a:endParaRPr lang="en-NZ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52902" y="5003884"/>
              <a:ext cx="2656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2. Voluntary approach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relies on good will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NZ" sz="1800" dirty="0" smtClean="0">
                  <a:solidFill>
                    <a:schemeClr val="tx1"/>
                  </a:solidFill>
                  <a:latin typeface="+mn-lt"/>
                </a:rPr>
                <a:t>hard to pin-point effect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82539" y="5586697"/>
            <a:ext cx="38475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800" dirty="0" smtClean="0">
                <a:solidFill>
                  <a:schemeClr val="tx1"/>
                </a:solidFill>
                <a:latin typeface="+mn-lt"/>
              </a:rPr>
              <a:t>3. Combined model</a:t>
            </a:r>
          </a:p>
          <a:p>
            <a:pPr algn="ctr"/>
            <a:r>
              <a:rPr lang="en-NZ" sz="1600" b="1" dirty="0" smtClean="0">
                <a:solidFill>
                  <a:schemeClr val="tx1"/>
                </a:solidFill>
                <a:latin typeface="+mn-lt"/>
              </a:rPr>
              <a:t>(must be based on good system knowledge</a:t>
            </a:r>
          </a:p>
          <a:p>
            <a:pPr algn="ctr"/>
            <a:r>
              <a:rPr lang="en-NZ" sz="1600" b="1" dirty="0" smtClean="0">
                <a:solidFill>
                  <a:schemeClr val="tx1"/>
                </a:solidFill>
                <a:latin typeface="+mn-lt"/>
              </a:rPr>
              <a:t>and targeting e.g. cost-effectiveness)</a:t>
            </a:r>
          </a:p>
        </p:txBody>
      </p:sp>
    </p:spTree>
    <p:extLst>
      <p:ext uri="{BB962C8B-B14F-4D97-AF65-F5344CB8AC3E}">
        <p14:creationId xmlns:p14="http://schemas.microsoft.com/office/powerpoint/2010/main" val="36601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9741</TotalTime>
  <Words>672</Words>
  <Application>Microsoft Office PowerPoint</Application>
  <PresentationFormat>On-screen Show (4:3)</PresentationFormat>
  <Paragraphs>200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SPW 10.0 Graph</vt:lpstr>
      <vt:lpstr>PowerPoint Presentation</vt:lpstr>
      <vt:lpstr>PowerPoint Presentation</vt:lpstr>
      <vt:lpstr>Distribution and significance of the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of contaminants from land to waterways</dc:title>
  <dc:creator>Rich. McDowell</dc:creator>
  <cp:lastModifiedBy>RWM</cp:lastModifiedBy>
  <cp:revision>180</cp:revision>
  <cp:lastPrinted>2010-01-19T20:05:21Z</cp:lastPrinted>
  <dcterms:created xsi:type="dcterms:W3CDTF">2010-05-19T04:40:30Z</dcterms:created>
  <dcterms:modified xsi:type="dcterms:W3CDTF">2014-09-01T09:58:16Z</dcterms:modified>
</cp:coreProperties>
</file>