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9" r:id="rId4"/>
    <p:sldId id="261" r:id="rId5"/>
    <p:sldId id="260" r:id="rId6"/>
    <p:sldId id="262" r:id="rId7"/>
    <p:sldId id="265" r:id="rId8"/>
    <p:sldId id="266" r:id="rId9"/>
    <p:sldId id="264" r:id="rId10"/>
    <p:sldId id="267" r:id="rId11"/>
    <p:sldId id="269" r:id="rId12"/>
    <p:sldId id="272" r:id="rId13"/>
    <p:sldId id="271" r:id="rId14"/>
    <p:sldId id="257" r:id="rId15"/>
  </p:sldIdLst>
  <p:sldSz cx="9144000" cy="6858000" type="screen4x3"/>
  <p:notesSz cx="6797675" cy="98742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en Amery" initials="FA" lastIdx="0" clrIdx="0">
    <p:extLst>
      <p:ext uri="{19B8F6BF-5375-455C-9EA6-DF929625EA0E}">
        <p15:presenceInfo xmlns:p15="http://schemas.microsoft.com/office/powerpoint/2012/main" userId="S-1-5-21-1757981266-220523388-839522115-8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92" d="100"/>
          <a:sy n="92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351C4-F98E-49A5-A9F0-2F76DE979FDB}" type="datetimeFigureOut">
              <a:rPr lang="nl-BE" smtClean="0"/>
              <a:t>31/08/2014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B2D7-DF99-4123-9C4D-8621D4718F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89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3D80-13E4-4F68-A162-99B5BCF09A59}" type="datetimeFigureOut">
              <a:rPr lang="nl-BE" smtClean="0"/>
              <a:t>31/08/2014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9E32-D7D7-4C56-ACDA-2BEFF45740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9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9E32-D7D7-4C56-ACDA-2BEFF45740B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9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B6B6-D6C8-4758-AAC2-137AE1B3302A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3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581C-2A06-47AB-B3D2-D20D095EF7AC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15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2317-31ED-4C80-B8F7-A8F86D8B662B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16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4FEE-93CB-442D-A566-D9A1901DEBD2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95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BD3-BDBC-422B-94B8-B97336CBCC90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41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607E-74A2-4CF1-8AAC-717390F21875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17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F74-9A8F-4139-BCC0-0C06D5C32B9B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256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3947-63E4-457D-AF9B-89C0DE7BF133}" type="datetime1">
              <a:rPr lang="nl-BE" smtClean="0"/>
              <a:t>31/08/2014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12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B73D-B7BC-483F-A07C-009674FC96C2}" type="datetime1">
              <a:rPr lang="nl-BE" smtClean="0"/>
              <a:t>31/08/2014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7128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1729-1766-4115-A905-7305B796F27A}" type="datetime1">
              <a:rPr lang="nl-BE" smtClean="0"/>
              <a:t>31/08/2014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87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7424-E6AE-4A96-B747-DDD879CD329B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4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973B-4143-4D5A-9FEA-D93BE468EA4D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539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19C4-72F7-4E56-9F54-9CD8814DC94B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468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C473-694B-4352-9A3E-02D0D6158879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12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F581-ACA7-4EAA-BC18-0864335F334C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8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47E2-E391-43BE-927B-6ADC68B7EE05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30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B827-A7A5-42F3-82AF-7511236347DE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05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AA88-388F-421F-8479-575B4AE68507}" type="datetime1">
              <a:rPr lang="nl-BE" smtClean="0"/>
              <a:t>31/08/2014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4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64E5-9482-4B7A-8F98-9C27D9306D98}" type="datetime1">
              <a:rPr lang="nl-BE" smtClean="0"/>
              <a:t>31/08/2014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20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9C07-8AB6-4FAC-B273-04ED19F4BD7E}" type="datetime1">
              <a:rPr lang="nl-BE" smtClean="0"/>
              <a:t>31/08/2014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85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4BD8-0FFF-4CCB-9051-317F650B8AF5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64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A38D-6C39-4090-951A-F51CACCA136A}" type="datetime1">
              <a:rPr lang="nl-BE" smtClean="0"/>
              <a:t>31/08/2014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29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0519-65E5-4D59-AA2E-D228BEACE501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3D7F-891A-44D7-9663-B615462CB2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1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3044-D531-41FE-A93C-5845B12C8749}" type="datetime1">
              <a:rPr lang="nl-BE" smtClean="0"/>
              <a:t>31/08/2014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50DA-0121-4704-9DFE-0EC3B1FBEB7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41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ien.amery@ilvo.vlaanderen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7200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1000" dirty="0">
                <a:ea typeface="Verdana" panose="020B0604030504040204" pitchFamily="34" charset="0"/>
                <a:cs typeface="Verdana" panose="020B0604030504040204" pitchFamily="34" charset="0"/>
              </a:rPr>
              <a:t>Institute for Agricultural and Fisheries Research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1000" dirty="0">
                <a:ea typeface="Verdana" panose="020B0604030504040204" pitchFamily="34" charset="0"/>
                <a:cs typeface="Verdana" panose="020B0604030504040204" pitchFamily="34" charset="0"/>
              </a:rPr>
              <a:t>Plant Sciences Unit</a:t>
            </a:r>
          </a:p>
          <a:p>
            <a:pPr algn="r"/>
            <a:r>
              <a:rPr lang="en-US" altLang="nl-BE" sz="13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www.ilvo.vlaanderen.be</a:t>
            </a:r>
            <a:endParaRPr lang="en-US" altLang="nl-BE" sz="13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5" y="210290"/>
            <a:ext cx="2734244" cy="1036820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916832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4000" b="1" dirty="0" smtClean="0">
                <a:solidFill>
                  <a:srgbClr val="10086B"/>
                </a:solidFill>
                <a:latin typeface="+mj-lt"/>
              </a:rPr>
              <a:t>Phosphorus </a:t>
            </a:r>
            <a:r>
              <a:rPr lang="en-US" altLang="nl-BE" sz="4000" b="1" dirty="0" err="1" smtClean="0">
                <a:solidFill>
                  <a:srgbClr val="10086B"/>
                </a:solidFill>
                <a:latin typeface="+mj-lt"/>
              </a:rPr>
              <a:t>fertilisation</a:t>
            </a:r>
            <a:r>
              <a:rPr lang="en-US" altLang="nl-BE" sz="4000" b="1" dirty="0" smtClean="0">
                <a:solidFill>
                  <a:srgbClr val="10086B"/>
                </a:solidFill>
                <a:latin typeface="+mj-lt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4000" b="1" dirty="0" smtClean="0">
                <a:solidFill>
                  <a:srgbClr val="10086B"/>
                </a:solidFill>
                <a:latin typeface="+mj-lt"/>
              </a:rPr>
              <a:t>comparing legislation in Europe</a:t>
            </a:r>
            <a:endParaRPr lang="en-US" altLang="nl-BE" sz="4000" b="1" dirty="0">
              <a:solidFill>
                <a:srgbClr val="10086B"/>
              </a:solidFill>
              <a:latin typeface="+mj-lt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378904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3200" dirty="0" smtClean="0">
                <a:solidFill>
                  <a:srgbClr val="10086B"/>
                </a:solidFill>
                <a:latin typeface="+mj-lt"/>
              </a:rPr>
              <a:t>Fien Amery</a:t>
            </a:r>
            <a:endParaRPr lang="en-US" altLang="nl-BE" sz="3200" dirty="0">
              <a:solidFill>
                <a:srgbClr val="10086B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2800" dirty="0" smtClean="0">
                <a:solidFill>
                  <a:srgbClr val="10086B"/>
                </a:solidFill>
                <a:latin typeface="+mj-lt"/>
              </a:rPr>
              <a:t>Oscar </a:t>
            </a:r>
            <a:r>
              <a:rPr lang="en-US" altLang="nl-BE" sz="2800" dirty="0" err="1" smtClean="0">
                <a:solidFill>
                  <a:srgbClr val="10086B"/>
                </a:solidFill>
                <a:latin typeface="+mj-lt"/>
              </a:rPr>
              <a:t>Schoumans</a:t>
            </a:r>
            <a:endParaRPr lang="en-US" altLang="nl-BE" sz="2800" dirty="0">
              <a:solidFill>
                <a:srgbClr val="10086B"/>
              </a:solidFill>
              <a:latin typeface="+mj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71600" y="5906998"/>
            <a:ext cx="4176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2000" dirty="0" smtClean="0">
                <a:solidFill>
                  <a:srgbClr val="3A8A50"/>
                </a:solidFill>
                <a:latin typeface="+mj-lt"/>
              </a:rPr>
              <a:t>2</a:t>
            </a:r>
            <a:r>
              <a:rPr lang="en-US" altLang="nl-BE" sz="2000" baseline="30000" dirty="0" smtClean="0">
                <a:solidFill>
                  <a:srgbClr val="3A8A50"/>
                </a:solidFill>
                <a:latin typeface="+mj-lt"/>
              </a:rPr>
              <a:t>nd</a:t>
            </a:r>
            <a:r>
              <a:rPr lang="en-US" altLang="nl-BE" sz="2000" dirty="0" smtClean="0">
                <a:solidFill>
                  <a:srgbClr val="3A8A50"/>
                </a:solidFill>
                <a:latin typeface="+mj-lt"/>
              </a:rPr>
              <a:t> September 2014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2000" dirty="0" smtClean="0">
                <a:solidFill>
                  <a:srgbClr val="3A8A50"/>
                </a:solidFill>
                <a:latin typeface="+mj-lt"/>
              </a:rPr>
              <a:t>SPS5, Montpellier</a:t>
            </a:r>
            <a:endParaRPr lang="en-US" altLang="nl-BE" dirty="0">
              <a:solidFill>
                <a:srgbClr val="3A8A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Taking</a:t>
            </a:r>
            <a:r>
              <a:rPr lang="nl-BE" sz="4000" dirty="0" smtClean="0">
                <a:solidFill>
                  <a:srgbClr val="002060"/>
                </a:solidFill>
              </a:rPr>
              <a:t> P </a:t>
            </a:r>
            <a:r>
              <a:rPr lang="nl-BE" sz="4000" dirty="0" err="1" smtClean="0">
                <a:solidFill>
                  <a:srgbClr val="002060"/>
                </a:solidFill>
              </a:rPr>
              <a:t>loss</a:t>
            </a:r>
            <a:r>
              <a:rPr lang="nl-BE" sz="4000" dirty="0" smtClean="0">
                <a:solidFill>
                  <a:srgbClr val="002060"/>
                </a:solidFill>
              </a:rPr>
              <a:t> risk </a:t>
            </a:r>
            <a:r>
              <a:rPr lang="nl-BE" sz="4000" dirty="0" err="1" smtClean="0">
                <a:solidFill>
                  <a:srgbClr val="002060"/>
                </a:solidFill>
              </a:rPr>
              <a:t>into</a:t>
            </a:r>
            <a:r>
              <a:rPr lang="nl-BE" sz="4000" dirty="0" smtClean="0">
                <a:solidFill>
                  <a:srgbClr val="002060"/>
                </a:solidFill>
              </a:rPr>
              <a:t> account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805264"/>
          </a:xfrm>
        </p:spPr>
        <p:txBody>
          <a:bodyPr>
            <a:normAutofit/>
          </a:bodyPr>
          <a:lstStyle/>
          <a:p>
            <a:r>
              <a:rPr lang="nl-BE" sz="2400" dirty="0">
                <a:solidFill>
                  <a:srgbClr val="002060"/>
                </a:solidFill>
              </a:rPr>
              <a:t>More </a:t>
            </a:r>
            <a:r>
              <a:rPr lang="nl-BE" sz="2400" dirty="0" err="1">
                <a:solidFill>
                  <a:srgbClr val="002060"/>
                </a:solidFill>
              </a:rPr>
              <a:t>strict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regulations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for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soils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with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higher</a:t>
            </a:r>
            <a:r>
              <a:rPr lang="nl-BE" sz="2400" dirty="0">
                <a:solidFill>
                  <a:srgbClr val="002060"/>
                </a:solidFill>
              </a:rPr>
              <a:t> P </a:t>
            </a:r>
            <a:r>
              <a:rPr lang="nl-BE" sz="2400" dirty="0" err="1">
                <a:solidFill>
                  <a:srgbClr val="002060"/>
                </a:solidFill>
              </a:rPr>
              <a:t>loss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risks</a:t>
            </a:r>
            <a:r>
              <a:rPr lang="nl-BE" sz="2400" dirty="0">
                <a:solidFill>
                  <a:srgbClr val="002060"/>
                </a:solidFill>
              </a:rPr>
              <a:t>: </a:t>
            </a:r>
            <a:r>
              <a:rPr lang="nl-BE" sz="2400" dirty="0" err="1">
                <a:solidFill>
                  <a:srgbClr val="002060"/>
                </a:solidFill>
              </a:rPr>
              <a:t>probably</a:t>
            </a:r>
            <a:r>
              <a:rPr lang="nl-BE" sz="2400" dirty="0">
                <a:solidFill>
                  <a:srgbClr val="002060"/>
                </a:solidFill>
              </a:rPr>
              <a:t> the best or </a:t>
            </a:r>
            <a:r>
              <a:rPr lang="nl-BE" sz="2400" dirty="0" err="1">
                <a:solidFill>
                  <a:srgbClr val="002060"/>
                </a:solidFill>
              </a:rPr>
              <a:t>fastest</a:t>
            </a:r>
            <a:r>
              <a:rPr lang="nl-BE" sz="2400" dirty="0">
                <a:solidFill>
                  <a:srgbClr val="002060"/>
                </a:solidFill>
              </a:rPr>
              <a:t> water </a:t>
            </a:r>
            <a:r>
              <a:rPr lang="nl-BE" sz="2400" dirty="0" err="1">
                <a:solidFill>
                  <a:srgbClr val="002060"/>
                </a:solidFill>
              </a:rPr>
              <a:t>quality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improvement</a:t>
            </a:r>
            <a:endParaRPr lang="nl-BE" sz="2400" dirty="0">
              <a:solidFill>
                <a:srgbClr val="002060"/>
              </a:solidFill>
            </a:endParaRPr>
          </a:p>
          <a:p>
            <a:r>
              <a:rPr lang="nl-BE" sz="2400" dirty="0">
                <a:solidFill>
                  <a:srgbClr val="002060"/>
                </a:solidFill>
              </a:rPr>
              <a:t>No EU MS takes </a:t>
            </a:r>
            <a:r>
              <a:rPr lang="nl-BE" sz="2400" dirty="0" err="1">
                <a:solidFill>
                  <a:srgbClr val="002060"/>
                </a:solidFill>
              </a:rPr>
              <a:t>all</a:t>
            </a:r>
            <a:r>
              <a:rPr lang="nl-BE" sz="2400" dirty="0">
                <a:solidFill>
                  <a:srgbClr val="002060"/>
                </a:solidFill>
              </a:rPr>
              <a:t> risk factors </a:t>
            </a:r>
            <a:r>
              <a:rPr lang="nl-BE" sz="2400" dirty="0" err="1">
                <a:solidFill>
                  <a:srgbClr val="002060"/>
                </a:solidFill>
              </a:rPr>
              <a:t>into</a:t>
            </a:r>
            <a:r>
              <a:rPr lang="nl-BE" sz="2400" dirty="0">
                <a:solidFill>
                  <a:srgbClr val="002060"/>
                </a:solidFill>
              </a:rPr>
              <a:t> account (e.g. P index)</a:t>
            </a:r>
          </a:p>
          <a:p>
            <a:r>
              <a:rPr lang="nl-BE" sz="2400" dirty="0" err="1" smtClean="0">
                <a:solidFill>
                  <a:srgbClr val="002060"/>
                </a:solidFill>
              </a:rPr>
              <a:t>Stricter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>
                <a:solidFill>
                  <a:srgbClr val="002060"/>
                </a:solidFill>
              </a:rPr>
              <a:t>P </a:t>
            </a:r>
            <a:r>
              <a:rPr lang="nl-BE" sz="2400" dirty="0" err="1">
                <a:solidFill>
                  <a:srgbClr val="002060"/>
                </a:solidFill>
              </a:rPr>
              <a:t>application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for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higher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err="1">
                <a:solidFill>
                  <a:srgbClr val="002060"/>
                </a:solidFill>
              </a:rPr>
              <a:t>soil</a:t>
            </a:r>
            <a:r>
              <a:rPr lang="nl-BE" sz="2400" dirty="0">
                <a:solidFill>
                  <a:srgbClr val="002060"/>
                </a:solidFill>
              </a:rPr>
              <a:t> P content: </a:t>
            </a:r>
            <a:r>
              <a:rPr lang="nl-BE" sz="2400" dirty="0" err="1" smtClean="0">
                <a:solidFill>
                  <a:srgbClr val="002060"/>
                </a:solidFill>
              </a:rPr>
              <a:t>evolution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towards</a:t>
            </a:r>
            <a:r>
              <a:rPr lang="nl-BE" sz="2400" dirty="0" smtClean="0">
                <a:solidFill>
                  <a:srgbClr val="002060"/>
                </a:solidFill>
              </a:rPr>
              <a:t> ‘target </a:t>
            </a:r>
            <a:r>
              <a:rPr lang="nl-BE" sz="2400" dirty="0" err="1" smtClean="0">
                <a:solidFill>
                  <a:srgbClr val="002060"/>
                </a:solidFill>
              </a:rPr>
              <a:t>soil</a:t>
            </a:r>
            <a:r>
              <a:rPr lang="nl-BE" sz="2400" dirty="0" smtClean="0">
                <a:solidFill>
                  <a:srgbClr val="002060"/>
                </a:solidFill>
              </a:rPr>
              <a:t> P’</a:t>
            </a:r>
          </a:p>
          <a:p>
            <a:r>
              <a:rPr lang="nl-BE" sz="2400" dirty="0" smtClean="0">
                <a:solidFill>
                  <a:srgbClr val="002060"/>
                </a:solidFill>
              </a:rPr>
              <a:t>The </a:t>
            </a:r>
            <a:r>
              <a:rPr lang="nl-BE" sz="2400" dirty="0">
                <a:solidFill>
                  <a:srgbClr val="002060"/>
                </a:solidFill>
              </a:rPr>
              <a:t>Netherlands, Ireland, Finland (AEP), Luxembourg (AEP), </a:t>
            </a:r>
            <a:r>
              <a:rPr lang="nl-BE" sz="2400" dirty="0" err="1">
                <a:solidFill>
                  <a:srgbClr val="002060"/>
                </a:solidFill>
              </a:rPr>
              <a:t>Northern</a:t>
            </a:r>
            <a:r>
              <a:rPr lang="nl-BE" sz="2400" dirty="0">
                <a:solidFill>
                  <a:srgbClr val="002060"/>
                </a:solidFill>
              </a:rPr>
              <a:t> Ireland (</a:t>
            </a:r>
            <a:r>
              <a:rPr lang="nl-BE" sz="2400" dirty="0" err="1">
                <a:solidFill>
                  <a:srgbClr val="002060"/>
                </a:solidFill>
              </a:rPr>
              <a:t>chem</a:t>
            </a:r>
            <a:r>
              <a:rPr lang="nl-BE" sz="2400" dirty="0">
                <a:solidFill>
                  <a:srgbClr val="002060"/>
                </a:solidFill>
              </a:rPr>
              <a:t> P) </a:t>
            </a:r>
            <a:r>
              <a:rPr lang="nl-BE" sz="2400" dirty="0" err="1">
                <a:solidFill>
                  <a:srgbClr val="002060"/>
                </a:solidFill>
              </a:rPr>
              <a:t>and</a:t>
            </a:r>
            <a:r>
              <a:rPr lang="nl-BE" sz="2400" dirty="0">
                <a:solidFill>
                  <a:srgbClr val="002060"/>
                </a:solidFill>
              </a:rPr>
              <a:t> Estonia (</a:t>
            </a:r>
            <a:r>
              <a:rPr lang="nl-BE" sz="2400" dirty="0" err="1">
                <a:solidFill>
                  <a:srgbClr val="002060"/>
                </a:solidFill>
              </a:rPr>
              <a:t>chem</a:t>
            </a:r>
            <a:r>
              <a:rPr lang="nl-BE" sz="2400" dirty="0">
                <a:solidFill>
                  <a:srgbClr val="002060"/>
                </a:solidFill>
              </a:rPr>
              <a:t> P)</a:t>
            </a:r>
            <a:endParaRPr lang="nl-BE" sz="2000" dirty="0">
              <a:solidFill>
                <a:srgbClr val="002060"/>
              </a:solidFill>
            </a:endParaRPr>
          </a:p>
          <a:p>
            <a:r>
              <a:rPr lang="nl-BE" sz="2400" dirty="0" err="1" smtClean="0">
                <a:solidFill>
                  <a:srgbClr val="002060"/>
                </a:solidFill>
              </a:rPr>
              <a:t>Often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agricultural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methods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for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soil</a:t>
            </a:r>
            <a:r>
              <a:rPr lang="nl-BE" sz="2400" dirty="0" smtClean="0">
                <a:solidFill>
                  <a:srgbClr val="002060"/>
                </a:solidFill>
              </a:rPr>
              <a:t> P </a:t>
            </a:r>
            <a:r>
              <a:rPr lang="nl-BE" sz="2400" dirty="0" err="1" smtClean="0">
                <a:solidFill>
                  <a:srgbClr val="002060"/>
                </a:solidFill>
              </a:rPr>
              <a:t>measurement</a:t>
            </a:r>
            <a:r>
              <a:rPr lang="nl-BE" sz="2400" dirty="0" smtClean="0">
                <a:solidFill>
                  <a:srgbClr val="002060"/>
                </a:solidFill>
              </a:rPr>
              <a:t> are </a:t>
            </a:r>
            <a:r>
              <a:rPr lang="nl-BE" sz="2400" dirty="0" err="1" smtClean="0">
                <a:solidFill>
                  <a:srgbClr val="002060"/>
                </a:solidFill>
              </a:rPr>
              <a:t>used</a:t>
            </a:r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nl-BE" sz="2400" dirty="0" err="1" smtClean="0">
                <a:solidFill>
                  <a:srgbClr val="002060"/>
                </a:solidFill>
              </a:rPr>
              <a:t>Flanders</a:t>
            </a:r>
            <a:r>
              <a:rPr lang="nl-BE" sz="2400" dirty="0" smtClean="0">
                <a:solidFill>
                  <a:srgbClr val="002060"/>
                </a:solidFill>
              </a:rPr>
              <a:t>: limit of 40 kg P</a:t>
            </a:r>
            <a:r>
              <a:rPr lang="nl-BE" sz="2400" baseline="-25000" dirty="0" smtClean="0">
                <a:solidFill>
                  <a:srgbClr val="002060"/>
                </a:solidFill>
              </a:rPr>
              <a:t>2</a:t>
            </a:r>
            <a:r>
              <a:rPr lang="nl-BE" sz="2400" dirty="0" smtClean="0">
                <a:solidFill>
                  <a:srgbClr val="002060"/>
                </a:solidFill>
              </a:rPr>
              <a:t>O</a:t>
            </a:r>
            <a:r>
              <a:rPr lang="nl-BE" sz="2400" baseline="-25000" dirty="0" smtClean="0">
                <a:solidFill>
                  <a:srgbClr val="002060"/>
                </a:solidFill>
              </a:rPr>
              <a:t>5</a:t>
            </a:r>
            <a:r>
              <a:rPr lang="nl-BE" sz="2400" dirty="0" smtClean="0">
                <a:solidFill>
                  <a:srgbClr val="002060"/>
                </a:solidFill>
              </a:rPr>
              <a:t>/ha/</a:t>
            </a:r>
            <a:r>
              <a:rPr lang="nl-BE" sz="2400" dirty="0" err="1" smtClean="0">
                <a:solidFill>
                  <a:srgbClr val="002060"/>
                </a:solidFill>
              </a:rPr>
              <a:t>yr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for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soils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with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phosphate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saturation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degree</a:t>
            </a:r>
            <a:r>
              <a:rPr lang="nl-BE" sz="2400" dirty="0" smtClean="0">
                <a:solidFill>
                  <a:srgbClr val="002060"/>
                </a:solidFill>
              </a:rPr>
              <a:t> &gt; 35% (95% </a:t>
            </a:r>
            <a:r>
              <a:rPr lang="nl-BE" sz="2400" dirty="0" err="1" smtClean="0">
                <a:solidFill>
                  <a:srgbClr val="002060"/>
                </a:solidFill>
              </a:rPr>
              <a:t>probability</a:t>
            </a:r>
            <a:r>
              <a:rPr lang="nl-BE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nl-BE" sz="2400" dirty="0" smtClean="0">
                <a:solidFill>
                  <a:srgbClr val="002060"/>
                </a:solidFill>
              </a:rPr>
              <a:t>More </a:t>
            </a:r>
            <a:r>
              <a:rPr lang="nl-BE" sz="2400" dirty="0" err="1" smtClean="0">
                <a:solidFill>
                  <a:srgbClr val="002060"/>
                </a:solidFill>
              </a:rPr>
              <a:t>environmental</a:t>
            </a:r>
            <a:r>
              <a:rPr lang="nl-BE" sz="2400" dirty="0" smtClean="0">
                <a:solidFill>
                  <a:srgbClr val="002060"/>
                </a:solidFill>
              </a:rPr>
              <a:t> approach?</a:t>
            </a:r>
          </a:p>
          <a:p>
            <a:endParaRPr lang="nl-BE" sz="2000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5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Taking</a:t>
            </a:r>
            <a:r>
              <a:rPr lang="nl-BE" sz="4000" dirty="0" smtClean="0">
                <a:solidFill>
                  <a:srgbClr val="002060"/>
                </a:solidFill>
              </a:rPr>
              <a:t> P </a:t>
            </a:r>
            <a:r>
              <a:rPr lang="nl-BE" sz="4000" dirty="0" err="1" smtClean="0">
                <a:solidFill>
                  <a:srgbClr val="002060"/>
                </a:solidFill>
              </a:rPr>
              <a:t>loss</a:t>
            </a:r>
            <a:r>
              <a:rPr lang="nl-BE" sz="4000" dirty="0" smtClean="0">
                <a:solidFill>
                  <a:srgbClr val="002060"/>
                </a:solidFill>
              </a:rPr>
              <a:t> risk </a:t>
            </a:r>
            <a:r>
              <a:rPr lang="nl-BE" sz="4000" dirty="0" err="1" smtClean="0">
                <a:solidFill>
                  <a:srgbClr val="002060"/>
                </a:solidFill>
              </a:rPr>
              <a:t>into</a:t>
            </a:r>
            <a:r>
              <a:rPr lang="nl-BE" sz="4000" dirty="0" smtClean="0">
                <a:solidFill>
                  <a:srgbClr val="002060"/>
                </a:solidFill>
              </a:rPr>
              <a:t> account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805264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002060"/>
                </a:solidFill>
              </a:rPr>
              <a:t>Buffer zone without P </a:t>
            </a:r>
            <a:r>
              <a:rPr lang="nl-BE" sz="2400" dirty="0" err="1" smtClean="0">
                <a:solidFill>
                  <a:srgbClr val="002060"/>
                </a:solidFill>
              </a:rPr>
              <a:t>fertilisation</a:t>
            </a:r>
            <a:r>
              <a:rPr lang="nl-BE" sz="2400" dirty="0" smtClean="0">
                <a:solidFill>
                  <a:srgbClr val="002060"/>
                </a:solidFill>
              </a:rPr>
              <a:t> next </a:t>
            </a:r>
            <a:r>
              <a:rPr lang="nl-BE" sz="2400" dirty="0" err="1" smtClean="0">
                <a:solidFill>
                  <a:srgbClr val="002060"/>
                </a:solidFill>
              </a:rPr>
              <a:t>to</a:t>
            </a:r>
            <a:r>
              <a:rPr lang="nl-BE" sz="2400" dirty="0" smtClean="0">
                <a:solidFill>
                  <a:srgbClr val="002060"/>
                </a:solidFill>
              </a:rPr>
              <a:t> water body</a:t>
            </a: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Width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varies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between</a:t>
            </a:r>
            <a:r>
              <a:rPr lang="nl-BE" sz="2000" dirty="0" smtClean="0">
                <a:solidFill>
                  <a:srgbClr val="002060"/>
                </a:solidFill>
              </a:rPr>
              <a:t> 0.5 </a:t>
            </a:r>
            <a:r>
              <a:rPr lang="nl-BE" sz="2000" dirty="0" err="1" smtClean="0">
                <a:solidFill>
                  <a:srgbClr val="002060"/>
                </a:solidFill>
              </a:rPr>
              <a:t>and</a:t>
            </a:r>
            <a:r>
              <a:rPr lang="nl-BE" sz="2000" dirty="0" smtClean="0">
                <a:solidFill>
                  <a:srgbClr val="002060"/>
                </a:solidFill>
              </a:rPr>
              <a:t> 500 meter</a:t>
            </a:r>
          </a:p>
          <a:p>
            <a:pPr lvl="1"/>
            <a:r>
              <a:rPr lang="nl-BE" sz="2000" dirty="0" err="1">
                <a:solidFill>
                  <a:srgbClr val="002060"/>
                </a:solidFill>
              </a:rPr>
              <a:t>Only</a:t>
            </a:r>
            <a:r>
              <a:rPr lang="nl-BE" sz="2000" dirty="0">
                <a:solidFill>
                  <a:srgbClr val="002060"/>
                </a:solidFill>
              </a:rPr>
              <a:t> in </a:t>
            </a:r>
            <a:r>
              <a:rPr lang="nl-BE" sz="2000" dirty="0" err="1">
                <a:solidFill>
                  <a:srgbClr val="002060"/>
                </a:solidFill>
              </a:rPr>
              <a:t>Nitrate</a:t>
            </a:r>
            <a:r>
              <a:rPr lang="nl-BE" sz="2000" dirty="0">
                <a:solidFill>
                  <a:srgbClr val="002060"/>
                </a:solidFill>
              </a:rPr>
              <a:t> </a:t>
            </a:r>
            <a:r>
              <a:rPr lang="nl-BE" sz="2000" dirty="0" err="1">
                <a:solidFill>
                  <a:srgbClr val="002060"/>
                </a:solidFill>
              </a:rPr>
              <a:t>Vulnerable</a:t>
            </a:r>
            <a:r>
              <a:rPr lang="nl-BE" sz="2000" dirty="0">
                <a:solidFill>
                  <a:srgbClr val="002060"/>
                </a:solidFill>
              </a:rPr>
              <a:t> Zones ↔ </a:t>
            </a:r>
            <a:r>
              <a:rPr lang="nl-BE" sz="2000" dirty="0" err="1">
                <a:solidFill>
                  <a:srgbClr val="002060"/>
                </a:solidFill>
              </a:rPr>
              <a:t>everywhere</a:t>
            </a:r>
            <a:endParaRPr lang="nl-BE" sz="2000" dirty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Sometimes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larger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width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for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manures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than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for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chemical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fertiliser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Sometimes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larger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width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for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larger</a:t>
            </a:r>
            <a:r>
              <a:rPr lang="nl-BE" sz="2000" dirty="0" smtClean="0">
                <a:solidFill>
                  <a:srgbClr val="002060"/>
                </a:solidFill>
              </a:rPr>
              <a:t> or more </a:t>
            </a:r>
            <a:r>
              <a:rPr lang="nl-BE" sz="2000" dirty="0" err="1" smtClean="0">
                <a:solidFill>
                  <a:srgbClr val="002060"/>
                </a:solidFill>
              </a:rPr>
              <a:t>vulnerable</a:t>
            </a:r>
            <a:r>
              <a:rPr lang="nl-BE" sz="2000" dirty="0" smtClean="0">
                <a:solidFill>
                  <a:srgbClr val="002060"/>
                </a:solidFill>
              </a:rPr>
              <a:t> water </a:t>
            </a:r>
            <a:r>
              <a:rPr lang="nl-BE" sz="2000" dirty="0" err="1" smtClean="0">
                <a:solidFill>
                  <a:srgbClr val="002060"/>
                </a:solidFill>
              </a:rPr>
              <a:t>bodies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endParaRPr lang="nl-BE" sz="2000" dirty="0" smtClean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7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Conclusions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805264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rgbClr val="002060"/>
                </a:solidFill>
              </a:rPr>
              <a:t>Large </a:t>
            </a:r>
            <a:r>
              <a:rPr lang="nl-BE" sz="2400" dirty="0" err="1" smtClean="0">
                <a:solidFill>
                  <a:srgbClr val="002060"/>
                </a:solidFill>
              </a:rPr>
              <a:t>variation</a:t>
            </a:r>
            <a:r>
              <a:rPr lang="nl-BE" sz="2400" dirty="0" smtClean="0">
                <a:solidFill>
                  <a:srgbClr val="002060"/>
                </a:solidFill>
              </a:rPr>
              <a:t> in P </a:t>
            </a:r>
            <a:r>
              <a:rPr lang="nl-BE" sz="2400" dirty="0" err="1" smtClean="0">
                <a:solidFill>
                  <a:srgbClr val="002060"/>
                </a:solidFill>
              </a:rPr>
              <a:t>fertilisation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legislation</a:t>
            </a:r>
            <a:r>
              <a:rPr lang="nl-BE" sz="2400" dirty="0" smtClean="0">
                <a:solidFill>
                  <a:srgbClr val="002060"/>
                </a:solidFill>
              </a:rPr>
              <a:t> in Europe</a:t>
            </a:r>
          </a:p>
          <a:p>
            <a:endParaRPr lang="nl-BE" sz="1600" dirty="0">
              <a:solidFill>
                <a:srgbClr val="002060"/>
              </a:solidFill>
            </a:endParaRPr>
          </a:p>
          <a:p>
            <a:r>
              <a:rPr lang="nl-BE" sz="2400" dirty="0" err="1" smtClean="0">
                <a:solidFill>
                  <a:srgbClr val="002060"/>
                </a:solidFill>
              </a:rPr>
              <a:t>Sometimes</a:t>
            </a:r>
            <a:r>
              <a:rPr lang="nl-BE" sz="2400" dirty="0" smtClean="0">
                <a:solidFill>
                  <a:srgbClr val="002060"/>
                </a:solidFill>
              </a:rPr>
              <a:t> no </a:t>
            </a:r>
            <a:r>
              <a:rPr lang="nl-BE" sz="2400" dirty="0" err="1" smtClean="0">
                <a:solidFill>
                  <a:srgbClr val="002060"/>
                </a:solidFill>
              </a:rPr>
              <a:t>specific</a:t>
            </a:r>
            <a:r>
              <a:rPr lang="nl-BE" sz="2400" dirty="0" smtClean="0">
                <a:solidFill>
                  <a:srgbClr val="002060"/>
                </a:solidFill>
              </a:rPr>
              <a:t> P </a:t>
            </a:r>
            <a:r>
              <a:rPr lang="nl-BE" sz="2400" dirty="0" err="1" smtClean="0">
                <a:solidFill>
                  <a:srgbClr val="002060"/>
                </a:solidFill>
              </a:rPr>
              <a:t>application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limitations</a:t>
            </a:r>
            <a:r>
              <a:rPr lang="nl-BE" sz="2400" dirty="0" smtClean="0">
                <a:solidFill>
                  <a:srgbClr val="002060"/>
                </a:solidFill>
              </a:rPr>
              <a:t>, even in the case of P </a:t>
            </a:r>
            <a:r>
              <a:rPr lang="nl-BE" sz="2400" dirty="0" err="1" smtClean="0">
                <a:solidFill>
                  <a:srgbClr val="002060"/>
                </a:solidFill>
              </a:rPr>
              <a:t>problems</a:t>
            </a:r>
            <a:r>
              <a:rPr lang="nl-BE" sz="2400" dirty="0" smtClean="0">
                <a:solidFill>
                  <a:srgbClr val="002060"/>
                </a:solidFill>
              </a:rPr>
              <a:t> in water</a:t>
            </a:r>
          </a:p>
          <a:p>
            <a:endParaRPr lang="nl-BE" sz="1600" dirty="0">
              <a:solidFill>
                <a:srgbClr val="002060"/>
              </a:solidFill>
            </a:endParaRPr>
          </a:p>
          <a:p>
            <a:r>
              <a:rPr lang="nl-BE" sz="2400" dirty="0" err="1" smtClean="0">
                <a:solidFill>
                  <a:srgbClr val="002060"/>
                </a:solidFill>
              </a:rPr>
              <a:t>Difficult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to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compare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due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to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differences</a:t>
            </a:r>
            <a:r>
              <a:rPr lang="nl-BE" sz="2400" dirty="0" smtClean="0">
                <a:solidFill>
                  <a:srgbClr val="002060"/>
                </a:solidFill>
              </a:rPr>
              <a:t> in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Systems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Type of </a:t>
            </a:r>
            <a:r>
              <a:rPr lang="nl-BE" sz="2000" dirty="0" err="1" smtClean="0">
                <a:solidFill>
                  <a:srgbClr val="002060"/>
                </a:solidFill>
              </a:rPr>
              <a:t>restricted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application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Crop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differentiation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Soil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differtiation</a:t>
            </a:r>
            <a:endParaRPr lang="nl-BE" sz="2000" dirty="0" smtClean="0">
              <a:solidFill>
                <a:srgbClr val="002060"/>
              </a:solidFill>
            </a:endParaRPr>
          </a:p>
          <a:p>
            <a:endParaRPr lang="nl-BE" sz="1600" dirty="0">
              <a:solidFill>
                <a:srgbClr val="002060"/>
              </a:solidFill>
            </a:endParaRPr>
          </a:p>
          <a:p>
            <a:r>
              <a:rPr lang="nl-BE" sz="2400" dirty="0" smtClean="0">
                <a:solidFill>
                  <a:srgbClr val="002060"/>
                </a:solidFill>
              </a:rPr>
              <a:t>An agro-</a:t>
            </a:r>
            <a:r>
              <a:rPr lang="nl-BE" sz="2400" dirty="0" err="1" smtClean="0">
                <a:solidFill>
                  <a:srgbClr val="002060"/>
                </a:solidFill>
              </a:rPr>
              <a:t>environmental</a:t>
            </a:r>
            <a:r>
              <a:rPr lang="nl-BE" sz="2400" dirty="0" smtClean="0">
                <a:solidFill>
                  <a:srgbClr val="002060"/>
                </a:solidFill>
              </a:rPr>
              <a:t> approach </a:t>
            </a:r>
            <a:r>
              <a:rPr lang="nl-BE" sz="2400" dirty="0" err="1" smtClean="0">
                <a:solidFill>
                  <a:srgbClr val="002060"/>
                </a:solidFill>
              </a:rPr>
              <a:t>to</a:t>
            </a:r>
            <a:r>
              <a:rPr lang="nl-BE" sz="2400" dirty="0" smtClean="0">
                <a:solidFill>
                  <a:srgbClr val="002060"/>
                </a:solidFill>
              </a:rPr>
              <a:t> minimise P </a:t>
            </a:r>
            <a:r>
              <a:rPr lang="nl-BE" sz="2400" dirty="0" err="1" smtClean="0">
                <a:solidFill>
                  <a:srgbClr val="002060"/>
                </a:solidFill>
              </a:rPr>
              <a:t>losses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to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surface</a:t>
            </a:r>
            <a:r>
              <a:rPr lang="nl-BE" sz="2400" dirty="0" smtClean="0">
                <a:solidFill>
                  <a:srgbClr val="002060"/>
                </a:solidFill>
              </a:rPr>
              <a:t> waters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endParaRPr lang="nl-BE" sz="2000" dirty="0" smtClean="0">
              <a:solidFill>
                <a:srgbClr val="002060"/>
              </a:solidFill>
            </a:endParaRPr>
          </a:p>
          <a:p>
            <a:endParaRPr lang="nl-BE" sz="2000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16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5496" y="1416050"/>
            <a:ext cx="903649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nl-BE" sz="4000" b="1" dirty="0" smtClean="0">
                <a:solidFill>
                  <a:srgbClr val="10086B"/>
                </a:solidFill>
                <a:latin typeface="+mj-lt"/>
              </a:rPr>
              <a:t>Thanks for your attention</a:t>
            </a:r>
          </a:p>
          <a:p>
            <a:pPr algn="ctr" eaLnBrk="1" hangingPunct="1"/>
            <a:endParaRPr lang="en-US" altLang="nl-BE" b="1" dirty="0">
              <a:solidFill>
                <a:srgbClr val="10086B"/>
              </a:solidFill>
              <a:latin typeface="+mj-lt"/>
            </a:endParaRPr>
          </a:p>
          <a:p>
            <a:pPr algn="ctr" eaLnBrk="1" hangingPunct="1"/>
            <a:r>
              <a:rPr lang="en-US" altLang="nl-BE" sz="4000" b="1" dirty="0" smtClean="0">
                <a:solidFill>
                  <a:srgbClr val="10086B"/>
                </a:solidFill>
                <a:latin typeface="+mj-lt"/>
              </a:rPr>
              <a:t>Thanks to all contributing experts</a:t>
            </a:r>
          </a:p>
          <a:p>
            <a:pPr algn="ctr" eaLnBrk="1" hangingPunct="1"/>
            <a:endParaRPr lang="en-US" altLang="nl-BE" sz="2800" b="1" dirty="0">
              <a:solidFill>
                <a:srgbClr val="10086B"/>
              </a:solidFill>
              <a:latin typeface="+mj-lt"/>
            </a:endParaRPr>
          </a:p>
          <a:p>
            <a:pPr algn="ctr" eaLnBrk="1" hangingPunct="1"/>
            <a:r>
              <a:rPr lang="en-US" altLang="nl-BE" b="1" dirty="0" smtClean="0">
                <a:solidFill>
                  <a:srgbClr val="10086B"/>
                </a:solidFill>
                <a:latin typeface="+mj-lt"/>
                <a:hlinkClick r:id="rId2"/>
              </a:rPr>
              <a:t>Fien.Amery@ilvo.vlaanderen.be</a:t>
            </a:r>
            <a:endParaRPr lang="en-US" altLang="nl-BE" b="1" dirty="0" smtClean="0">
              <a:solidFill>
                <a:srgbClr val="10086B"/>
              </a:solidFill>
              <a:latin typeface="+mj-lt"/>
            </a:endParaRPr>
          </a:p>
          <a:p>
            <a:pPr algn="ctr" eaLnBrk="1" hangingPunct="1"/>
            <a:endParaRPr lang="en-US" altLang="nl-BE" b="1" dirty="0" smtClean="0">
              <a:solidFill>
                <a:srgbClr val="10086B"/>
              </a:solidFill>
              <a:latin typeface="+mj-lt"/>
            </a:endParaRPr>
          </a:p>
          <a:p>
            <a:pPr algn="ctr" eaLnBrk="1" hangingPunct="1"/>
            <a:r>
              <a:rPr lang="en-US" altLang="nl-BE" b="1" dirty="0" smtClean="0">
                <a:solidFill>
                  <a:srgbClr val="10086B"/>
                </a:solidFill>
                <a:latin typeface="+mj-lt"/>
              </a:rPr>
              <a:t>http</a:t>
            </a:r>
            <a:r>
              <a:rPr lang="en-US" altLang="nl-BE" b="1" dirty="0">
                <a:solidFill>
                  <a:srgbClr val="10086B"/>
                </a:solidFill>
                <a:latin typeface="+mj-lt"/>
              </a:rPr>
              <a:t>://www.ilvo.vlaanderen.be/Portals/68/documents/Mediatheek/Phosphorus_legislation_Europe.pdf</a:t>
            </a:r>
          </a:p>
        </p:txBody>
      </p:sp>
      <p:sp>
        <p:nvSpPr>
          <p:cNvPr id="7" name="Rechthoek 6"/>
          <p:cNvSpPr/>
          <p:nvPr/>
        </p:nvSpPr>
        <p:spPr>
          <a:xfrm>
            <a:off x="179512" y="5028272"/>
            <a:ext cx="8892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1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Institute for Agricultural and Fisheries Research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Plant Sciences Unit</a:t>
            </a:r>
          </a:p>
          <a:p>
            <a:pPr algn="r"/>
            <a:endParaRPr lang="en-US" altLang="nl-BE" sz="1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altLang="nl-BE" sz="1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altLang="nl-BE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Crop Husbandry and Environment Research Area</a:t>
            </a:r>
          </a:p>
          <a:p>
            <a:pPr algn="r"/>
            <a:r>
              <a:rPr lang="en-US" altLang="nl-BE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Burg. Van </a:t>
            </a:r>
            <a:r>
              <a:rPr lang="en-US" altLang="nl-BE" sz="1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Gansberghelaan</a:t>
            </a:r>
            <a:r>
              <a:rPr lang="en-US" altLang="nl-BE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109</a:t>
            </a:r>
          </a:p>
          <a:p>
            <a:pPr algn="r"/>
            <a:r>
              <a:rPr lang="en-US" altLang="nl-BE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9820 </a:t>
            </a:r>
            <a:r>
              <a:rPr lang="en-US" altLang="nl-BE" sz="1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Merelbeke</a:t>
            </a:r>
            <a:endParaRPr lang="en-US" altLang="nl-BE" sz="1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altLang="nl-BE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Tel. +32 9 272 27 00</a:t>
            </a:r>
            <a:endParaRPr lang="en-US" altLang="nl-BE" sz="1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altLang="nl-BE" sz="1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altLang="nl-BE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www.ilvo.vlaanderen.be</a:t>
            </a:r>
            <a:endParaRPr lang="en-US" altLang="nl-BE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5" y="210290"/>
            <a:ext cx="2734244" cy="1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706626"/>
            <a:ext cx="763284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2060"/>
                </a:solidFill>
              </a:rPr>
              <a:t>In </a:t>
            </a:r>
            <a:r>
              <a:rPr lang="nl-BE" sz="2400" dirty="0" err="1" smtClean="0">
                <a:solidFill>
                  <a:srgbClr val="002060"/>
                </a:solidFill>
              </a:rPr>
              <a:t>Flanders</a:t>
            </a:r>
            <a:r>
              <a:rPr lang="nl-BE" sz="2400" dirty="0" smtClean="0">
                <a:solidFill>
                  <a:srgbClr val="002060"/>
                </a:solidFill>
              </a:rPr>
              <a:t> (Belgium), P </a:t>
            </a:r>
            <a:r>
              <a:rPr lang="nl-BE" sz="2400" dirty="0" err="1" smtClean="0">
                <a:solidFill>
                  <a:srgbClr val="002060"/>
                </a:solidFill>
              </a:rPr>
              <a:t>application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onto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agricultural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soils</a:t>
            </a:r>
            <a:r>
              <a:rPr lang="nl-BE" sz="2400" dirty="0" smtClean="0">
                <a:solidFill>
                  <a:srgbClr val="002060"/>
                </a:solidFill>
              </a:rPr>
              <a:t> (</a:t>
            </a:r>
            <a:r>
              <a:rPr lang="nl-BE" sz="2400" dirty="0" err="1" smtClean="0">
                <a:solidFill>
                  <a:srgbClr val="002060"/>
                </a:solidFill>
              </a:rPr>
              <a:t>fertilisation</a:t>
            </a:r>
            <a:r>
              <a:rPr lang="nl-BE" sz="2400" dirty="0" smtClean="0">
                <a:solidFill>
                  <a:srgbClr val="002060"/>
                </a:solidFill>
              </a:rPr>
              <a:t>) is </a:t>
            </a:r>
            <a:r>
              <a:rPr lang="nl-BE" sz="2400" dirty="0" err="1" smtClean="0">
                <a:solidFill>
                  <a:srgbClr val="002060"/>
                </a:solidFill>
              </a:rPr>
              <a:t>restricted</a:t>
            </a:r>
            <a:r>
              <a:rPr lang="nl-BE" sz="2400" dirty="0" smtClean="0">
                <a:solidFill>
                  <a:srgbClr val="002060"/>
                </a:solidFill>
              </a:rPr>
              <a:t> (40−95 kg </a:t>
            </a:r>
            <a:r>
              <a:rPr lang="nl-BE" sz="2400" dirty="0" smtClean="0">
                <a:solidFill>
                  <a:srgbClr val="002060"/>
                </a:solidFill>
              </a:rPr>
              <a:t>P</a:t>
            </a:r>
            <a:r>
              <a:rPr lang="nl-BE" sz="2400" baseline="-25000" dirty="0" smtClean="0">
                <a:solidFill>
                  <a:srgbClr val="002060"/>
                </a:solidFill>
              </a:rPr>
              <a:t>2</a:t>
            </a:r>
            <a:r>
              <a:rPr lang="nl-BE" sz="2400" dirty="0" smtClean="0">
                <a:solidFill>
                  <a:srgbClr val="002060"/>
                </a:solidFill>
              </a:rPr>
              <a:t>O</a:t>
            </a:r>
            <a:r>
              <a:rPr lang="nl-BE" sz="2400" baseline="-25000" dirty="0" smtClean="0">
                <a:solidFill>
                  <a:srgbClr val="002060"/>
                </a:solidFill>
              </a:rPr>
              <a:t>5</a:t>
            </a:r>
            <a:r>
              <a:rPr lang="nl-BE" sz="2400" dirty="0" smtClean="0">
                <a:solidFill>
                  <a:srgbClr val="002060"/>
                </a:solidFill>
              </a:rPr>
              <a:t>/ha/</a:t>
            </a:r>
            <a:r>
              <a:rPr lang="nl-BE" sz="2400" dirty="0" err="1" smtClean="0">
                <a:solidFill>
                  <a:srgbClr val="002060"/>
                </a:solidFill>
              </a:rPr>
              <a:t>yr</a:t>
            </a:r>
            <a:r>
              <a:rPr lang="nl-BE" sz="2400" dirty="0" smtClean="0">
                <a:solidFill>
                  <a:srgbClr val="002060"/>
                </a:solidFill>
              </a:rPr>
              <a:t>).</a:t>
            </a:r>
            <a:endParaRPr lang="nl-BE" sz="2400" dirty="0" smtClean="0">
              <a:solidFill>
                <a:srgbClr val="002060"/>
              </a:solidFill>
            </a:endParaRPr>
          </a:p>
          <a:p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nl-BE" sz="2400" dirty="0" err="1" smtClean="0">
                <a:solidFill>
                  <a:srgbClr val="002060"/>
                </a:solidFill>
              </a:rPr>
              <a:t>Looking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for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phosphorus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fertilisation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legislation</a:t>
            </a:r>
            <a:r>
              <a:rPr lang="nl-BE" sz="2400" dirty="0" smtClean="0">
                <a:solidFill>
                  <a:srgbClr val="002060"/>
                </a:solidFill>
              </a:rPr>
              <a:t> in Europe: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2060"/>
                </a:solidFill>
              </a:rPr>
              <a:t>N </a:t>
            </a:r>
            <a:r>
              <a:rPr lang="nl-BE" sz="2200" dirty="0" err="1" smtClean="0">
                <a:solidFill>
                  <a:srgbClr val="002060"/>
                </a:solidFill>
              </a:rPr>
              <a:t>everywhere</a:t>
            </a:r>
            <a:r>
              <a:rPr lang="nl-BE" sz="2200" dirty="0" smtClean="0">
                <a:solidFill>
                  <a:srgbClr val="002060"/>
                </a:solidFill>
              </a:rPr>
              <a:t>, but 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2060"/>
                </a:solidFill>
              </a:rPr>
              <a:t>No </a:t>
            </a:r>
            <a:r>
              <a:rPr lang="nl-BE" sz="2200" dirty="0" err="1" smtClean="0">
                <a:solidFill>
                  <a:srgbClr val="002060"/>
                </a:solidFill>
              </a:rPr>
              <a:t>general</a:t>
            </a:r>
            <a:r>
              <a:rPr lang="nl-BE" sz="2200" dirty="0" smtClean="0">
                <a:solidFill>
                  <a:srgbClr val="002060"/>
                </a:solidFill>
              </a:rPr>
              <a:t> P </a:t>
            </a:r>
            <a:r>
              <a:rPr lang="nl-BE" sz="2200" dirty="0" err="1" smtClean="0">
                <a:solidFill>
                  <a:srgbClr val="002060"/>
                </a:solidFill>
              </a:rPr>
              <a:t>directive</a:t>
            </a:r>
            <a:r>
              <a:rPr lang="nl-BE" sz="2200" dirty="0" smtClean="0">
                <a:solidFill>
                  <a:srgbClr val="002060"/>
                </a:solidFill>
              </a:rPr>
              <a:t> or </a:t>
            </a:r>
            <a:r>
              <a:rPr lang="nl-BE" sz="2200" dirty="0" err="1" smtClean="0">
                <a:solidFill>
                  <a:srgbClr val="002060"/>
                </a:solidFill>
              </a:rPr>
              <a:t>regulation</a:t>
            </a:r>
            <a:r>
              <a:rPr lang="nl-BE" sz="2200" dirty="0" smtClean="0">
                <a:solidFill>
                  <a:srgbClr val="002060"/>
                </a:solidFill>
              </a:rPr>
              <a:t> in EU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2060"/>
                </a:solidFill>
              </a:rPr>
              <a:t>P </a:t>
            </a:r>
            <a:r>
              <a:rPr lang="nl-BE" sz="2200" dirty="0" err="1" smtClean="0">
                <a:solidFill>
                  <a:srgbClr val="002060"/>
                </a:solidFill>
              </a:rPr>
              <a:t>fertilisation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err="1" smtClean="0">
                <a:solidFill>
                  <a:srgbClr val="002060"/>
                </a:solidFill>
              </a:rPr>
              <a:t>legislation</a:t>
            </a:r>
            <a:r>
              <a:rPr lang="nl-BE" sz="2200" dirty="0" smtClean="0">
                <a:solidFill>
                  <a:srgbClr val="002060"/>
                </a:solidFill>
              </a:rPr>
              <a:t> is </a:t>
            </a:r>
            <a:r>
              <a:rPr lang="nl-BE" sz="2200" dirty="0" err="1" smtClean="0">
                <a:solidFill>
                  <a:srgbClr val="002060"/>
                </a:solidFill>
              </a:rPr>
              <a:t>accommodated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err="1" smtClean="0">
                <a:solidFill>
                  <a:srgbClr val="002060"/>
                </a:solidFill>
              </a:rPr>
              <a:t>under</a:t>
            </a:r>
            <a:endParaRPr lang="nl-BE" sz="2200" dirty="0" smtClean="0">
              <a:solidFill>
                <a:srgbClr val="002060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err="1" smtClean="0">
                <a:solidFill>
                  <a:srgbClr val="002060"/>
                </a:solidFill>
              </a:rPr>
              <a:t>Nitrates</a:t>
            </a:r>
            <a:r>
              <a:rPr lang="nl-BE" sz="1900" dirty="0" smtClean="0">
                <a:solidFill>
                  <a:srgbClr val="002060"/>
                </a:solidFill>
              </a:rPr>
              <a:t> </a:t>
            </a:r>
            <a:r>
              <a:rPr lang="nl-BE" sz="1900" dirty="0">
                <a:solidFill>
                  <a:srgbClr val="002060"/>
                </a:solidFill>
              </a:rPr>
              <a:t>D</a:t>
            </a:r>
            <a:r>
              <a:rPr lang="nl-BE" sz="1900" dirty="0" smtClean="0">
                <a:solidFill>
                  <a:srgbClr val="002060"/>
                </a:solidFill>
              </a:rPr>
              <a:t>irective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smtClean="0">
                <a:solidFill>
                  <a:srgbClr val="002060"/>
                </a:solidFill>
              </a:rPr>
              <a:t>Water Framework Directive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smtClean="0">
                <a:solidFill>
                  <a:srgbClr val="002060"/>
                </a:solidFill>
              </a:rPr>
              <a:t>Industrial </a:t>
            </a:r>
            <a:r>
              <a:rPr lang="nl-BE" sz="1900" dirty="0" err="1" smtClean="0">
                <a:solidFill>
                  <a:srgbClr val="002060"/>
                </a:solidFill>
              </a:rPr>
              <a:t>Emissions</a:t>
            </a:r>
            <a:r>
              <a:rPr lang="nl-BE" sz="1900" dirty="0" smtClean="0">
                <a:solidFill>
                  <a:srgbClr val="002060"/>
                </a:solidFill>
              </a:rPr>
              <a:t> Directive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smtClean="0">
                <a:solidFill>
                  <a:srgbClr val="002060"/>
                </a:solidFill>
              </a:rPr>
              <a:t>Common Agricultural Policy (CAP)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err="1" smtClean="0">
                <a:solidFill>
                  <a:srgbClr val="002060"/>
                </a:solidFill>
              </a:rPr>
              <a:t>Specific</a:t>
            </a:r>
            <a:r>
              <a:rPr lang="nl-BE" sz="1900" dirty="0" smtClean="0">
                <a:solidFill>
                  <a:srgbClr val="002060"/>
                </a:solidFill>
              </a:rPr>
              <a:t> </a:t>
            </a:r>
            <a:r>
              <a:rPr lang="nl-BE" sz="1900" dirty="0" err="1" smtClean="0">
                <a:solidFill>
                  <a:srgbClr val="002060"/>
                </a:solidFill>
              </a:rPr>
              <a:t>legislation</a:t>
            </a:r>
            <a:endParaRPr lang="nl-BE" sz="1900" dirty="0" smtClean="0">
              <a:solidFill>
                <a:srgbClr val="002060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err="1" smtClean="0">
                <a:solidFill>
                  <a:srgbClr val="002060"/>
                </a:solidFill>
              </a:rPr>
              <a:t>Agri-environmental</a:t>
            </a:r>
            <a:r>
              <a:rPr lang="nl-BE" sz="1900" dirty="0" smtClean="0">
                <a:solidFill>
                  <a:srgbClr val="002060"/>
                </a:solidFill>
              </a:rPr>
              <a:t> Programs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1900" dirty="0" err="1" smtClean="0">
                <a:solidFill>
                  <a:srgbClr val="002060"/>
                </a:solidFill>
              </a:rPr>
              <a:t>Nowhere</a:t>
            </a:r>
            <a:endParaRPr lang="nl-BE" sz="1900" dirty="0" smtClean="0">
              <a:solidFill>
                <a:srgbClr val="002060"/>
              </a:solidFill>
            </a:endParaRPr>
          </a:p>
          <a:p>
            <a:pPr lvl="1"/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2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312368" cy="365125"/>
          </a:xfrm>
        </p:spPr>
        <p:txBody>
          <a:bodyPr/>
          <a:lstStyle/>
          <a:p>
            <a:r>
              <a:rPr lang="nl-BE" dirty="0" smtClean="0"/>
              <a:t>Fien Amery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25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706626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2060"/>
                </a:solidFill>
              </a:rPr>
              <a:t>In 2007: </a:t>
            </a:r>
            <a:r>
              <a:rPr lang="nl-BE" sz="2400" dirty="0" err="1" smtClean="0">
                <a:solidFill>
                  <a:srgbClr val="002060"/>
                </a:solidFill>
              </a:rPr>
              <a:t>compilation</a:t>
            </a:r>
            <a:r>
              <a:rPr lang="nl-BE" sz="2400" dirty="0" smtClean="0">
                <a:solidFill>
                  <a:srgbClr val="002060"/>
                </a:solidFill>
              </a:rPr>
              <a:t> of P </a:t>
            </a:r>
            <a:r>
              <a:rPr lang="nl-BE" sz="2400" dirty="0" err="1" smtClean="0">
                <a:solidFill>
                  <a:srgbClr val="002060"/>
                </a:solidFill>
              </a:rPr>
              <a:t>regulation</a:t>
            </a:r>
            <a:r>
              <a:rPr lang="nl-BE" sz="2400" dirty="0" smtClean="0">
                <a:solidFill>
                  <a:srgbClr val="002060"/>
                </a:solidFill>
              </a:rPr>
              <a:t> in Europe </a:t>
            </a:r>
          </a:p>
          <a:p>
            <a:r>
              <a:rPr lang="nl-BE" sz="2400" dirty="0" smtClean="0">
                <a:solidFill>
                  <a:srgbClr val="002060"/>
                </a:solidFill>
              </a:rPr>
              <a:t>(COST action 869, Oscar Schoumans)</a:t>
            </a:r>
          </a:p>
          <a:p>
            <a:r>
              <a:rPr lang="nl-BE" sz="2400" dirty="0" smtClean="0">
                <a:solidFill>
                  <a:srgbClr val="002060"/>
                </a:solidFill>
              </a:rPr>
              <a:t>→ End 2013: </a:t>
            </a:r>
            <a:r>
              <a:rPr lang="nl-BE" sz="2400" dirty="0" err="1" smtClean="0">
                <a:solidFill>
                  <a:srgbClr val="002060"/>
                </a:solidFill>
              </a:rPr>
              <a:t>completely</a:t>
            </a:r>
            <a:r>
              <a:rPr lang="nl-BE" sz="2400" dirty="0" smtClean="0">
                <a:solidFill>
                  <a:srgbClr val="002060"/>
                </a:solidFill>
              </a:rPr>
              <a:t> obsolete, update </a:t>
            </a:r>
            <a:r>
              <a:rPr lang="nl-BE" sz="2400" dirty="0" err="1" smtClean="0">
                <a:solidFill>
                  <a:srgbClr val="002060"/>
                </a:solidFill>
              </a:rPr>
              <a:t>necessary</a:t>
            </a:r>
            <a:endParaRPr lang="nl-BE" sz="2400" dirty="0" smtClean="0">
              <a:solidFill>
                <a:srgbClr val="002060"/>
              </a:solidFill>
            </a:endParaRPr>
          </a:p>
          <a:p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nl-BE" sz="2400" dirty="0" smtClean="0">
                <a:solidFill>
                  <a:srgbClr val="002060"/>
                </a:solidFill>
              </a:rPr>
              <a:t>In 2013-2014 </a:t>
            </a:r>
            <a:r>
              <a:rPr lang="nl-BE" sz="2400" dirty="0" err="1" smtClean="0">
                <a:solidFill>
                  <a:srgbClr val="002060"/>
                </a:solidFill>
              </a:rPr>
              <a:t>an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extended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inventory</a:t>
            </a:r>
            <a:r>
              <a:rPr lang="nl-BE" sz="2400" dirty="0" smtClean="0">
                <a:solidFill>
                  <a:srgbClr val="002060"/>
                </a:solidFill>
              </a:rPr>
              <a:t> of P </a:t>
            </a:r>
            <a:r>
              <a:rPr lang="nl-BE" sz="2400" dirty="0" err="1" smtClean="0">
                <a:solidFill>
                  <a:srgbClr val="002060"/>
                </a:solidFill>
              </a:rPr>
              <a:t>legislation</a:t>
            </a:r>
            <a:r>
              <a:rPr lang="nl-BE" sz="2400" dirty="0" smtClean="0">
                <a:solidFill>
                  <a:srgbClr val="002060"/>
                </a:solidFill>
              </a:rPr>
              <a:t> in Europe was </a:t>
            </a:r>
            <a:r>
              <a:rPr lang="nl-BE" sz="2400" dirty="0" err="1" smtClean="0">
                <a:solidFill>
                  <a:srgbClr val="002060"/>
                </a:solidFill>
              </a:rPr>
              <a:t>performed</a:t>
            </a:r>
            <a:r>
              <a:rPr lang="nl-BE" sz="2400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2060"/>
                </a:solidFill>
              </a:rPr>
              <a:t>Experts </a:t>
            </a:r>
            <a:r>
              <a:rPr lang="nl-BE" sz="2200" dirty="0" err="1" smtClean="0">
                <a:solidFill>
                  <a:srgbClr val="002060"/>
                </a:solidFill>
              </a:rPr>
              <a:t>contacted</a:t>
            </a:r>
            <a:r>
              <a:rPr lang="nl-BE" sz="2200" dirty="0" smtClean="0">
                <a:solidFill>
                  <a:srgbClr val="002060"/>
                </a:solidFill>
              </a:rPr>
              <a:t> in European Member </a:t>
            </a:r>
            <a:r>
              <a:rPr lang="nl-BE" sz="2200" dirty="0" err="1" smtClean="0">
                <a:solidFill>
                  <a:srgbClr val="002060"/>
                </a:solidFill>
              </a:rPr>
              <a:t>States</a:t>
            </a:r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002060"/>
                </a:solidFill>
              </a:rPr>
              <a:t>O</a:t>
            </a:r>
            <a:r>
              <a:rPr lang="nl-BE" sz="2200" dirty="0" smtClean="0">
                <a:solidFill>
                  <a:srgbClr val="002060"/>
                </a:solidFill>
              </a:rPr>
              <a:t>ld </a:t>
            </a:r>
            <a:r>
              <a:rPr lang="nl-BE" sz="2200" dirty="0" err="1" smtClean="0">
                <a:solidFill>
                  <a:srgbClr val="002060"/>
                </a:solidFill>
              </a:rPr>
              <a:t>and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err="1" smtClean="0">
                <a:solidFill>
                  <a:srgbClr val="002060"/>
                </a:solidFill>
              </a:rPr>
              <a:t>updated</a:t>
            </a:r>
            <a:r>
              <a:rPr lang="nl-BE" sz="2200" dirty="0" smtClean="0">
                <a:solidFill>
                  <a:srgbClr val="002060"/>
                </a:solidFill>
              </a:rPr>
              <a:t> questionnaire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err="1" smtClean="0">
                <a:solidFill>
                  <a:srgbClr val="002060"/>
                </a:solidFill>
              </a:rPr>
              <a:t>Detailed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err="1" smtClean="0">
                <a:solidFill>
                  <a:srgbClr val="002060"/>
                </a:solidFill>
              </a:rPr>
              <a:t>questions</a:t>
            </a:r>
            <a:r>
              <a:rPr lang="nl-BE" sz="2200" dirty="0" smtClean="0">
                <a:solidFill>
                  <a:srgbClr val="002060"/>
                </a:solidFill>
              </a:rPr>
              <a:t> in case of </a:t>
            </a:r>
            <a:r>
              <a:rPr lang="nl-BE" sz="2200" dirty="0" err="1" smtClean="0">
                <a:solidFill>
                  <a:srgbClr val="002060"/>
                </a:solidFill>
              </a:rPr>
              <a:t>extensive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  <a:r>
              <a:rPr lang="nl-BE" sz="2200" dirty="0" err="1" smtClean="0">
                <a:solidFill>
                  <a:srgbClr val="002060"/>
                </a:solidFill>
              </a:rPr>
              <a:t>legislation</a:t>
            </a:r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200" dirty="0" smtClean="0">
                <a:solidFill>
                  <a:srgbClr val="002060"/>
                </a:solidFill>
              </a:rPr>
              <a:t>Check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000" dirty="0" err="1" smtClean="0">
                <a:solidFill>
                  <a:srgbClr val="002060"/>
                </a:solidFill>
              </a:rPr>
              <a:t>Legislative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documents</a:t>
            </a:r>
            <a:endParaRPr lang="nl-BE" sz="2000" dirty="0" smtClean="0">
              <a:solidFill>
                <a:srgbClr val="002060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000" dirty="0" err="1" smtClean="0">
                <a:solidFill>
                  <a:srgbClr val="002060"/>
                </a:solidFill>
              </a:rPr>
              <a:t>Other</a:t>
            </a:r>
            <a:r>
              <a:rPr lang="nl-BE" sz="2000" dirty="0" smtClean="0">
                <a:solidFill>
                  <a:srgbClr val="002060"/>
                </a:solidFill>
              </a:rPr>
              <a:t> experts</a:t>
            </a:r>
          </a:p>
          <a:p>
            <a:pPr lvl="1"/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2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2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7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Results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>
                <a:solidFill>
                  <a:srgbClr val="002060"/>
                </a:solidFill>
              </a:rPr>
              <a:t>Large </a:t>
            </a:r>
            <a:r>
              <a:rPr lang="nl-BE" sz="2800" dirty="0" err="1" smtClean="0">
                <a:solidFill>
                  <a:srgbClr val="002060"/>
                </a:solidFill>
              </a:rPr>
              <a:t>variations</a:t>
            </a:r>
            <a:r>
              <a:rPr lang="nl-BE" sz="2800" dirty="0" smtClean="0">
                <a:solidFill>
                  <a:srgbClr val="002060"/>
                </a:solidFill>
              </a:rPr>
              <a:t> </a:t>
            </a:r>
            <a:r>
              <a:rPr lang="nl-BE" sz="2800" dirty="0" err="1" smtClean="0">
                <a:solidFill>
                  <a:srgbClr val="002060"/>
                </a:solidFill>
              </a:rPr>
              <a:t>between</a:t>
            </a:r>
            <a:r>
              <a:rPr lang="nl-BE" sz="2800" dirty="0" smtClean="0">
                <a:solidFill>
                  <a:srgbClr val="002060"/>
                </a:solidFill>
              </a:rPr>
              <a:t> EU Member </a:t>
            </a:r>
            <a:r>
              <a:rPr lang="nl-BE" sz="2800" dirty="0" err="1" smtClean="0">
                <a:solidFill>
                  <a:srgbClr val="002060"/>
                </a:solidFill>
              </a:rPr>
              <a:t>States</a:t>
            </a:r>
            <a:r>
              <a:rPr lang="nl-BE" sz="2800" dirty="0" smtClean="0">
                <a:solidFill>
                  <a:srgbClr val="002060"/>
                </a:solidFill>
              </a:rPr>
              <a:t> (MS)</a:t>
            </a:r>
          </a:p>
          <a:p>
            <a:pPr lvl="1"/>
            <a:r>
              <a:rPr lang="nl-BE" sz="2400" dirty="0" err="1" smtClean="0">
                <a:solidFill>
                  <a:srgbClr val="002060"/>
                </a:solidFill>
              </a:rPr>
              <a:t>Elaborate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limitations</a:t>
            </a:r>
            <a:r>
              <a:rPr lang="nl-BE" sz="2400" dirty="0" smtClean="0">
                <a:solidFill>
                  <a:srgbClr val="002060"/>
                </a:solidFill>
              </a:rPr>
              <a:t> on P </a:t>
            </a:r>
            <a:r>
              <a:rPr lang="nl-BE" sz="2400" dirty="0" err="1" smtClean="0">
                <a:solidFill>
                  <a:srgbClr val="002060"/>
                </a:solidFill>
              </a:rPr>
              <a:t>application</a:t>
            </a:r>
            <a:endParaRPr lang="nl-BE" sz="2400" dirty="0">
              <a:solidFill>
                <a:srgbClr val="002060"/>
              </a:solidFill>
            </a:endParaRP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No (</a:t>
            </a:r>
            <a:r>
              <a:rPr lang="nl-BE" sz="2400" dirty="0" err="1" smtClean="0">
                <a:solidFill>
                  <a:srgbClr val="002060"/>
                </a:solidFill>
              </a:rPr>
              <a:t>specific</a:t>
            </a:r>
            <a:r>
              <a:rPr lang="nl-BE" sz="2400" dirty="0" smtClean="0">
                <a:solidFill>
                  <a:srgbClr val="002060"/>
                </a:solidFill>
              </a:rPr>
              <a:t>) P </a:t>
            </a:r>
            <a:r>
              <a:rPr lang="nl-BE" sz="2400" dirty="0" err="1" smtClean="0">
                <a:solidFill>
                  <a:srgbClr val="002060"/>
                </a:solidFill>
              </a:rPr>
              <a:t>regulation</a:t>
            </a:r>
            <a:endParaRPr lang="nl-BE" sz="2400" dirty="0" smtClean="0">
              <a:solidFill>
                <a:srgbClr val="002060"/>
              </a:solidFill>
            </a:endParaRPr>
          </a:p>
          <a:p>
            <a:pPr lvl="1"/>
            <a:r>
              <a:rPr lang="nl-BE" sz="2400" dirty="0" err="1" smtClean="0">
                <a:solidFill>
                  <a:srgbClr val="002060"/>
                </a:solidFill>
              </a:rPr>
              <a:t>All</a:t>
            </a:r>
            <a:r>
              <a:rPr lang="nl-BE" sz="2400" dirty="0" smtClean="0">
                <a:solidFill>
                  <a:srgbClr val="002060"/>
                </a:solidFill>
              </a:rPr>
              <a:t>: indirect P </a:t>
            </a:r>
            <a:r>
              <a:rPr lang="nl-BE" sz="2400" dirty="0" err="1" smtClean="0">
                <a:solidFill>
                  <a:srgbClr val="002060"/>
                </a:solidFill>
              </a:rPr>
              <a:t>limitation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by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manure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by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Nitrates</a:t>
            </a:r>
            <a:r>
              <a:rPr lang="nl-BE" sz="2400" dirty="0" smtClean="0">
                <a:solidFill>
                  <a:srgbClr val="002060"/>
                </a:solidFill>
              </a:rPr>
              <a:t> Directive</a:t>
            </a:r>
          </a:p>
          <a:p>
            <a:pPr marL="457200" lvl="1" indent="0">
              <a:buNone/>
            </a:pPr>
            <a:r>
              <a:rPr lang="nl-BE" sz="2400" dirty="0">
                <a:solidFill>
                  <a:srgbClr val="002060"/>
                </a:solidFill>
              </a:rPr>
              <a:t>	</a:t>
            </a:r>
            <a:r>
              <a:rPr lang="nl-BE" sz="2200" dirty="0" smtClean="0">
                <a:solidFill>
                  <a:srgbClr val="002060"/>
                </a:solidFill>
              </a:rPr>
              <a:t>Max </a:t>
            </a:r>
            <a:r>
              <a:rPr lang="nl-BE" sz="2200" dirty="0" smtClean="0">
                <a:solidFill>
                  <a:srgbClr val="002060"/>
                </a:solidFill>
              </a:rPr>
              <a:t>170 </a:t>
            </a:r>
            <a:r>
              <a:rPr lang="nl-BE" sz="2200" dirty="0" smtClean="0">
                <a:solidFill>
                  <a:srgbClr val="002060"/>
                </a:solidFill>
              </a:rPr>
              <a:t>kg N/ha/</a:t>
            </a:r>
            <a:r>
              <a:rPr lang="nl-BE" sz="2200" dirty="0" err="1" smtClean="0">
                <a:solidFill>
                  <a:srgbClr val="002060"/>
                </a:solidFill>
              </a:rPr>
              <a:t>yr</a:t>
            </a:r>
            <a:r>
              <a:rPr lang="nl-BE" sz="22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nl-BE" sz="22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4</a:t>
            </a:fld>
            <a:endParaRPr lang="nl-BE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l-BE" dirty="0" smtClean="0"/>
              <a:t>Fien Amery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171400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Overview</a:t>
            </a:r>
            <a:endParaRPr lang="nl-BE" sz="40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2785"/>
              </p:ext>
            </p:extLst>
          </p:nvPr>
        </p:nvGraphicFramePr>
        <p:xfrm>
          <a:off x="546739" y="688870"/>
          <a:ext cx="7992889" cy="605920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520713"/>
                <a:gridCol w="783543"/>
                <a:gridCol w="1296144"/>
                <a:gridCol w="1008112"/>
                <a:gridCol w="1368152"/>
                <a:gridCol w="2016225"/>
              </a:tblGrid>
              <a:tr h="350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Country/region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 </a:t>
                      </a:r>
                      <a:r>
                        <a:rPr lang="en-GB" sz="1000" dirty="0" smtClean="0">
                          <a:effectLst/>
                        </a:rPr>
                        <a:t>application </a:t>
                      </a:r>
                      <a:r>
                        <a:rPr lang="en-GB" sz="1000" dirty="0">
                          <a:effectLst/>
                        </a:rPr>
                        <a:t>limits?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Regulation system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 type regulated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Limits (kg P</a:t>
                      </a:r>
                      <a:r>
                        <a:rPr lang="en-GB" sz="1000" baseline="-25000">
                          <a:effectLst/>
                        </a:rPr>
                        <a:t>2</a:t>
                      </a:r>
                      <a:r>
                        <a:rPr lang="en-GB" sz="1000">
                          <a:effectLst/>
                        </a:rPr>
                        <a:t>O</a:t>
                      </a:r>
                      <a:r>
                        <a:rPr lang="en-GB" sz="1000" baseline="-25000">
                          <a:effectLst/>
                        </a:rPr>
                        <a:t>5</a:t>
                      </a:r>
                      <a:r>
                        <a:rPr lang="en-GB" sz="1000">
                          <a:effectLst/>
                        </a:rPr>
                        <a:t>/ha/y)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Limits depend upon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Austria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Belgium – Flanders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40–95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Crop type, phosphate saturated soil or not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Belgium – Wallonia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Czech Republic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Denmark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bc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England, </a:t>
                      </a:r>
                      <a:r>
                        <a:rPr lang="en-GB" sz="1000" dirty="0" smtClean="0">
                          <a:effectLst/>
                        </a:rPr>
                        <a:t>Scotland </a:t>
                      </a:r>
                      <a:r>
                        <a:rPr lang="en-GB" sz="1000" dirty="0">
                          <a:effectLst/>
                        </a:rPr>
                        <a:t>and Wales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bg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46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Estonia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Manure P</a:t>
                      </a:r>
                      <a:endParaRPr lang="nl-BE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Extra chemical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</a:t>
                      </a:r>
                      <a:endParaRPr lang="nl-BE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5–224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Crop type, yield and soil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Finland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AEP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0–252</a:t>
                      </a:r>
                      <a:r>
                        <a:rPr lang="en-GB" sz="1000" baseline="30000">
                          <a:effectLst/>
                        </a:rPr>
                        <a:t>ad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Soil P, crop type and yield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France – Brittany 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 or balance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80–95 or export + 10%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Farm type and water basin, or crop export 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Balance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export + 20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Balance (crop yield and export) and soil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Greece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Hungary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Ireland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0–286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Crop type and soil P (and yield for cereals)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Israel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Latvia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Luxembourg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AEP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r>
                        <a:rPr lang="en-GB" sz="1000" baseline="30000">
                          <a:effectLst/>
                        </a:rPr>
                        <a:t>af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0–186</a:t>
                      </a:r>
                      <a:r>
                        <a:rPr lang="en-GB" sz="1000" baseline="30000">
                          <a:effectLst/>
                        </a:rPr>
                        <a:t>ad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Soil P, crop type and yield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Northern Ireland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Chem. </a:t>
                      </a:r>
                      <a:r>
                        <a:rPr lang="en-GB" sz="1000" dirty="0">
                          <a:effectLst/>
                        </a:rPr>
                        <a:t>fertiliser P</a:t>
                      </a:r>
                      <a:r>
                        <a:rPr lang="en-GB" sz="1000" baseline="30000" dirty="0">
                          <a:effectLst/>
                        </a:rPr>
                        <a:t>f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0–250</a:t>
                      </a:r>
                      <a:r>
                        <a:rPr lang="en-GB" sz="1000" baseline="30000">
                          <a:effectLst/>
                        </a:rPr>
                        <a:t>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 (soil P, crop type and yield)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Norway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Manure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Poland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Spain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</a:t>
                      </a:r>
                      <a:r>
                        <a:rPr lang="en-GB" sz="1000" baseline="30000">
                          <a:effectLst/>
                        </a:rPr>
                        <a:t>be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56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Sweden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Manure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312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Netherlands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Max. rates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P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55–120</a:t>
                      </a: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Soil P (and crop: grass or arable crop)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1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Extent</a:t>
            </a:r>
            <a:r>
              <a:rPr lang="nl-BE" sz="4000" dirty="0" smtClean="0">
                <a:solidFill>
                  <a:srgbClr val="002060"/>
                </a:solidFill>
              </a:rPr>
              <a:t>/</a:t>
            </a:r>
            <a:r>
              <a:rPr lang="nl-BE" sz="4000" dirty="0" err="1" smtClean="0">
                <a:solidFill>
                  <a:srgbClr val="002060"/>
                </a:solidFill>
              </a:rPr>
              <a:t>severity</a:t>
            </a:r>
            <a:r>
              <a:rPr lang="nl-BE" sz="4000" dirty="0" smtClean="0">
                <a:solidFill>
                  <a:srgbClr val="002060"/>
                </a:solidFill>
              </a:rPr>
              <a:t> of </a:t>
            </a:r>
            <a:r>
              <a:rPr lang="nl-BE" sz="4000" dirty="0" err="1" smtClean="0">
                <a:solidFill>
                  <a:srgbClr val="002060"/>
                </a:solidFill>
              </a:rPr>
              <a:t>limitations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>
                <a:solidFill>
                  <a:srgbClr val="002060"/>
                </a:solidFill>
              </a:rPr>
              <a:t>The </a:t>
            </a:r>
            <a:r>
              <a:rPr lang="nl-BE" sz="2800" dirty="0" err="1" smtClean="0">
                <a:solidFill>
                  <a:srgbClr val="002060"/>
                </a:solidFill>
              </a:rPr>
              <a:t>larger</a:t>
            </a:r>
            <a:r>
              <a:rPr lang="nl-BE" sz="2800" dirty="0" smtClean="0">
                <a:solidFill>
                  <a:srgbClr val="002060"/>
                </a:solidFill>
              </a:rPr>
              <a:t> the </a:t>
            </a:r>
            <a:r>
              <a:rPr lang="nl-BE" sz="2800" dirty="0" err="1" smtClean="0">
                <a:solidFill>
                  <a:srgbClr val="002060"/>
                </a:solidFill>
              </a:rPr>
              <a:t>problems</a:t>
            </a:r>
            <a:r>
              <a:rPr lang="nl-BE" sz="2800" dirty="0" smtClean="0">
                <a:solidFill>
                  <a:srgbClr val="002060"/>
                </a:solidFill>
              </a:rPr>
              <a:t>, the more </a:t>
            </a:r>
            <a:r>
              <a:rPr lang="nl-BE" sz="2800" dirty="0" err="1" smtClean="0">
                <a:solidFill>
                  <a:srgbClr val="002060"/>
                </a:solidFill>
              </a:rPr>
              <a:t>extended</a:t>
            </a:r>
            <a:r>
              <a:rPr lang="nl-BE" sz="2800" dirty="0" smtClean="0">
                <a:solidFill>
                  <a:srgbClr val="002060"/>
                </a:solidFill>
              </a:rPr>
              <a:t>/severe?</a:t>
            </a: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“</a:t>
            </a:r>
            <a:r>
              <a:rPr lang="nl-BE" sz="2400" dirty="0" err="1" smtClean="0">
                <a:solidFill>
                  <a:srgbClr val="002060"/>
                </a:solidFill>
              </a:rPr>
              <a:t>There</a:t>
            </a:r>
            <a:r>
              <a:rPr lang="nl-BE" sz="2400" dirty="0" smtClean="0">
                <a:solidFill>
                  <a:srgbClr val="002060"/>
                </a:solidFill>
              </a:rPr>
              <a:t> are no P </a:t>
            </a:r>
            <a:r>
              <a:rPr lang="nl-BE" sz="2400" dirty="0" err="1" smtClean="0">
                <a:solidFill>
                  <a:srgbClr val="002060"/>
                </a:solidFill>
              </a:rPr>
              <a:t>problems</a:t>
            </a:r>
            <a:r>
              <a:rPr lang="nl-BE" sz="2400" dirty="0" smtClean="0">
                <a:solidFill>
                  <a:srgbClr val="002060"/>
                </a:solidFill>
              </a:rPr>
              <a:t>”</a:t>
            </a:r>
            <a:endParaRPr lang="nl-BE" sz="2400" dirty="0">
              <a:solidFill>
                <a:srgbClr val="002060"/>
              </a:solidFill>
            </a:endParaRP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Most </a:t>
            </a:r>
            <a:r>
              <a:rPr lang="nl-BE" sz="2400" dirty="0" err="1" smtClean="0">
                <a:solidFill>
                  <a:srgbClr val="002060"/>
                </a:solidFill>
              </a:rPr>
              <a:t>problems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and</a:t>
            </a:r>
            <a:r>
              <a:rPr lang="nl-BE" sz="2400" dirty="0" smtClean="0">
                <a:solidFill>
                  <a:srgbClr val="002060"/>
                </a:solidFill>
              </a:rPr>
              <a:t> most </a:t>
            </a:r>
            <a:r>
              <a:rPr lang="nl-BE" sz="2400" dirty="0" err="1" smtClean="0">
                <a:solidFill>
                  <a:srgbClr val="002060"/>
                </a:solidFill>
              </a:rPr>
              <a:t>extended</a:t>
            </a:r>
            <a:r>
              <a:rPr lang="nl-BE" sz="2400" dirty="0" smtClean="0">
                <a:solidFill>
                  <a:srgbClr val="002060"/>
                </a:solidFill>
              </a:rPr>
              <a:t>/severe </a:t>
            </a:r>
            <a:r>
              <a:rPr lang="nl-BE" sz="2400" dirty="0" err="1" smtClean="0">
                <a:solidFill>
                  <a:srgbClr val="002060"/>
                </a:solidFill>
              </a:rPr>
              <a:t>legislation</a:t>
            </a:r>
            <a:r>
              <a:rPr lang="nl-BE" sz="2400" dirty="0" smtClean="0">
                <a:solidFill>
                  <a:srgbClr val="002060"/>
                </a:solidFill>
              </a:rPr>
              <a:t> in NW Europe</a:t>
            </a:r>
          </a:p>
          <a:p>
            <a:pPr lvl="1"/>
            <a:r>
              <a:rPr lang="nl-BE" sz="2400" dirty="0" err="1" smtClean="0">
                <a:solidFill>
                  <a:srgbClr val="002060"/>
                </a:solidFill>
              </a:rPr>
              <a:t>However</a:t>
            </a:r>
            <a:r>
              <a:rPr lang="nl-BE" sz="2400" dirty="0" smtClean="0">
                <a:solidFill>
                  <a:srgbClr val="002060"/>
                </a:solidFill>
              </a:rPr>
              <a:t>: </a:t>
            </a:r>
            <a:r>
              <a:rPr lang="nl-BE" sz="2400" dirty="0" err="1" smtClean="0">
                <a:solidFill>
                  <a:srgbClr val="002060"/>
                </a:solidFill>
              </a:rPr>
              <a:t>some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problem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countries</a:t>
            </a:r>
            <a:r>
              <a:rPr lang="nl-BE" sz="2400" dirty="0" smtClean="0">
                <a:solidFill>
                  <a:srgbClr val="002060"/>
                </a:solidFill>
              </a:rPr>
              <a:t> have no </a:t>
            </a:r>
            <a:r>
              <a:rPr lang="nl-BE" sz="2400" dirty="0" err="1" smtClean="0">
                <a:solidFill>
                  <a:srgbClr val="002060"/>
                </a:solidFill>
              </a:rPr>
              <a:t>specific</a:t>
            </a:r>
            <a:r>
              <a:rPr lang="nl-BE" sz="2400" dirty="0">
                <a:solidFill>
                  <a:srgbClr val="002060"/>
                </a:solidFill>
              </a:rPr>
              <a:t> </a:t>
            </a:r>
            <a:r>
              <a:rPr lang="nl-BE" sz="2400" dirty="0" smtClean="0">
                <a:solidFill>
                  <a:srgbClr val="002060"/>
                </a:solidFill>
              </a:rPr>
              <a:t>P </a:t>
            </a:r>
            <a:r>
              <a:rPr lang="nl-BE" sz="2400" dirty="0" err="1" smtClean="0">
                <a:solidFill>
                  <a:srgbClr val="002060"/>
                </a:solidFill>
              </a:rPr>
              <a:t>limitations</a:t>
            </a:r>
            <a:endParaRPr lang="nl-BE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nl-BE" sz="2400" dirty="0" err="1" smtClean="0">
                <a:solidFill>
                  <a:srgbClr val="002060"/>
                </a:solidFill>
              </a:rPr>
              <a:t>Comparison</a:t>
            </a:r>
            <a:r>
              <a:rPr lang="nl-BE" sz="2400" dirty="0" smtClean="0">
                <a:solidFill>
                  <a:srgbClr val="002060"/>
                </a:solidFill>
              </a:rPr>
              <a:t>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nl-BE" sz="2400" dirty="0" smtClean="0">
                <a:solidFill>
                  <a:srgbClr val="002060"/>
                </a:solidFill>
              </a:rPr>
              <a:t>	</a:t>
            </a:r>
            <a:r>
              <a:rPr lang="nl-BE" sz="2400" dirty="0" err="1" smtClean="0">
                <a:solidFill>
                  <a:srgbClr val="002060"/>
                </a:solidFill>
              </a:rPr>
              <a:t>difficult</a:t>
            </a:r>
            <a:endParaRPr lang="nl-BE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endParaRPr lang="nl-BE" sz="2200" dirty="0">
              <a:solidFill>
                <a:srgbClr val="002060"/>
              </a:solidFill>
            </a:endParaRPr>
          </a:p>
        </p:txBody>
      </p:sp>
      <p:pic>
        <p:nvPicPr>
          <p:cNvPr id="5" name="Afbeelding 4" descr="This figure gives a map of Europe. Regions are coloured (yellow - orange - red - brown) by increasing percentage of water bodies in less than good ecological status or potential. " title="Ecological water quality status in EU Member States"/>
          <p:cNvPicPr/>
          <p:nvPr/>
        </p:nvPicPr>
        <p:blipFill rotWithShape="1">
          <a:blip r:embed="rId2" cstate="print"/>
          <a:srcRect l="13643" t="25315" r="61021" b="35169"/>
          <a:stretch/>
        </p:blipFill>
        <p:spPr bwMode="auto">
          <a:xfrm>
            <a:off x="2915816" y="3501008"/>
            <a:ext cx="62281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2" t="4262"/>
          <a:stretch/>
        </p:blipFill>
        <p:spPr bwMode="auto">
          <a:xfrm>
            <a:off x="6097711" y="3429000"/>
            <a:ext cx="2714849" cy="2844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hoek 6"/>
          <p:cNvSpPr/>
          <p:nvPr/>
        </p:nvSpPr>
        <p:spPr>
          <a:xfrm>
            <a:off x="8796950" y="3568594"/>
            <a:ext cx="239546" cy="27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1115616" y="570471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>
                <a:solidFill>
                  <a:srgbClr val="002060"/>
                </a:solidFill>
              </a:rPr>
              <a:t>Commission</a:t>
            </a:r>
            <a:r>
              <a:rPr lang="nl-BE" sz="1200" dirty="0" smtClean="0">
                <a:solidFill>
                  <a:srgbClr val="002060"/>
                </a:solidFill>
              </a:rPr>
              <a:t> </a:t>
            </a:r>
            <a:r>
              <a:rPr lang="nl-BE" sz="1200" dirty="0" err="1" smtClean="0">
                <a:solidFill>
                  <a:srgbClr val="002060"/>
                </a:solidFill>
              </a:rPr>
              <a:t>staff</a:t>
            </a:r>
            <a:r>
              <a:rPr lang="nl-BE" sz="1200" dirty="0" smtClean="0">
                <a:solidFill>
                  <a:srgbClr val="002060"/>
                </a:solidFill>
              </a:rPr>
              <a:t> </a:t>
            </a:r>
            <a:r>
              <a:rPr lang="nl-BE" sz="1200" dirty="0" err="1" smtClean="0">
                <a:solidFill>
                  <a:srgbClr val="002060"/>
                </a:solidFill>
              </a:rPr>
              <a:t>working</a:t>
            </a:r>
            <a:r>
              <a:rPr lang="nl-BE" sz="1200" dirty="0" smtClean="0">
                <a:solidFill>
                  <a:srgbClr val="002060"/>
                </a:solidFill>
              </a:rPr>
              <a:t> document WFD (2012)</a:t>
            </a:r>
          </a:p>
          <a:p>
            <a:endParaRPr lang="nl-BE" sz="800" dirty="0" smtClean="0">
              <a:solidFill>
                <a:srgbClr val="002060"/>
              </a:solidFill>
            </a:endParaRPr>
          </a:p>
          <a:p>
            <a:r>
              <a:rPr lang="nl-BE" sz="1200" dirty="0" err="1" smtClean="0">
                <a:solidFill>
                  <a:srgbClr val="002060"/>
                </a:solidFill>
              </a:rPr>
              <a:t>Tóth</a:t>
            </a:r>
            <a:r>
              <a:rPr lang="nl-BE" sz="1200" dirty="0" smtClean="0">
                <a:solidFill>
                  <a:srgbClr val="002060"/>
                </a:solidFill>
              </a:rPr>
              <a:t> et al. (2014)</a:t>
            </a:r>
            <a:endParaRPr lang="nl-BE" sz="1200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Legislation</a:t>
            </a:r>
            <a:r>
              <a:rPr lang="nl-BE" sz="4000" dirty="0" smtClean="0">
                <a:solidFill>
                  <a:srgbClr val="002060"/>
                </a:solidFill>
              </a:rPr>
              <a:t> or </a:t>
            </a:r>
            <a:r>
              <a:rPr lang="nl-BE" sz="4000" dirty="0" err="1" smtClean="0">
                <a:solidFill>
                  <a:srgbClr val="002060"/>
                </a:solidFill>
              </a:rPr>
              <a:t>agri-environmental</a:t>
            </a:r>
            <a:r>
              <a:rPr lang="nl-BE" sz="4000" dirty="0" smtClean="0">
                <a:solidFill>
                  <a:srgbClr val="002060"/>
                </a:solidFill>
              </a:rPr>
              <a:t> program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207293"/>
            <a:ext cx="8229600" cy="4525963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rgbClr val="002060"/>
                </a:solidFill>
              </a:rPr>
              <a:t>‘Real’ </a:t>
            </a:r>
            <a:r>
              <a:rPr lang="nl-BE" sz="2800" dirty="0" err="1" smtClean="0">
                <a:solidFill>
                  <a:srgbClr val="002060"/>
                </a:solidFill>
              </a:rPr>
              <a:t>legislation</a:t>
            </a:r>
            <a:r>
              <a:rPr lang="nl-BE" sz="28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Maximum </a:t>
            </a:r>
            <a:r>
              <a:rPr lang="nl-BE" sz="2400" dirty="0" err="1" smtClean="0">
                <a:solidFill>
                  <a:srgbClr val="002060"/>
                </a:solidFill>
              </a:rPr>
              <a:t>application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standards</a:t>
            </a:r>
            <a:endParaRPr lang="nl-BE" sz="2400" dirty="0" smtClean="0">
              <a:solidFill>
                <a:srgbClr val="002060"/>
              </a:solidFill>
            </a:endParaRP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Balance system: limit </a:t>
            </a:r>
            <a:r>
              <a:rPr lang="nl-BE" sz="2400" dirty="0" err="1" smtClean="0">
                <a:solidFill>
                  <a:srgbClr val="002060"/>
                </a:solidFill>
              </a:rPr>
              <a:t>depending</a:t>
            </a:r>
            <a:r>
              <a:rPr lang="nl-BE" sz="2400" dirty="0" smtClean="0">
                <a:solidFill>
                  <a:srgbClr val="002060"/>
                </a:solidFill>
              </a:rPr>
              <a:t> on P export </a:t>
            </a:r>
            <a:r>
              <a:rPr lang="nl-BE" sz="2400" dirty="0" err="1" smtClean="0">
                <a:solidFill>
                  <a:srgbClr val="002060"/>
                </a:solidFill>
              </a:rPr>
              <a:t>by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crop</a:t>
            </a:r>
            <a:r>
              <a:rPr lang="nl-BE" sz="2400" dirty="0" smtClean="0">
                <a:solidFill>
                  <a:srgbClr val="002060"/>
                </a:solidFill>
              </a:rPr>
              <a:t> (Germany </a:t>
            </a:r>
            <a:r>
              <a:rPr lang="nl-BE" sz="2400" dirty="0" err="1" smtClean="0">
                <a:solidFill>
                  <a:srgbClr val="002060"/>
                </a:solidFill>
              </a:rPr>
              <a:t>and</a:t>
            </a:r>
            <a:r>
              <a:rPr lang="nl-BE" sz="2400" dirty="0" smtClean="0">
                <a:solidFill>
                  <a:srgbClr val="002060"/>
                </a:solidFill>
              </a:rPr>
              <a:t> in </a:t>
            </a:r>
            <a:r>
              <a:rPr lang="nl-BE" sz="2400" dirty="0" err="1" smtClean="0">
                <a:solidFill>
                  <a:srgbClr val="002060"/>
                </a:solidFill>
              </a:rPr>
              <a:t>some</a:t>
            </a:r>
            <a:r>
              <a:rPr lang="nl-BE" sz="2400" dirty="0" smtClean="0">
                <a:solidFill>
                  <a:srgbClr val="002060"/>
                </a:solidFill>
              </a:rPr>
              <a:t> cases </a:t>
            </a:r>
            <a:r>
              <a:rPr lang="nl-BE" sz="2400" dirty="0" err="1" smtClean="0">
                <a:solidFill>
                  <a:srgbClr val="002060"/>
                </a:solidFill>
              </a:rPr>
              <a:t>Brittany</a:t>
            </a:r>
            <a:r>
              <a:rPr lang="nl-BE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nl-BE" sz="2800" dirty="0" err="1" smtClean="0">
                <a:solidFill>
                  <a:srgbClr val="002060"/>
                </a:solidFill>
              </a:rPr>
              <a:t>Agri-environmental</a:t>
            </a:r>
            <a:r>
              <a:rPr lang="nl-BE" sz="2800" dirty="0" smtClean="0">
                <a:solidFill>
                  <a:srgbClr val="002060"/>
                </a:solidFill>
              </a:rPr>
              <a:t> program: </a:t>
            </a: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subsidies in case of compliance </a:t>
            </a: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Luxembourg </a:t>
            </a:r>
            <a:r>
              <a:rPr lang="nl-BE" sz="2400" dirty="0" err="1" smtClean="0">
                <a:solidFill>
                  <a:srgbClr val="002060"/>
                </a:solidFill>
              </a:rPr>
              <a:t>and</a:t>
            </a:r>
            <a:r>
              <a:rPr lang="nl-BE" sz="2400" dirty="0" smtClean="0">
                <a:solidFill>
                  <a:srgbClr val="002060"/>
                </a:solidFill>
              </a:rPr>
              <a:t> Finland</a:t>
            </a:r>
          </a:p>
          <a:p>
            <a:pPr lvl="1"/>
            <a:r>
              <a:rPr lang="nl-BE" sz="2400" dirty="0" smtClean="0">
                <a:solidFill>
                  <a:srgbClr val="002060"/>
                </a:solidFill>
              </a:rPr>
              <a:t>95% of farmers </a:t>
            </a:r>
            <a:r>
              <a:rPr lang="nl-BE" sz="2400" dirty="0" err="1" smtClean="0">
                <a:solidFill>
                  <a:srgbClr val="002060"/>
                </a:solidFill>
              </a:rPr>
              <a:t>comply</a:t>
            </a:r>
            <a:endParaRPr lang="nl-BE" sz="2400" dirty="0" smtClean="0">
              <a:solidFill>
                <a:srgbClr val="002060"/>
              </a:solidFill>
            </a:endParaRPr>
          </a:p>
          <a:p>
            <a:r>
              <a:rPr lang="nl-BE" dirty="0" smtClean="0">
                <a:solidFill>
                  <a:srgbClr val="002060"/>
                </a:solidFill>
              </a:rPr>
              <a:t>Control?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Fien Amery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9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Variation</a:t>
            </a:r>
            <a:r>
              <a:rPr lang="nl-BE" sz="4000" dirty="0" smtClean="0">
                <a:solidFill>
                  <a:srgbClr val="002060"/>
                </a:solidFill>
              </a:rPr>
              <a:t> in type of </a:t>
            </a:r>
            <a:r>
              <a:rPr lang="nl-BE" sz="4000" dirty="0" err="1" smtClean="0">
                <a:solidFill>
                  <a:srgbClr val="002060"/>
                </a:solidFill>
              </a:rPr>
              <a:t>restricted</a:t>
            </a:r>
            <a:r>
              <a:rPr lang="nl-BE" sz="4000" dirty="0" smtClean="0">
                <a:solidFill>
                  <a:srgbClr val="002060"/>
                </a:solidFill>
              </a:rPr>
              <a:t> P </a:t>
            </a:r>
            <a:r>
              <a:rPr lang="nl-BE" sz="4000" dirty="0" err="1" smtClean="0">
                <a:solidFill>
                  <a:srgbClr val="002060"/>
                </a:solidFill>
              </a:rPr>
              <a:t>application</a:t>
            </a:r>
            <a:endParaRPr lang="nl-BE" sz="4000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solidFill>
                  <a:srgbClr val="002060"/>
                </a:solidFill>
              </a:rPr>
              <a:t>Type of P </a:t>
            </a:r>
            <a:r>
              <a:rPr lang="nl-BE" sz="2400" dirty="0" err="1" smtClean="0">
                <a:solidFill>
                  <a:srgbClr val="002060"/>
                </a:solidFill>
              </a:rPr>
              <a:t>application</a:t>
            </a:r>
            <a:r>
              <a:rPr lang="nl-BE" sz="2400" dirty="0" smtClean="0">
                <a:solidFill>
                  <a:srgbClr val="002060"/>
                </a:solidFill>
              </a:rPr>
              <a:t> </a:t>
            </a:r>
            <a:r>
              <a:rPr lang="nl-BE" sz="2400" dirty="0" err="1" smtClean="0">
                <a:solidFill>
                  <a:srgbClr val="002060"/>
                </a:solidFill>
              </a:rPr>
              <a:t>that</a:t>
            </a:r>
            <a:r>
              <a:rPr lang="nl-BE" sz="2400" dirty="0" smtClean="0">
                <a:solidFill>
                  <a:srgbClr val="002060"/>
                </a:solidFill>
              </a:rPr>
              <a:t> is </a:t>
            </a:r>
            <a:r>
              <a:rPr lang="nl-BE" sz="2400" dirty="0" err="1" smtClean="0">
                <a:solidFill>
                  <a:srgbClr val="002060"/>
                </a:solidFill>
              </a:rPr>
              <a:t>restricted</a:t>
            </a:r>
            <a:endParaRPr lang="nl-BE" sz="2400" dirty="0" smtClean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All</a:t>
            </a:r>
            <a:r>
              <a:rPr lang="nl-BE" sz="2000" dirty="0" smtClean="0">
                <a:solidFill>
                  <a:srgbClr val="002060"/>
                </a:solidFill>
              </a:rPr>
              <a:t> types of P </a:t>
            </a:r>
            <a:r>
              <a:rPr lang="nl-BE" sz="2000" dirty="0" err="1" smtClean="0">
                <a:solidFill>
                  <a:srgbClr val="002060"/>
                </a:solidFill>
              </a:rPr>
              <a:t>fertilisation</a:t>
            </a:r>
            <a:r>
              <a:rPr lang="nl-BE" sz="2000" dirty="0" smtClean="0">
                <a:solidFill>
                  <a:srgbClr val="002060"/>
                </a:solidFill>
              </a:rPr>
              <a:t>: </a:t>
            </a:r>
            <a:r>
              <a:rPr lang="nl-BE" sz="2000" dirty="0" err="1" smtClean="0">
                <a:solidFill>
                  <a:srgbClr val="002060"/>
                </a:solidFill>
              </a:rPr>
              <a:t>Flanders</a:t>
            </a:r>
            <a:r>
              <a:rPr lang="nl-BE" sz="2000" dirty="0" smtClean="0">
                <a:solidFill>
                  <a:srgbClr val="002060"/>
                </a:solidFill>
              </a:rPr>
              <a:t>, The Netherlands, Germany, Ireland, </a:t>
            </a:r>
            <a:r>
              <a:rPr lang="nl-BE" sz="2000" dirty="0" err="1" smtClean="0">
                <a:solidFill>
                  <a:srgbClr val="002060"/>
                </a:solidFill>
              </a:rPr>
              <a:t>Brittany</a:t>
            </a:r>
            <a:r>
              <a:rPr lang="nl-BE" sz="2000" dirty="0" smtClean="0">
                <a:solidFill>
                  <a:srgbClr val="002060"/>
                </a:solidFill>
              </a:rPr>
              <a:t> (France)</a:t>
            </a: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Only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chemical</a:t>
            </a:r>
            <a:r>
              <a:rPr lang="nl-BE" sz="2000" dirty="0" smtClean="0">
                <a:solidFill>
                  <a:srgbClr val="002060"/>
                </a:solidFill>
              </a:rPr>
              <a:t> P </a:t>
            </a:r>
            <a:r>
              <a:rPr lang="nl-BE" sz="2000" dirty="0" err="1" smtClean="0">
                <a:solidFill>
                  <a:srgbClr val="002060"/>
                </a:solidFill>
              </a:rPr>
              <a:t>fertilisation</a:t>
            </a:r>
            <a:r>
              <a:rPr lang="nl-BE" sz="2000" dirty="0" smtClean="0">
                <a:solidFill>
                  <a:srgbClr val="002060"/>
                </a:solidFill>
              </a:rPr>
              <a:t> (or </a:t>
            </a:r>
            <a:r>
              <a:rPr lang="nl-BE" sz="2000" dirty="0" err="1" smtClean="0">
                <a:solidFill>
                  <a:srgbClr val="002060"/>
                </a:solidFill>
              </a:rPr>
              <a:t>combinations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with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chemical</a:t>
            </a:r>
            <a:r>
              <a:rPr lang="nl-BE" sz="2000" dirty="0" smtClean="0">
                <a:solidFill>
                  <a:srgbClr val="002060"/>
                </a:solidFill>
              </a:rPr>
              <a:t> P): </a:t>
            </a:r>
            <a:r>
              <a:rPr lang="nl-BE" sz="2000" dirty="0" err="1" smtClean="0">
                <a:solidFill>
                  <a:srgbClr val="002060"/>
                </a:solidFill>
              </a:rPr>
              <a:t>Northern</a:t>
            </a:r>
            <a:r>
              <a:rPr lang="nl-BE" sz="2000" dirty="0" smtClean="0">
                <a:solidFill>
                  <a:srgbClr val="002060"/>
                </a:solidFill>
              </a:rPr>
              <a:t> Ireland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No </a:t>
            </a:r>
            <a:r>
              <a:rPr lang="nl-BE" sz="2000" dirty="0" err="1" smtClean="0">
                <a:solidFill>
                  <a:srgbClr val="002060"/>
                </a:solidFill>
              </a:rPr>
              <a:t>manure</a:t>
            </a:r>
            <a:r>
              <a:rPr lang="nl-BE" sz="2000" dirty="0" smtClean="0">
                <a:solidFill>
                  <a:srgbClr val="002060"/>
                </a:solidFill>
              </a:rPr>
              <a:t> P </a:t>
            </a:r>
            <a:r>
              <a:rPr lang="nl-BE" sz="2000" dirty="0" err="1" smtClean="0">
                <a:solidFill>
                  <a:srgbClr val="002060"/>
                </a:solidFill>
              </a:rPr>
              <a:t>limitations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except</a:t>
            </a:r>
            <a:r>
              <a:rPr lang="nl-BE" sz="2000" dirty="0" smtClean="0">
                <a:solidFill>
                  <a:srgbClr val="002060"/>
                </a:solidFill>
              </a:rPr>
              <a:t> in </a:t>
            </a:r>
            <a:r>
              <a:rPr lang="nl-BE" sz="2000" dirty="0" err="1" smtClean="0">
                <a:solidFill>
                  <a:srgbClr val="002060"/>
                </a:solidFill>
              </a:rPr>
              <a:t>combinations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with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other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fertilisation</a:t>
            </a:r>
            <a:r>
              <a:rPr lang="nl-BE" sz="2000" dirty="0" smtClean="0">
                <a:solidFill>
                  <a:srgbClr val="002060"/>
                </a:solidFill>
              </a:rPr>
              <a:t>: Luxembourg</a:t>
            </a: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Only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organic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fertilisers</a:t>
            </a:r>
            <a:r>
              <a:rPr lang="nl-BE" sz="2000" dirty="0" smtClean="0">
                <a:solidFill>
                  <a:srgbClr val="002060"/>
                </a:solidFill>
              </a:rPr>
              <a:t>: Sweden</a:t>
            </a: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Only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manure</a:t>
            </a:r>
            <a:r>
              <a:rPr lang="nl-BE" sz="2000" dirty="0" smtClean="0">
                <a:solidFill>
                  <a:srgbClr val="002060"/>
                </a:solidFill>
              </a:rPr>
              <a:t>: Norway</a:t>
            </a:r>
          </a:p>
          <a:p>
            <a:pPr marL="0" indent="0">
              <a:buNone/>
            </a:pPr>
            <a:r>
              <a:rPr lang="nl-BE" sz="2400" dirty="0" smtClean="0">
                <a:solidFill>
                  <a:srgbClr val="002060"/>
                </a:solidFill>
              </a:rPr>
              <a:t>Percentage of </a:t>
            </a:r>
            <a:r>
              <a:rPr lang="nl-BE" sz="2400" dirty="0" err="1" smtClean="0">
                <a:solidFill>
                  <a:srgbClr val="002060"/>
                </a:solidFill>
              </a:rPr>
              <a:t>applied</a:t>
            </a:r>
            <a:r>
              <a:rPr lang="nl-BE" sz="2400" dirty="0" smtClean="0">
                <a:solidFill>
                  <a:srgbClr val="002060"/>
                </a:solidFill>
              </a:rPr>
              <a:t> P taken </a:t>
            </a:r>
            <a:r>
              <a:rPr lang="nl-BE" sz="2400" dirty="0" err="1" smtClean="0">
                <a:solidFill>
                  <a:srgbClr val="002060"/>
                </a:solidFill>
              </a:rPr>
              <a:t>into</a:t>
            </a:r>
            <a:r>
              <a:rPr lang="nl-BE" sz="2400" dirty="0" smtClean="0">
                <a:solidFill>
                  <a:srgbClr val="002060"/>
                </a:solidFill>
              </a:rPr>
              <a:t> account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100%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Ireland: </a:t>
            </a:r>
            <a:r>
              <a:rPr lang="nl-BE" sz="2000" dirty="0" err="1" smtClean="0">
                <a:solidFill>
                  <a:srgbClr val="002060"/>
                </a:solidFill>
              </a:rPr>
              <a:t>only</a:t>
            </a:r>
            <a:r>
              <a:rPr lang="nl-BE" sz="2000" dirty="0" smtClean="0">
                <a:solidFill>
                  <a:srgbClr val="002060"/>
                </a:solidFill>
              </a:rPr>
              <a:t> 50% in </a:t>
            </a:r>
            <a:r>
              <a:rPr lang="nl-BE" sz="2000" dirty="0" err="1" smtClean="0">
                <a:solidFill>
                  <a:srgbClr val="002060"/>
                </a:solidFill>
              </a:rPr>
              <a:t>organic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fertilisers</a:t>
            </a:r>
            <a:r>
              <a:rPr lang="nl-BE" sz="2000" dirty="0" smtClean="0">
                <a:solidFill>
                  <a:srgbClr val="002060"/>
                </a:solidFill>
              </a:rPr>
              <a:t> </a:t>
            </a:r>
            <a:r>
              <a:rPr lang="nl-BE" sz="2000" dirty="0" err="1" smtClean="0">
                <a:solidFill>
                  <a:srgbClr val="002060"/>
                </a:solidFill>
              </a:rPr>
              <a:t>onto</a:t>
            </a:r>
            <a:r>
              <a:rPr lang="nl-BE" sz="2000" dirty="0" smtClean="0">
                <a:solidFill>
                  <a:srgbClr val="002060"/>
                </a:solidFill>
              </a:rPr>
              <a:t> low P </a:t>
            </a:r>
            <a:r>
              <a:rPr lang="nl-BE" sz="2000" dirty="0" err="1" smtClean="0">
                <a:solidFill>
                  <a:srgbClr val="002060"/>
                </a:solidFill>
              </a:rPr>
              <a:t>soils</a:t>
            </a:r>
            <a:endParaRPr lang="nl-BE" sz="2000" dirty="0" smtClean="0">
              <a:solidFill>
                <a:srgbClr val="002060"/>
              </a:solidFill>
            </a:endParaRPr>
          </a:p>
          <a:p>
            <a:pPr lvl="1"/>
            <a:r>
              <a:rPr lang="nl-BE" sz="2000" dirty="0" err="1" smtClean="0">
                <a:solidFill>
                  <a:srgbClr val="002060"/>
                </a:solidFill>
              </a:rPr>
              <a:t>Flanders</a:t>
            </a:r>
            <a:r>
              <a:rPr lang="nl-BE" sz="2000" dirty="0" smtClean="0">
                <a:solidFill>
                  <a:srgbClr val="002060"/>
                </a:solidFill>
              </a:rPr>
              <a:t> &amp; The Netherlands: </a:t>
            </a:r>
            <a:r>
              <a:rPr lang="nl-BE" sz="2000" dirty="0" err="1" smtClean="0">
                <a:solidFill>
                  <a:srgbClr val="002060"/>
                </a:solidFill>
              </a:rPr>
              <a:t>only</a:t>
            </a:r>
            <a:r>
              <a:rPr lang="nl-BE" sz="2000" dirty="0" smtClean="0">
                <a:solidFill>
                  <a:srgbClr val="002060"/>
                </a:solidFill>
              </a:rPr>
              <a:t> 50% in compost</a:t>
            </a:r>
          </a:p>
          <a:p>
            <a:pPr lvl="1"/>
            <a:r>
              <a:rPr lang="nl-BE" sz="2000" dirty="0" smtClean="0">
                <a:solidFill>
                  <a:srgbClr val="002060"/>
                </a:solidFill>
              </a:rPr>
              <a:t>Finland: 40-100% </a:t>
            </a:r>
            <a:r>
              <a:rPr lang="nl-BE" sz="2000" dirty="0" err="1" smtClean="0">
                <a:solidFill>
                  <a:srgbClr val="002060"/>
                </a:solidFill>
              </a:rPr>
              <a:t>depending</a:t>
            </a:r>
            <a:r>
              <a:rPr lang="nl-BE" sz="2000" dirty="0" smtClean="0">
                <a:solidFill>
                  <a:srgbClr val="002060"/>
                </a:solidFill>
              </a:rPr>
              <a:t> on </a:t>
            </a:r>
            <a:r>
              <a:rPr lang="nl-BE" sz="2000" dirty="0" err="1" smtClean="0">
                <a:solidFill>
                  <a:srgbClr val="002060"/>
                </a:solidFill>
              </a:rPr>
              <a:t>fertiliser</a:t>
            </a:r>
            <a:r>
              <a:rPr lang="nl-BE" sz="2000" dirty="0" smtClean="0">
                <a:solidFill>
                  <a:srgbClr val="002060"/>
                </a:solidFill>
              </a:rPr>
              <a:t> type</a:t>
            </a:r>
            <a:endParaRPr lang="nl-BE" sz="2000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Fien Amery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5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err="1" smtClean="0">
                <a:solidFill>
                  <a:srgbClr val="002060"/>
                </a:solidFill>
              </a:rPr>
              <a:t>Crop</a:t>
            </a:r>
            <a:r>
              <a:rPr lang="nl-BE" sz="4000" dirty="0" smtClean="0">
                <a:solidFill>
                  <a:srgbClr val="002060"/>
                </a:solidFill>
              </a:rPr>
              <a:t> </a:t>
            </a:r>
            <a:r>
              <a:rPr lang="nl-BE" sz="4000" dirty="0" err="1" smtClean="0">
                <a:solidFill>
                  <a:srgbClr val="002060"/>
                </a:solidFill>
              </a:rPr>
              <a:t>differentiation</a:t>
            </a:r>
            <a:endParaRPr lang="nl-BE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61611"/>
              </p:ext>
            </p:extLst>
          </p:nvPr>
        </p:nvGraphicFramePr>
        <p:xfrm>
          <a:off x="179512" y="836712"/>
          <a:ext cx="8805663" cy="576063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485137"/>
                <a:gridCol w="1464105"/>
                <a:gridCol w="1464105"/>
                <a:gridCol w="1464105"/>
                <a:gridCol w="1528401"/>
                <a:gridCol w="1399810"/>
              </a:tblGrid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Country/region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Grassland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Maize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Cereals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Potatoes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Sugar beet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Austria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87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Belgium – Flanders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70–75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36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Belgium –Wallonia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Czech Republic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Denmark</a:t>
                      </a:r>
                      <a:r>
                        <a:rPr lang="en-GB" sz="1200" baseline="30000">
                          <a:effectLst/>
                        </a:rPr>
                        <a:t>f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422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England, </a:t>
                      </a:r>
                      <a:r>
                        <a:rPr lang="en-GB" sz="1200" dirty="0" err="1" smtClean="0">
                          <a:effectLst/>
                        </a:rPr>
                        <a:t>Scotland</a:t>
                      </a:r>
                      <a:r>
                        <a:rPr lang="en-GB" sz="1200" baseline="30000" dirty="0" err="1" smtClean="0">
                          <a:effectLst/>
                        </a:rPr>
                        <a:t>e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and Wales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508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Estonia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 (manure)</a:t>
                      </a:r>
                      <a:endParaRPr lang="nl-B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46–60 (+ch)*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 (manure)</a:t>
                      </a:r>
                      <a:endParaRPr lang="nl-BE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69 (+ ch)*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 (manure)</a:t>
                      </a:r>
                      <a:endParaRPr lang="nl-BE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34–66</a:t>
                      </a:r>
                      <a:r>
                        <a:rPr lang="en-GB" sz="1200" baseline="30000" dirty="0">
                          <a:effectLst/>
                        </a:rPr>
                        <a:t>d</a:t>
                      </a:r>
                      <a:r>
                        <a:rPr lang="en-GB" sz="1200" dirty="0">
                          <a:effectLst/>
                        </a:rPr>
                        <a:t> (+</a:t>
                      </a:r>
                      <a:r>
                        <a:rPr lang="en-GB" sz="1200" dirty="0" err="1">
                          <a:effectLst/>
                        </a:rPr>
                        <a:t>ch</a:t>
                      </a:r>
                      <a:r>
                        <a:rPr lang="en-GB" sz="1200" dirty="0">
                          <a:effectLst/>
                        </a:rPr>
                        <a:t>)*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 (manure)</a:t>
                      </a:r>
                      <a:endParaRPr lang="nl-BE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126–149</a:t>
                      </a:r>
                      <a:r>
                        <a:rPr lang="en-GB" sz="1200" baseline="30000" dirty="0">
                          <a:effectLst/>
                        </a:rPr>
                        <a:t>d</a:t>
                      </a:r>
                      <a:r>
                        <a:rPr lang="en-GB" sz="1200" dirty="0">
                          <a:effectLst/>
                        </a:rPr>
                        <a:t>(+</a:t>
                      </a:r>
                      <a:r>
                        <a:rPr lang="en-GB" sz="1200" dirty="0" err="1">
                          <a:effectLst/>
                        </a:rPr>
                        <a:t>ch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 (manure)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Finland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18–55</a:t>
                      </a:r>
                      <a:r>
                        <a:rPr lang="en-GB" sz="1200" baseline="30000">
                          <a:effectLst/>
                        </a:rPr>
                        <a:t>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69</a:t>
                      </a:r>
                      <a:r>
                        <a:rPr lang="en-GB" sz="1200" baseline="30000">
                          <a:effectLst/>
                        </a:rPr>
                        <a:t>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18–32</a:t>
                      </a:r>
                      <a:r>
                        <a:rPr lang="en-GB" sz="1200" baseline="30000">
                          <a:effectLst/>
                        </a:rPr>
                        <a:t>cd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126</a:t>
                      </a:r>
                      <a:r>
                        <a:rPr lang="en-GB" sz="1200" baseline="30000">
                          <a:effectLst/>
                        </a:rPr>
                        <a:t>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98</a:t>
                      </a:r>
                      <a:r>
                        <a:rPr lang="en-GB" sz="1200" baseline="30000">
                          <a:effectLst/>
                        </a:rPr>
                        <a:t>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498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France – Brittany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80–95 or export + 10%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80–95 or export + 10%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80–95 or export + 10%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80–95 or export + 10%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80–95 or export +10%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Germany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export + 20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export + 20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export + 20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export + 20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export + 20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Greece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Hungary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Ireland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25–71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</a:t>
                      </a:r>
                      <a:r>
                        <a:rPr lang="en-GB" sz="1200" baseline="30000">
                          <a:effectLst/>
                        </a:rPr>
                        <a:t>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172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Israel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Latvia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Luxembourg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40–88</a:t>
                      </a:r>
                      <a:r>
                        <a:rPr lang="en-GB" sz="1200" baseline="30000">
                          <a:effectLst/>
                        </a:rPr>
                        <a:t>acd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120–126</a:t>
                      </a:r>
                      <a:r>
                        <a:rPr lang="en-GB" sz="1200" baseline="30000">
                          <a:effectLst/>
                        </a:rPr>
                        <a:t>acd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60–65</a:t>
                      </a:r>
                      <a:r>
                        <a:rPr lang="en-GB" sz="1200" baseline="30000">
                          <a:effectLst/>
                        </a:rPr>
                        <a:t>acd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102</a:t>
                      </a:r>
                      <a:r>
                        <a:rPr lang="en-GB" sz="1200" baseline="30000">
                          <a:effectLst/>
                        </a:rPr>
                        <a:t>acd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Northern Ireland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20–90</a:t>
                      </a:r>
                      <a:r>
                        <a:rPr lang="en-GB" sz="1200" baseline="30000">
                          <a:effectLst/>
                        </a:rPr>
                        <a:t>ad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55</a:t>
                      </a:r>
                      <a:r>
                        <a:rPr lang="en-GB" sz="1200" baseline="30000">
                          <a:effectLst/>
                        </a:rPr>
                        <a:t>ad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45–65</a:t>
                      </a:r>
                      <a:r>
                        <a:rPr lang="en-GB" sz="1200" baseline="30000">
                          <a:effectLst/>
                        </a:rPr>
                        <a:t>ad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170</a:t>
                      </a:r>
                      <a:r>
                        <a:rPr lang="en-GB" sz="1200" baseline="30000">
                          <a:effectLst/>
                        </a:rPr>
                        <a:t>a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ad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Norway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Poland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Spain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Sweden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r>
                        <a:rPr lang="en-GB" sz="1200" baseline="300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  <a:tr h="21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Netherlands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1" marR="59631" marT="0" marB="0" anchor="ctr"/>
                </a:tc>
              </a:tr>
            </a:tbl>
          </a:graphicData>
        </a:graphic>
      </p:graphicFrame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275856" y="6492875"/>
            <a:ext cx="2895600" cy="365125"/>
          </a:xfrm>
        </p:spPr>
        <p:txBody>
          <a:bodyPr/>
          <a:lstStyle/>
          <a:p>
            <a:r>
              <a:rPr lang="nl-BE" dirty="0" smtClean="0"/>
              <a:t>Fien Amery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C3D7F-891A-44D7-9663-B615462CB27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4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VO_plant109_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ILVO_plant109_EN</Template>
  <TotalTime>308</TotalTime>
  <Words>1189</Words>
  <Application>Microsoft Office PowerPoint</Application>
  <PresentationFormat>Diavoorstelling (4:3)</PresentationFormat>
  <Paragraphs>423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Verdana</vt:lpstr>
      <vt:lpstr>ILVO_plant109_EN</vt:lpstr>
      <vt:lpstr>Aangepast ontwerp</vt:lpstr>
      <vt:lpstr>PowerPoint-presentatie</vt:lpstr>
      <vt:lpstr>PowerPoint-presentatie</vt:lpstr>
      <vt:lpstr>PowerPoint-presentatie</vt:lpstr>
      <vt:lpstr>Results</vt:lpstr>
      <vt:lpstr>Overview</vt:lpstr>
      <vt:lpstr>Extent/severity of limitations</vt:lpstr>
      <vt:lpstr>Legislation or agri-environmental program</vt:lpstr>
      <vt:lpstr>Variation in type of restricted P application</vt:lpstr>
      <vt:lpstr>Crop differentiation</vt:lpstr>
      <vt:lpstr>Taking P loss risk into account</vt:lpstr>
      <vt:lpstr>Taking P loss risk into account</vt:lpstr>
      <vt:lpstr>Conclusions</vt:lpstr>
      <vt:lpstr>PowerPoint-presentatie</vt:lpstr>
    </vt:vector>
  </TitlesOfParts>
  <Company>ILVO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Fien Amery</dc:creator>
  <cp:lastModifiedBy>Fien Amery</cp:lastModifiedBy>
  <cp:revision>30</cp:revision>
  <cp:lastPrinted>2014-08-28T14:09:23Z</cp:lastPrinted>
  <dcterms:created xsi:type="dcterms:W3CDTF">2014-08-25T06:58:18Z</dcterms:created>
  <dcterms:modified xsi:type="dcterms:W3CDTF">2014-08-31T11:48:03Z</dcterms:modified>
</cp:coreProperties>
</file>